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58" r:id="rId6"/>
    <p:sldMasterId id="2147483677" r:id="rId7"/>
  </p:sldMasterIdLst>
  <p:notesMasterIdLst>
    <p:notesMasterId r:id="rId19"/>
  </p:notesMasterIdLst>
  <p:sldIdLst>
    <p:sldId id="290" r:id="rId8"/>
    <p:sldId id="270" r:id="rId9"/>
    <p:sldId id="279" r:id="rId10"/>
    <p:sldId id="283" r:id="rId11"/>
    <p:sldId id="286" r:id="rId12"/>
    <p:sldId id="285" r:id="rId13"/>
    <p:sldId id="276" r:id="rId14"/>
    <p:sldId id="271" r:id="rId15"/>
    <p:sldId id="278" r:id="rId16"/>
    <p:sldId id="275" r:id="rId17"/>
    <p:sldId id="272" r:id="rId18"/>
  </p:sldIdLst>
  <p:sldSz cx="9144000" cy="5143500" type="screen16x9"/>
  <p:notesSz cx="6858000" cy="9144000"/>
  <p:embeddedFontLst>
    <p:embeddedFont>
      <p:font typeface="Myriad Pro Light" panose="020B0403030403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01"/>
    <a:srgbClr val="414042"/>
    <a:srgbClr val="666699"/>
    <a:srgbClr val="FDE6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p:cViewPr varScale="1">
        <p:scale>
          <a:sx n="83" d="100"/>
          <a:sy n="83" d="100"/>
        </p:scale>
        <p:origin x="384"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font" Target="fonts/font5.fntdata"/><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6BA52-3AAB-4F64-8ADE-5AD0A36DC068}"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A142D-1C62-44F4-A5D4-260EEBABD2BB}" type="slidenum">
              <a:rPr lang="en-GB" smtClean="0"/>
              <a:t>‹#›</a:t>
            </a:fld>
            <a:endParaRPr lang="en-GB"/>
          </a:p>
        </p:txBody>
      </p:sp>
    </p:spTree>
    <p:extLst>
      <p:ext uri="{BB962C8B-B14F-4D97-AF65-F5344CB8AC3E}">
        <p14:creationId xmlns:p14="http://schemas.microsoft.com/office/powerpoint/2010/main" val="110257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b="1" dirty="0"/>
          </a:p>
        </p:txBody>
      </p:sp>
      <p:sp>
        <p:nvSpPr>
          <p:cNvPr id="4" name="Slide Number Placeholder 3"/>
          <p:cNvSpPr>
            <a:spLocks noGrp="1"/>
          </p:cNvSpPr>
          <p:nvPr>
            <p:ph type="sldNum" sz="quarter" idx="10"/>
          </p:nvPr>
        </p:nvSpPr>
        <p:spPr/>
        <p:txBody>
          <a:bodyPr/>
          <a:lstStyle/>
          <a:p>
            <a:fld id="{E9CA142D-1C62-44F4-A5D4-260EEBABD2BB}" type="slidenum">
              <a:rPr lang="en-GB" smtClean="0"/>
              <a:t>8</a:t>
            </a:fld>
            <a:endParaRPr lang="en-GB"/>
          </a:p>
        </p:txBody>
      </p:sp>
    </p:spTree>
    <p:extLst>
      <p:ext uri="{BB962C8B-B14F-4D97-AF65-F5344CB8AC3E}">
        <p14:creationId xmlns:p14="http://schemas.microsoft.com/office/powerpoint/2010/main" val="241929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544000" y="0"/>
            <a:ext cx="3600000" cy="3600000"/>
          </a:xfrm>
          <a:prstGeom prst="rect">
            <a:avLst/>
          </a:prstGeom>
        </p:spPr>
        <p:txBody>
          <a:bodyPr lIns="0" tIns="360000" rIns="0" bIns="0"/>
          <a:lstStyle>
            <a:lvl1pPr algn="ctr">
              <a:defRPr sz="2400" baseline="0"/>
            </a:lvl1pPr>
          </a:lstStyle>
          <a:p>
            <a:r>
              <a:rPr lang="en-GB" dirty="0"/>
              <a:t>Click the icon to insert </a:t>
            </a:r>
            <a:br>
              <a:rPr lang="en-GB" dirty="0"/>
            </a:br>
            <a:r>
              <a:rPr lang="en-GB" dirty="0"/>
              <a:t>a photo if required</a:t>
            </a:r>
          </a:p>
        </p:txBody>
      </p:sp>
      <p:sp>
        <p:nvSpPr>
          <p:cNvPr id="7" name="Text Placeholder 6"/>
          <p:cNvSpPr>
            <a:spLocks noGrp="1"/>
          </p:cNvSpPr>
          <p:nvPr>
            <p:ph type="body" sz="quarter" idx="11" hasCustomPrompt="1"/>
          </p:nvPr>
        </p:nvSpPr>
        <p:spPr>
          <a:xfrm>
            <a:off x="612000" y="1954494"/>
            <a:ext cx="4356048" cy="432271"/>
          </a:xfrm>
          <a:prstGeom prst="rect">
            <a:avLst/>
          </a:prstGeom>
        </p:spPr>
        <p:txBody>
          <a:bodyPr lIns="0" tIns="0" rIns="0" bIns="0" anchor="ctr" anchorCtr="0">
            <a:normAutofit/>
          </a:bodyPr>
          <a:lstStyle>
            <a:lvl1pPr>
              <a:defRPr sz="2300">
                <a:solidFill>
                  <a:schemeClr val="bg1"/>
                </a:solidFill>
              </a:defRPr>
            </a:lvl1pPr>
          </a:lstStyle>
          <a:p>
            <a:r>
              <a:rPr lang="en-US" sz="2300" dirty="0"/>
              <a:t>Click to edit date</a:t>
            </a:r>
            <a:endParaRPr lang="en-GB" sz="2300" dirty="0"/>
          </a:p>
        </p:txBody>
      </p:sp>
      <p:sp>
        <p:nvSpPr>
          <p:cNvPr id="9" name="Text Placeholder 8"/>
          <p:cNvSpPr>
            <a:spLocks noGrp="1"/>
          </p:cNvSpPr>
          <p:nvPr>
            <p:ph type="body" sz="quarter" idx="12" hasCustomPrompt="1"/>
          </p:nvPr>
        </p:nvSpPr>
        <p:spPr>
          <a:xfrm>
            <a:off x="612000" y="2475913"/>
            <a:ext cx="4355852" cy="383870"/>
          </a:xfrm>
          <a:prstGeom prst="rect">
            <a:avLst/>
          </a:prstGeom>
        </p:spPr>
        <p:txBody>
          <a:bodyPr lIns="0" tIns="0" rIns="0" bIns="0">
            <a:normAutofit/>
          </a:bodyPr>
          <a:lstStyle>
            <a:lvl1pPr>
              <a:defRPr sz="2000">
                <a:solidFill>
                  <a:schemeClr val="bg1"/>
                </a:solidFill>
              </a:defRPr>
            </a:lvl1pPr>
          </a:lstStyle>
          <a:p>
            <a:r>
              <a:rPr lang="en-GB" sz="2000" dirty="0"/>
              <a:t>Click to add your name</a:t>
            </a:r>
            <a:endParaRPr lang="en-GB" sz="2300" dirty="0"/>
          </a:p>
        </p:txBody>
      </p:sp>
      <p:sp>
        <p:nvSpPr>
          <p:cNvPr id="10" name="Text Placeholder 8"/>
          <p:cNvSpPr>
            <a:spLocks noGrp="1"/>
          </p:cNvSpPr>
          <p:nvPr>
            <p:ph type="body" sz="quarter" idx="13" hasCustomPrompt="1"/>
          </p:nvPr>
        </p:nvSpPr>
        <p:spPr>
          <a:xfrm>
            <a:off x="612000" y="2835953"/>
            <a:ext cx="4355852" cy="383870"/>
          </a:xfrm>
          <a:prstGeom prst="rect">
            <a:avLst/>
          </a:prstGeom>
        </p:spPr>
        <p:txBody>
          <a:bodyPr lIns="0" tIns="0" rIns="0" bIns="0">
            <a:normAutofit/>
          </a:bodyPr>
          <a:lstStyle>
            <a:lvl1pPr>
              <a:defRPr sz="2000" baseline="0">
                <a:solidFill>
                  <a:schemeClr val="bg1"/>
                </a:solidFill>
              </a:defRPr>
            </a:lvl1pPr>
          </a:lstStyle>
          <a:p>
            <a:r>
              <a:rPr lang="en-GB" sz="2000" dirty="0"/>
              <a:t>Click to add your service area</a:t>
            </a:r>
            <a:endParaRPr lang="en-GB" sz="2300" dirty="0"/>
          </a:p>
        </p:txBody>
      </p:sp>
      <p:sp>
        <p:nvSpPr>
          <p:cNvPr id="11" name="Text Placeholder 8"/>
          <p:cNvSpPr>
            <a:spLocks noGrp="1"/>
          </p:cNvSpPr>
          <p:nvPr>
            <p:ph type="body" sz="quarter" idx="14" hasCustomPrompt="1"/>
          </p:nvPr>
        </p:nvSpPr>
        <p:spPr>
          <a:xfrm>
            <a:off x="612000" y="555526"/>
            <a:ext cx="4716088" cy="1277805"/>
          </a:xfrm>
          <a:prstGeom prst="rect">
            <a:avLst/>
          </a:prstGeom>
        </p:spPr>
        <p:txBody>
          <a:bodyPr lIns="0" tIns="0" rIns="0" bIns="0" anchor="b" anchorCtr="0">
            <a:normAutofit/>
          </a:bodyPr>
          <a:lstStyle>
            <a:lvl1pPr>
              <a:spcBef>
                <a:spcPts val="0"/>
              </a:spcBef>
              <a:defRPr sz="4200" baseline="0">
                <a:solidFill>
                  <a:schemeClr val="bg1"/>
                </a:solidFill>
              </a:defRPr>
            </a:lvl1pPr>
          </a:lstStyle>
          <a:p>
            <a:r>
              <a:rPr lang="en-GB" sz="4200" dirty="0"/>
              <a:t>Click to edit Presentation title</a:t>
            </a:r>
            <a:endParaRPr lang="en-GB" sz="2300" dirty="0"/>
          </a:p>
        </p:txBody>
      </p:sp>
    </p:spTree>
    <p:extLst>
      <p:ext uri="{BB962C8B-B14F-4D97-AF65-F5344CB8AC3E}">
        <p14:creationId xmlns:p14="http://schemas.microsoft.com/office/powerpoint/2010/main" val="149934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2000" y="205978"/>
            <a:ext cx="3815984" cy="857250"/>
          </a:xfrm>
        </p:spPr>
        <p:txBody>
          <a:bodyPr/>
          <a:lstStyle>
            <a:lvl1pPr>
              <a:defRPr>
                <a:solidFill>
                  <a:schemeClr val="bg1"/>
                </a:solidFill>
              </a:defRPr>
            </a:lvl1pPr>
          </a:lstStyle>
          <a:p>
            <a:r>
              <a:rPr lang="en-US" dirty="0"/>
              <a:t>Click to edit</a:t>
            </a:r>
            <a:endParaRPr lang="en-GB" dirty="0"/>
          </a:p>
        </p:txBody>
      </p:sp>
      <p:sp>
        <p:nvSpPr>
          <p:cNvPr id="7" name="Text Placeholder 6"/>
          <p:cNvSpPr>
            <a:spLocks noGrp="1"/>
          </p:cNvSpPr>
          <p:nvPr>
            <p:ph type="body" sz="quarter" idx="11"/>
          </p:nvPr>
        </p:nvSpPr>
        <p:spPr>
          <a:xfrm>
            <a:off x="612000" y="1203708"/>
            <a:ext cx="3815984"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4572000" y="0"/>
            <a:ext cx="4572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2292275109"/>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1"/>
          </p:nvPr>
        </p:nvSpPr>
        <p:spPr>
          <a:xfrm>
            <a:off x="612000" y="555526"/>
            <a:ext cx="2231808" cy="3530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3060000" y="0"/>
            <a:ext cx="6084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3804311777"/>
      </p:ext>
    </p:extLst>
  </p:cSld>
  <p:clrMapOvr>
    <a:masterClrMapping/>
  </p:clrMapOvr>
  <p:extLst mod="1">
    <p:ext uri="{DCECCB84-F9BA-43D5-87BE-67443E8EF086}">
      <p15:sldGuideLst xmlns:p15="http://schemas.microsoft.com/office/powerpoint/2012/main">
        <p15:guide id="1" pos="19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0" name="Picture Placeholder 3"/>
          <p:cNvSpPr>
            <a:spLocks noGrp="1"/>
          </p:cNvSpPr>
          <p:nvPr>
            <p:ph type="pic" sz="quarter" idx="11" hasCustomPrompt="1"/>
          </p:nvPr>
        </p:nvSpPr>
        <p:spPr>
          <a:xfrm>
            <a:off x="4662000" y="1221515"/>
            <a:ext cx="3870000" cy="1800000"/>
          </a:xfrm>
        </p:spPr>
        <p:txBody>
          <a:bodyPr tIns="144000">
            <a:normAutofit/>
          </a:bodyPr>
          <a:lstStyle>
            <a:lvl1pPr algn="ctr">
              <a:defRPr sz="2000"/>
            </a:lvl1pPr>
          </a:lstStyle>
          <a:p>
            <a:r>
              <a:rPr lang="en-GB" dirty="0"/>
              <a:t>Click icon to add photo</a:t>
            </a:r>
          </a:p>
        </p:txBody>
      </p:sp>
      <p:sp>
        <p:nvSpPr>
          <p:cNvPr id="14" name="Text Placeholder 12"/>
          <p:cNvSpPr>
            <a:spLocks noGrp="1"/>
          </p:cNvSpPr>
          <p:nvPr>
            <p:ph type="body" sz="quarter" idx="14"/>
          </p:nvPr>
        </p:nvSpPr>
        <p:spPr>
          <a:xfrm>
            <a:off x="466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9" name="Picture Placeholder 3"/>
          <p:cNvSpPr>
            <a:spLocks noGrp="1"/>
          </p:cNvSpPr>
          <p:nvPr>
            <p:ph type="pic" sz="quarter" idx="15" hasCustomPrompt="1"/>
          </p:nvPr>
        </p:nvSpPr>
        <p:spPr>
          <a:xfrm>
            <a:off x="612000" y="1226968"/>
            <a:ext cx="3870000" cy="1800000"/>
          </a:xfrm>
        </p:spPr>
        <p:txBody>
          <a:bodyPr tIns="144000">
            <a:normAutofit/>
          </a:bodyPr>
          <a:lstStyle>
            <a:lvl1pPr algn="ctr">
              <a:defRPr sz="2000"/>
            </a:lvl1pPr>
          </a:lstStyle>
          <a:p>
            <a:r>
              <a:rPr lang="en-GB" dirty="0"/>
              <a:t>Click icon to add photo</a:t>
            </a:r>
          </a:p>
        </p:txBody>
      </p:sp>
      <p:sp>
        <p:nvSpPr>
          <p:cNvPr id="12" name="Text Placeholder 12"/>
          <p:cNvSpPr>
            <a:spLocks noGrp="1"/>
          </p:cNvSpPr>
          <p:nvPr>
            <p:ph type="body" sz="quarter" idx="16"/>
          </p:nvPr>
        </p:nvSpPr>
        <p:spPr>
          <a:xfrm>
            <a:off x="61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04843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612000" y="1203324"/>
            <a:ext cx="2520000" cy="1440000"/>
          </a:xfrm>
        </p:spPr>
        <p:txBody>
          <a:bodyPr tIns="144000">
            <a:normAutofit/>
          </a:bodyPr>
          <a:lstStyle>
            <a:lvl1pPr algn="ctr">
              <a:defRPr sz="2000"/>
            </a:lvl1pPr>
          </a:lstStyle>
          <a:p>
            <a:r>
              <a:rPr lang="en-GB" dirty="0"/>
              <a:t>Click icon to add photo</a:t>
            </a:r>
          </a:p>
        </p:txBody>
      </p:sp>
      <p:sp>
        <p:nvSpPr>
          <p:cNvPr id="10" name="Picture Placeholder 3"/>
          <p:cNvSpPr>
            <a:spLocks noGrp="1"/>
          </p:cNvSpPr>
          <p:nvPr>
            <p:ph type="pic" sz="quarter" idx="11" hasCustomPrompt="1"/>
          </p:nvPr>
        </p:nvSpPr>
        <p:spPr>
          <a:xfrm>
            <a:off x="3311188" y="1203324"/>
            <a:ext cx="2520000" cy="1440000"/>
          </a:xfrm>
        </p:spPr>
        <p:txBody>
          <a:bodyPr tIns="144000">
            <a:normAutofit/>
          </a:bodyPr>
          <a:lstStyle>
            <a:lvl1pPr algn="ctr">
              <a:defRPr sz="2000"/>
            </a:lvl1pPr>
          </a:lstStyle>
          <a:p>
            <a:r>
              <a:rPr lang="en-GB" dirty="0"/>
              <a:t>Click icon to add photo</a:t>
            </a:r>
          </a:p>
        </p:txBody>
      </p:sp>
      <p:sp>
        <p:nvSpPr>
          <p:cNvPr id="11" name="Picture Placeholder 3"/>
          <p:cNvSpPr>
            <a:spLocks noGrp="1"/>
          </p:cNvSpPr>
          <p:nvPr>
            <p:ph type="pic" sz="quarter" idx="12" hasCustomPrompt="1"/>
          </p:nvPr>
        </p:nvSpPr>
        <p:spPr>
          <a:xfrm>
            <a:off x="6010376" y="1203325"/>
            <a:ext cx="2520000" cy="1440000"/>
          </a:xfrm>
        </p:spPr>
        <p:txBody>
          <a:bodyPr tIns="144000">
            <a:normAutofit/>
          </a:bodyPr>
          <a:lstStyle>
            <a:lvl1pPr algn="ctr">
              <a:defRPr sz="2000"/>
            </a:lvl1pPr>
          </a:lstStyle>
          <a:p>
            <a:r>
              <a:rPr lang="en-GB" dirty="0"/>
              <a:t>Click icon to add photo</a:t>
            </a:r>
          </a:p>
        </p:txBody>
      </p:sp>
      <p:sp>
        <p:nvSpPr>
          <p:cNvPr id="13" name="Text Placeholder 12"/>
          <p:cNvSpPr>
            <a:spLocks noGrp="1"/>
          </p:cNvSpPr>
          <p:nvPr>
            <p:ph type="body" sz="quarter" idx="13"/>
          </p:nvPr>
        </p:nvSpPr>
        <p:spPr>
          <a:xfrm>
            <a:off x="612000"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14" name="Text Placeholder 12"/>
          <p:cNvSpPr>
            <a:spLocks noGrp="1"/>
          </p:cNvSpPr>
          <p:nvPr>
            <p:ph type="body" sz="quarter" idx="14"/>
          </p:nvPr>
        </p:nvSpPr>
        <p:spPr>
          <a:xfrm>
            <a:off x="3311188" y="2643324"/>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15" name="Text Placeholder 12"/>
          <p:cNvSpPr>
            <a:spLocks noGrp="1"/>
          </p:cNvSpPr>
          <p:nvPr>
            <p:ph type="body" sz="quarter" idx="15"/>
          </p:nvPr>
        </p:nvSpPr>
        <p:spPr>
          <a:xfrm>
            <a:off x="6010376"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93702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Chart Placeholder 3"/>
          <p:cNvSpPr>
            <a:spLocks noGrp="1"/>
          </p:cNvSpPr>
          <p:nvPr>
            <p:ph type="chart" sz="quarter" idx="10" hasCustomPrompt="1"/>
          </p:nvPr>
        </p:nvSpPr>
        <p:spPr>
          <a:xfrm>
            <a:off x="612775" y="1203325"/>
            <a:ext cx="7919225" cy="2881313"/>
          </a:xfrm>
        </p:spPr>
        <p:txBody>
          <a:bodyPr tIns="180000"/>
          <a:lstStyle>
            <a:lvl1pPr algn="ctr">
              <a:defRPr/>
            </a:lvl1pPr>
          </a:lstStyle>
          <a:p>
            <a:r>
              <a:rPr lang="en-GB" dirty="0"/>
              <a:t>Click the icon below to create a chart</a:t>
            </a:r>
          </a:p>
        </p:txBody>
      </p:sp>
    </p:spTree>
    <p:extLst>
      <p:ext uri="{BB962C8B-B14F-4D97-AF65-F5344CB8AC3E}">
        <p14:creationId xmlns:p14="http://schemas.microsoft.com/office/powerpoint/2010/main" val="402306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able Placeholder 4"/>
          <p:cNvSpPr>
            <a:spLocks noGrp="1"/>
          </p:cNvSpPr>
          <p:nvPr>
            <p:ph type="tbl" sz="quarter" idx="10" hasCustomPrompt="1"/>
          </p:nvPr>
        </p:nvSpPr>
        <p:spPr>
          <a:xfrm>
            <a:off x="611188" y="1203326"/>
            <a:ext cx="7920812" cy="2881312"/>
          </a:xfrm>
        </p:spPr>
        <p:txBody>
          <a:bodyPr tIns="180000"/>
          <a:lstStyle>
            <a:lvl1pPr algn="ctr">
              <a:defRPr baseline="0"/>
            </a:lvl1pPr>
          </a:lstStyle>
          <a:p>
            <a:r>
              <a:rPr lang="en-GB" dirty="0"/>
              <a:t>Click the icon below to create a table</a:t>
            </a:r>
          </a:p>
        </p:txBody>
      </p:sp>
    </p:spTree>
    <p:extLst>
      <p:ext uri="{BB962C8B-B14F-4D97-AF65-F5344CB8AC3E}">
        <p14:creationId xmlns:p14="http://schemas.microsoft.com/office/powerpoint/2010/main" val="62258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419182"/>
            <a:ext cx="6480000" cy="3646472"/>
          </a:xfrm>
        </p:spPr>
        <p:txBody>
          <a:bodyPr tIns="360000"/>
          <a:lstStyle>
            <a:lvl1pPr algn="ctr">
              <a:defRPr/>
            </a:lvl1pPr>
          </a:lstStyle>
          <a:p>
            <a:r>
              <a:rPr lang="en-GB" dirty="0"/>
              <a:t>Click icon below to add a video or other media</a:t>
            </a:r>
          </a:p>
        </p:txBody>
      </p:sp>
    </p:spTree>
    <p:extLst>
      <p:ext uri="{BB962C8B-B14F-4D97-AF65-F5344CB8AC3E}">
        <p14:creationId xmlns:p14="http://schemas.microsoft.com/office/powerpoint/2010/main" val="51606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56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612000" y="553642"/>
            <a:ext cx="5040560" cy="1220847"/>
          </a:xfrm>
          <a:prstGeom prst="rect">
            <a:avLst/>
          </a:prstGeom>
          <a:noFill/>
        </p:spPr>
        <p:txBody>
          <a:bodyPr wrap="square" rtlCol="0">
            <a:spAutoFit/>
          </a:bodyPr>
          <a:lstStyle/>
          <a:p>
            <a:pPr>
              <a:spcAft>
                <a:spcPts val="1000"/>
              </a:spcAft>
            </a:pPr>
            <a:r>
              <a:rPr lang="en-GB" sz="4200" dirty="0">
                <a:solidFill>
                  <a:schemeClr val="bg1"/>
                </a:solidFill>
              </a:rPr>
              <a:t>Thank you</a:t>
            </a:r>
          </a:p>
          <a:p>
            <a:r>
              <a:rPr lang="en-GB" sz="2300" dirty="0">
                <a:solidFill>
                  <a:schemeClr val="bg1"/>
                </a:solidFill>
              </a:rPr>
              <a:t>www.swindon.gov.uk</a:t>
            </a:r>
          </a:p>
        </p:txBody>
      </p:sp>
    </p:spTree>
    <p:extLst>
      <p:ext uri="{BB962C8B-B14F-4D97-AF65-F5344CB8AC3E}">
        <p14:creationId xmlns:p14="http://schemas.microsoft.com/office/powerpoint/2010/main" val="86078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08"/>
            <a:ext cx="792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456390"/>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1999" y="205978"/>
            <a:ext cx="7920813" cy="857250"/>
          </a:xfrm>
        </p:spPr>
        <p:txBody>
          <a:bodyPr/>
          <a:lstStyle>
            <a:lvl1pPr>
              <a:defRPr>
                <a:solidFill>
                  <a:schemeClr val="bg1"/>
                </a:solidFill>
              </a:defRPr>
            </a:lvl1p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08"/>
            <a:ext cx="7920812"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378537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40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p:cNvSpPr>
            <a:spLocks noGrp="1"/>
          </p:cNvSpPr>
          <p:nvPr>
            <p:ph type="pic" sz="quarter" idx="12" hasCustomPrompt="1"/>
          </p:nvPr>
        </p:nvSpPr>
        <p:spPr>
          <a:xfrm>
            <a:off x="4752813" y="1202400"/>
            <a:ext cx="3780000" cy="2880000"/>
          </a:xfrm>
        </p:spPr>
        <p:txBody>
          <a:bodyPr/>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110127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612000" y="1203325"/>
            <a:ext cx="7920000" cy="2881313"/>
          </a:xfrm>
        </p:spPr>
        <p:txBody>
          <a:bodyPr tIns="288000"/>
          <a:lstStyle>
            <a:lvl1pPr algn="ctr">
              <a:defRPr/>
            </a:lvl1pPr>
          </a:lstStyle>
          <a:p>
            <a:r>
              <a:rPr lang="en-GB" dirty="0"/>
              <a:t>Click the icon to insert a photo</a:t>
            </a:r>
          </a:p>
        </p:txBody>
      </p:sp>
    </p:spTree>
    <p:extLst>
      <p:ext uri="{BB962C8B-B14F-4D97-AF65-F5344CB8AC3E}">
        <p14:creationId xmlns:p14="http://schemas.microsoft.com/office/powerpoint/2010/main" val="226742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030116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777" y="3488433"/>
            <a:ext cx="3633223" cy="1655067"/>
          </a:xfrm>
          <a:prstGeom prst="rect">
            <a:avLst/>
          </a:prstGeom>
        </p:spPr>
      </p:pic>
      <p:sp>
        <p:nvSpPr>
          <p:cNvPr id="5" name="object 2"/>
          <p:cNvSpPr/>
          <p:nvPr userDrawn="1"/>
        </p:nvSpPr>
        <p:spPr>
          <a:xfrm>
            <a:off x="0" y="0"/>
            <a:ext cx="9144000" cy="360045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a:p>
        </p:txBody>
      </p:sp>
    </p:spTree>
    <p:extLst>
      <p:ext uri="{BB962C8B-B14F-4D97-AF65-F5344CB8AC3E}">
        <p14:creationId xmlns:p14="http://schemas.microsoft.com/office/powerpoint/2010/main" val="3847636296"/>
      </p:ext>
    </p:extLst>
  </p:cSld>
  <p:clrMap bg1="lt1" tx1="dk1" bg2="lt2" tx2="dk2" accent1="accent1" accent2="accent2" accent3="accent3" accent4="accent4" accent5="accent5" accent6="accent6" hlink="hlink" folHlink="folHlink"/>
  <p:sldLayoutIdLst>
    <p:sldLayoutId id="2147483649" r:id="rId1"/>
    <p:sldLayoutId id="2147483669" r:id="rId2"/>
  </p:sldLayoutIdLst>
  <p:txStyles>
    <p:titleStyle>
      <a:lvl1pPr algn="l" defTabSz="914400" rtl="0" eaLnBrk="1" latinLnBrk="0" hangingPunct="1">
        <a:spcBef>
          <a:spcPct val="0"/>
        </a:spcBef>
        <a:buNone/>
        <a:defRPr sz="4200" kern="1200">
          <a:solidFill>
            <a:schemeClr val="tx1"/>
          </a:solidFill>
          <a:latin typeface="Myriad Pro Light" pitchFamily="34" charset="0"/>
          <a:ea typeface="+mj-ea"/>
          <a:cs typeface="+mj-cs"/>
        </a:defRPr>
      </a:lvl1pPr>
    </p:titleStyle>
    <p:bodyStyle>
      <a:lvl1pPr marL="0" indent="0" algn="l" defTabSz="914400" rtl="0" eaLnBrk="1" latinLnBrk="0" hangingPunct="1">
        <a:spcBef>
          <a:spcPct val="20000"/>
        </a:spcBef>
        <a:buFont typeface="Arial" pitchFamily="34" charset="0"/>
        <a:buNone/>
        <a:defRPr sz="3000" kern="1200">
          <a:solidFill>
            <a:schemeClr val="tx1"/>
          </a:solidFill>
          <a:latin typeface="Myriad Pro Light" pitchFamily="34" charset="0"/>
          <a:ea typeface="+mn-ea"/>
          <a:cs typeface="+mn-cs"/>
        </a:defRPr>
      </a:lvl1pPr>
      <a:lvl2pPr marL="719138" indent="-261938" algn="l" defTabSz="914400" rtl="0" eaLnBrk="1" latinLnBrk="0" hangingPunct="1">
        <a:spcBef>
          <a:spcPct val="20000"/>
        </a:spcBef>
        <a:buFont typeface="Arial" pitchFamily="34" charset="0"/>
        <a:buChar char="•"/>
        <a:defRPr sz="2800" kern="1200">
          <a:solidFill>
            <a:schemeClr val="tx1"/>
          </a:solidFill>
          <a:latin typeface="Myriad Pro Light" pitchFamily="34" charset="0"/>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yriad Pro Light" pitchFamily="34" charset="0"/>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7"/>
            <a:ext cx="7920000" cy="723725"/>
          </a:xfrm>
          <a:prstGeom prst="rect">
            <a:avLst/>
          </a:prstGeom>
        </p:spPr>
        <p:txBody>
          <a:bodyPr vert="horz" lIns="0" tIns="0" rIns="0" bIns="0" rtlCol="0" anchor="b" anchorCtr="0">
            <a:normAutofit/>
          </a:bodyPr>
          <a:lstStyle/>
          <a:p>
            <a:endParaRPr lang="en-GB" dirty="0"/>
          </a:p>
        </p:txBody>
      </p:sp>
      <p:sp>
        <p:nvSpPr>
          <p:cNvPr id="3" name="Text Placeholder 2"/>
          <p:cNvSpPr>
            <a:spLocks noGrp="1"/>
          </p:cNvSpPr>
          <p:nvPr>
            <p:ph type="body" idx="1"/>
          </p:nvPr>
        </p:nvSpPr>
        <p:spPr>
          <a:xfrm>
            <a:off x="612000" y="1200151"/>
            <a:ext cx="7920000" cy="288264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62796" y="4082794"/>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0998"/>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ctr"/>
            <a:endParaRPr lang="en-GB" sz="1600" dirty="0"/>
          </a:p>
        </p:txBody>
      </p:sp>
      <p:sp>
        <p:nvSpPr>
          <p:cNvPr id="4" name="Rectangle 3"/>
          <p:cNvSpPr/>
          <p:nvPr userDrawn="1"/>
        </p:nvSpPr>
        <p:spPr>
          <a:xfrm>
            <a:off x="3228674" y="4428609"/>
            <a:ext cx="3016853" cy="369332"/>
          </a:xfrm>
          <a:prstGeom prst="rect">
            <a:avLst/>
          </a:prstGeom>
        </p:spPr>
        <p:txBody>
          <a:bodyPr wrap="none">
            <a:spAutoFit/>
          </a:bodyPr>
          <a:lstStyle/>
          <a:p>
            <a:pPr lvl="0" algn="ctr"/>
            <a:r>
              <a:rPr lang="en-GB" sz="1800" b="1" dirty="0">
                <a:solidFill>
                  <a:schemeClr val="accent6">
                    <a:lumMod val="75000"/>
                  </a:schemeClr>
                </a:solidFill>
              </a:rPr>
              <a:t>Hearing Support Team (HST)</a:t>
            </a:r>
          </a:p>
        </p:txBody>
      </p:sp>
    </p:spTree>
    <p:extLst>
      <p:ext uri="{BB962C8B-B14F-4D97-AF65-F5344CB8AC3E}">
        <p14:creationId xmlns:p14="http://schemas.microsoft.com/office/powerpoint/2010/main" val="4053434831"/>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62" r:id="rId3"/>
    <p:sldLayoutId id="2147483680" r:id="rId4"/>
    <p:sldLayoutId id="2147483679" r:id="rId5"/>
    <p:sldLayoutId id="2147483664" r:id="rId6"/>
    <p:sldLayoutId id="2147483673" r:id="rId7"/>
    <p:sldLayoutId id="2147483668" r:id="rId8"/>
    <p:sldLayoutId id="2147483672" r:id="rId9"/>
    <p:sldLayoutId id="2147483675" r:id="rId10"/>
    <p:sldLayoutId id="2147483671" r:id="rId11"/>
    <p:sldLayoutId id="2147483681" r:id="rId12"/>
    <p:sldLayoutId id="2147483682" r:id="rId13"/>
    <p:sldLayoutId id="2147483674" r:id="rId14"/>
    <p:sldLayoutId id="2147483665" r:id="rId15"/>
  </p:sldLayoutIdLst>
  <p:txStyles>
    <p:title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 userDrawn="1">
          <p15:clr>
            <a:srgbClr val="F26B43"/>
          </p15:clr>
        </p15:guide>
        <p15:guide id="2" pos="5375" userDrawn="1">
          <p15:clr>
            <a:srgbClr val="F26B43"/>
          </p15:clr>
        </p15:guide>
        <p15:guide id="3" orient="horz" pos="2573" userDrawn="1">
          <p15:clr>
            <a:srgbClr val="F26B43"/>
          </p15:clr>
        </p15:guide>
        <p15:guide id="4" orient="horz" pos="667" userDrawn="1">
          <p15:clr>
            <a:srgbClr val="F26B43"/>
          </p15:clr>
        </p15:guide>
        <p15:guide id="5" orient="horz" pos="7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6228184" y="0"/>
            <a:ext cx="2915816" cy="5143500"/>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userDrawn="1"/>
        </p:nvSpPr>
        <p:spPr>
          <a:xfrm>
            <a:off x="561759" y="309593"/>
            <a:ext cx="5414906" cy="4524315"/>
          </a:xfrm>
          <a:prstGeom prst="rect">
            <a:avLst/>
          </a:prstGeom>
          <a:noFill/>
        </p:spPr>
        <p:txBody>
          <a:bodyPr wrap="square" lIns="0" tIns="0" rIns="0" bIns="0" numCol="1" spcCol="360000" rtlCol="0" anchor="t" anchorCtr="0">
            <a:spAutoFit/>
          </a:bodyPr>
          <a:lstStyle/>
          <a:p>
            <a:r>
              <a:rPr lang="en-GB" sz="1900" dirty="0">
                <a:solidFill>
                  <a:srgbClr val="EE7401"/>
                </a:solidFill>
                <a:latin typeface="Myriad Pro Light" pitchFamily="34" charset="0"/>
              </a:rPr>
              <a:t>Swindon Borough Council PowerPoint template guide</a:t>
            </a:r>
          </a:p>
          <a:p>
            <a:pPr>
              <a:lnSpc>
                <a:spcPts val="1100"/>
              </a:lnSpc>
            </a:pPr>
            <a:endParaRPr lang="en-GB" sz="1000" dirty="0">
              <a:latin typeface="Myriad Pro Light" pitchFamily="34" charset="0"/>
            </a:endParaRPr>
          </a:p>
          <a:p>
            <a:pPr>
              <a:lnSpc>
                <a:spcPts val="1100"/>
              </a:lnSpc>
            </a:pPr>
            <a:r>
              <a:rPr lang="en-GB" sz="1000" b="1" dirty="0">
                <a:solidFill>
                  <a:srgbClr val="FF0000"/>
                </a:solidFill>
                <a:latin typeface="Myriad Pro Light" pitchFamily="34" charset="0"/>
              </a:rPr>
              <a:t>This first slide is a guide on how to use this template. Delete this before you use your presentation.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A number of layouts have been created to help you, if you need a new slide these layouts can be found by clicking on the text ‘New Slide’</a:t>
            </a:r>
            <a:r>
              <a:rPr lang="en-GB" sz="1000" baseline="0" dirty="0">
                <a:latin typeface="Myriad Pro Light" pitchFamily="34" charset="0"/>
              </a:rPr>
              <a:t> </a:t>
            </a:r>
            <a:r>
              <a:rPr lang="en-GB" sz="1000" i="0" baseline="0" dirty="0">
                <a:latin typeface="Myriad Pro Light" pitchFamily="34" charset="0"/>
              </a:rPr>
              <a:t>(location shown on the right), then</a:t>
            </a:r>
            <a:r>
              <a:rPr lang="en-GB" sz="1000" dirty="0">
                <a:latin typeface="Myriad Pro Light" pitchFamily="34" charset="0"/>
              </a:rPr>
              <a:t> select the most appropriate option.</a:t>
            </a:r>
          </a:p>
          <a:p>
            <a:pPr>
              <a:lnSpc>
                <a:spcPts val="1100"/>
              </a:lnSpc>
            </a:pPr>
            <a:endParaRPr lang="en-GB" sz="1000" dirty="0">
              <a:latin typeface="Myriad Pro Light" pitchFamily="34" charset="0"/>
            </a:endParaRPr>
          </a:p>
          <a:p>
            <a:pPr>
              <a:lnSpc>
                <a:spcPts val="1100"/>
              </a:lnSpc>
            </a:pPr>
            <a:r>
              <a:rPr lang="en-GB" sz="1000" b="1" dirty="0">
                <a:latin typeface="Myriad Pro Light" pitchFamily="34" charset="0"/>
              </a:rPr>
              <a:t>If you add any extra text boxes only use the font Myriad Pro Light, which has been embedded in this template.</a:t>
            </a:r>
            <a:r>
              <a:rPr lang="en-GB" sz="1000" b="1" baseline="0" dirty="0">
                <a:latin typeface="Myriad Pro Light" pitchFamily="34" charset="0"/>
              </a:rPr>
              <a:t> U</a:t>
            </a:r>
            <a:r>
              <a:rPr lang="en-GB" sz="1000" b="1" dirty="0">
                <a:latin typeface="Myriad Pro Light" pitchFamily="34" charset="0"/>
              </a:rPr>
              <a:t>se 35pt font size for headings, and 23pt for</a:t>
            </a:r>
            <a:r>
              <a:rPr lang="en-GB" sz="1000" b="1" baseline="0" dirty="0">
                <a:latin typeface="Myriad Pro Light" pitchFamily="34" charset="0"/>
              </a:rPr>
              <a:t> body text</a:t>
            </a:r>
            <a:r>
              <a:rPr lang="en-GB" sz="1000" b="1" dirty="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For every presentation include a title and an end slide – these </a:t>
            </a:r>
            <a:r>
              <a:rPr lang="en-GB" sz="1000" b="1" dirty="0">
                <a:latin typeface="Myriad Pro Light" pitchFamily="34" charset="0"/>
              </a:rPr>
              <a:t>must not</a:t>
            </a:r>
            <a:r>
              <a:rPr lang="en-GB" sz="1000" dirty="0">
                <a:latin typeface="Myriad Pro Light" pitchFamily="34" charset="0"/>
              </a:rPr>
              <a:t> be altered except for adding your own details on the title slide. To do this just click in each box once and type in your details (do not alter the font or text sizes). There’s also a box for adding a photo, just click on the icon in the middle of the box to choose the photo you want. </a:t>
            </a:r>
            <a:r>
              <a:rPr lang="en-GB" sz="1000" b="1" dirty="0">
                <a:latin typeface="Myriad Pro Light" pitchFamily="34" charset="0"/>
              </a:rPr>
              <a:t>If you must include a third party logo only do so in the bottom left corner of the</a:t>
            </a:r>
            <a:r>
              <a:rPr lang="en-GB" sz="1000" b="1" baseline="0" dirty="0">
                <a:latin typeface="Myriad Pro Light" pitchFamily="34" charset="0"/>
              </a:rPr>
              <a:t> title slide.</a:t>
            </a:r>
            <a:endParaRPr lang="en-GB" sz="1000" b="1" dirty="0">
              <a:latin typeface="Myriad Pro Light" pitchFamily="34" charset="0"/>
            </a:endParaRP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When adding text on the other slides there are also boxes set up for you to use, all you need to do is click once in the box and start adding your content – again, do not alter the font or text size. If you end up filling the text boxes the font size will automatically reduce to fit, however do not allow your content to reduce the font size too</a:t>
            </a:r>
            <a:r>
              <a:rPr lang="en-GB" sz="1000" baseline="0" dirty="0">
                <a:latin typeface="Myriad Pro Light" pitchFamily="34" charset="0"/>
              </a:rPr>
              <a:t> much</a:t>
            </a:r>
            <a:r>
              <a:rPr lang="en-GB" sz="1000" dirty="0">
                <a:latin typeface="Myriad Pro Light" pitchFamily="34" charset="0"/>
              </a:rPr>
              <a:t> as this will then be difficult to read in meetings – use an additional slide instead.</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On any of the slides guides are present, you </a:t>
            </a:r>
            <a:r>
              <a:rPr lang="en-GB" sz="1000" b="1" dirty="0">
                <a:latin typeface="Myriad Pro Light" pitchFamily="34" charset="0"/>
              </a:rPr>
              <a:t>must</a:t>
            </a:r>
            <a:r>
              <a:rPr lang="en-GB" sz="1000" dirty="0">
                <a:latin typeface="Myriad Pro Light" pitchFamily="34" charset="0"/>
              </a:rPr>
              <a:t> keep your content within the area shown.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Each content slide has a text area next to the SBC logo for your service area, to change this click on the ‘View’ tab at the top of the PowerPoint window, and then click on ‘Slide Master’. (shown on the right) Then click on the slide with the number 2 next to it (shown on the right), there you can add your service area. This will change the text on all of your content slides at once. To exit click on ‘Close Master View’ on the top tool bar.</a:t>
            </a:r>
          </a:p>
          <a:p>
            <a:pPr>
              <a:lnSpc>
                <a:spcPts val="1100"/>
              </a:lnSpc>
            </a:pPr>
            <a:endParaRPr lang="en-GB" sz="1000" dirty="0">
              <a:latin typeface="Myriad Pro Light" pitchFamily="34" charset="0"/>
            </a:endParaRPr>
          </a:p>
          <a:p>
            <a:pPr>
              <a:lnSpc>
                <a:spcPts val="1100"/>
              </a:lnSpc>
            </a:pPr>
            <a:r>
              <a:rPr lang="en-GB" sz="1000" b="1" dirty="0">
                <a:solidFill>
                  <a:srgbClr val="EE7401"/>
                </a:solidFill>
                <a:latin typeface="Myriad Pro Light" pitchFamily="34" charset="0"/>
              </a:rPr>
              <a:t>Contact design@Swindon.gov.uk if you need any further assistance.</a:t>
            </a:r>
          </a:p>
        </p:txBody>
      </p:sp>
      <p:sp>
        <p:nvSpPr>
          <p:cNvPr id="6" name="TextBox 5"/>
          <p:cNvSpPr txBox="1"/>
          <p:nvPr userDrawn="1"/>
        </p:nvSpPr>
        <p:spPr>
          <a:xfrm>
            <a:off x="7020846" y="339502"/>
            <a:ext cx="1330492"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layouts</a:t>
            </a:r>
          </a:p>
        </p:txBody>
      </p:sp>
      <p:sp>
        <p:nvSpPr>
          <p:cNvPr id="9" name="TextBox 8"/>
          <p:cNvSpPr txBox="1"/>
          <p:nvPr userDrawn="1"/>
        </p:nvSpPr>
        <p:spPr>
          <a:xfrm>
            <a:off x="7003213" y="1799154"/>
            <a:ext cx="1365758"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masters</a:t>
            </a:r>
          </a:p>
        </p:txBody>
      </p:sp>
      <p:sp>
        <p:nvSpPr>
          <p:cNvPr id="10" name="TextBox 9"/>
          <p:cNvSpPr txBox="1"/>
          <p:nvPr userDrawn="1"/>
        </p:nvSpPr>
        <p:spPr>
          <a:xfrm>
            <a:off x="6604867" y="3258868"/>
            <a:ext cx="2162451"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Type</a:t>
            </a:r>
            <a:r>
              <a:rPr lang="en-GB" sz="1000" baseline="0" dirty="0">
                <a:solidFill>
                  <a:schemeClr val="bg1"/>
                </a:solidFill>
                <a:latin typeface="Myriad Pro Light" panose="020B0403030403020204" charset="0"/>
              </a:rPr>
              <a:t> your service area on this master slide</a:t>
            </a:r>
            <a:endParaRPr lang="en-GB" sz="1000" dirty="0">
              <a:solidFill>
                <a:schemeClr val="bg1"/>
              </a:solidFill>
              <a:latin typeface="Myriad Pro Light" panose="020B040303040302020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7997" y="553621"/>
            <a:ext cx="2076190" cy="1104762"/>
          </a:xfrm>
          <a:prstGeom prst="rect">
            <a:avLst/>
          </a:prstGeom>
          <a:effectLst>
            <a:outerShdw dist="76200" dir="2700000" algn="tl" rotWithShape="0">
              <a:prstClr val="black">
                <a:alpha val="25000"/>
              </a:prstClr>
            </a:outerShdw>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739" y="2018424"/>
            <a:ext cx="2068707" cy="1105200"/>
          </a:xfrm>
          <a:prstGeom prst="rect">
            <a:avLst/>
          </a:prstGeom>
          <a:effectLst>
            <a:outerShdw dist="76200" dir="2700000" algn="tl" rotWithShape="0">
              <a:prstClr val="black">
                <a:alpha val="25000"/>
              </a:prstClr>
            </a:outerShdw>
          </a:effec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2759" y="3483858"/>
            <a:ext cx="2066667" cy="1104762"/>
          </a:xfrm>
          <a:prstGeom prst="rect">
            <a:avLst/>
          </a:prstGeom>
          <a:effectLst>
            <a:outerShdw dist="76200" dir="2700000" algn="tl" rotWithShape="0">
              <a:prstClr val="black">
                <a:alpha val="25000"/>
              </a:prstClr>
            </a:outerShdw>
          </a:effectLst>
        </p:spPr>
      </p:pic>
      <p:cxnSp>
        <p:nvCxnSpPr>
          <p:cNvPr id="14" name="Straight Connector 13"/>
          <p:cNvCxnSpPr/>
          <p:nvPr userDrawn="1"/>
        </p:nvCxnSpPr>
        <p:spPr>
          <a:xfrm flipV="1">
            <a:off x="7740352" y="493390"/>
            <a:ext cx="0" cy="710208"/>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7884368" y="196671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80312" y="341275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2477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hyperlink" Target="mailto:JWilkins2@swindon.gov.uk" TargetMode="External"/><Relationship Id="rId3" Type="http://schemas.openxmlformats.org/officeDocument/2006/relationships/hyperlink" Target="https://www.swindon.gov.uk/hearingsupportteam/" TargetMode="External"/><Relationship Id="rId7" Type="http://schemas.openxmlformats.org/officeDocument/2006/relationships/hyperlink" Target="mailto:HCampbell@swindon.gov.uk" TargetMode="External"/><Relationship Id="rId2" Type="http://schemas.openxmlformats.org/officeDocument/2006/relationships/hyperlink" Target="mailto:HSTAdmin@swindon.gov.uk" TargetMode="External"/><Relationship Id="rId1" Type="http://schemas.openxmlformats.org/officeDocument/2006/relationships/slideLayout" Target="../slideLayouts/slideLayout11.xml"/><Relationship Id="rId6" Type="http://schemas.openxmlformats.org/officeDocument/2006/relationships/hyperlink" Target="mailto:AAkala@swindon.gov.uk" TargetMode="External"/><Relationship Id="rId5" Type="http://schemas.openxmlformats.org/officeDocument/2006/relationships/hyperlink" Target="mailto:sgould@swindon.gov.uk" TargetMode="External"/><Relationship Id="rId4" Type="http://schemas.openxmlformats.org/officeDocument/2006/relationships/hyperlink" Target="mailto:jcoote@swindon.gov.uk" TargetMode="External"/><Relationship Id="rId9" Type="http://schemas.openxmlformats.org/officeDocument/2006/relationships/hyperlink" Target="mailto:JKilminster@swindon.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ctr"/>
            <a:r>
              <a:rPr lang="en-GB" dirty="0"/>
              <a:t>2023</a:t>
            </a:r>
          </a:p>
        </p:txBody>
      </p:sp>
      <p:sp>
        <p:nvSpPr>
          <p:cNvPr id="4" name="Text Placeholder 3"/>
          <p:cNvSpPr>
            <a:spLocks noGrp="1"/>
          </p:cNvSpPr>
          <p:nvPr>
            <p:ph type="body" sz="quarter" idx="12"/>
          </p:nvPr>
        </p:nvSpPr>
        <p:spPr/>
        <p:txBody>
          <a:bodyPr/>
          <a:lstStyle/>
          <a:p>
            <a:pPr algn="ctr"/>
            <a:r>
              <a:rPr lang="en-GB" dirty="0"/>
              <a:t>Jo Coote/Sue Gould</a:t>
            </a:r>
          </a:p>
        </p:txBody>
      </p:sp>
      <p:sp>
        <p:nvSpPr>
          <p:cNvPr id="5" name="Text Placeholder 4"/>
          <p:cNvSpPr>
            <a:spLocks noGrp="1"/>
          </p:cNvSpPr>
          <p:nvPr>
            <p:ph type="body" sz="quarter" idx="13"/>
          </p:nvPr>
        </p:nvSpPr>
        <p:spPr/>
        <p:txBody>
          <a:bodyPr/>
          <a:lstStyle/>
          <a:p>
            <a:pPr algn="ctr"/>
            <a:r>
              <a:rPr lang="en-GB" dirty="0"/>
              <a:t>Interim Managers</a:t>
            </a:r>
          </a:p>
        </p:txBody>
      </p:sp>
      <p:sp>
        <p:nvSpPr>
          <p:cNvPr id="6" name="Text Placeholder 5"/>
          <p:cNvSpPr>
            <a:spLocks noGrp="1"/>
          </p:cNvSpPr>
          <p:nvPr>
            <p:ph type="body" sz="quarter" idx="14"/>
          </p:nvPr>
        </p:nvSpPr>
        <p:spPr/>
        <p:txBody>
          <a:bodyPr>
            <a:normAutofit/>
          </a:bodyPr>
          <a:lstStyle/>
          <a:p>
            <a:pPr algn="ctr"/>
            <a:r>
              <a:rPr lang="en-GB" sz="3200" b="1" dirty="0"/>
              <a:t>Hearing Support Team </a:t>
            </a:r>
            <a:r>
              <a:rPr lang="en-GB" dirty="0"/>
              <a:t>(HST)</a:t>
            </a:r>
          </a:p>
        </p:txBody>
      </p:sp>
      <p:pic>
        <p:nvPicPr>
          <p:cNvPr id="8" name="Picture 7"/>
          <p:cNvPicPr>
            <a:picLocks noChangeAspect="1"/>
          </p:cNvPicPr>
          <p:nvPr/>
        </p:nvPicPr>
        <p:blipFill>
          <a:blip r:embed="rId2"/>
          <a:stretch>
            <a:fillRect/>
          </a:stretch>
        </p:blipFill>
        <p:spPr>
          <a:xfrm>
            <a:off x="612000" y="3867894"/>
            <a:ext cx="688305" cy="884289"/>
          </a:xfrm>
          <a:prstGeom prst="rect">
            <a:avLst/>
          </a:prstGeom>
        </p:spPr>
      </p:pic>
    </p:spTree>
    <p:extLst>
      <p:ext uri="{BB962C8B-B14F-4D97-AF65-F5344CB8AC3E}">
        <p14:creationId xmlns:p14="http://schemas.microsoft.com/office/powerpoint/2010/main" val="2776136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a:r>
              <a:rPr lang="en-GB" dirty="0"/>
              <a:t>Other important information</a:t>
            </a:r>
          </a:p>
        </p:txBody>
      </p:sp>
      <p:sp>
        <p:nvSpPr>
          <p:cNvPr id="4" name="Text Placeholder 3"/>
          <p:cNvSpPr>
            <a:spLocks noGrp="1"/>
          </p:cNvSpPr>
          <p:nvPr>
            <p:ph type="body" sz="quarter" idx="14"/>
          </p:nvPr>
        </p:nvSpPr>
        <p:spPr>
          <a:xfrm>
            <a:off x="4662000" y="3003324"/>
            <a:ext cx="3870000" cy="1224610"/>
          </a:xfrm>
        </p:spPr>
        <p:txBody>
          <a:bodyPr>
            <a:normAutofit fontScale="77500" lnSpcReduction="20000"/>
          </a:bodyPr>
          <a:lstStyle/>
          <a:p>
            <a:pPr algn="ctr"/>
            <a:r>
              <a:rPr lang="en-GB" dirty="0"/>
              <a:t>Correct terms are d/Deaf or hard of hearing </a:t>
            </a:r>
          </a:p>
          <a:p>
            <a:pPr algn="ctr"/>
            <a:r>
              <a:rPr lang="en-GB" b="1" dirty="0"/>
              <a:t>not </a:t>
            </a:r>
          </a:p>
          <a:p>
            <a:pPr algn="ctr"/>
            <a:r>
              <a:rPr lang="en-GB" dirty="0"/>
              <a:t>hearing impaired or hearing loss</a:t>
            </a:r>
          </a:p>
        </p:txBody>
      </p:sp>
      <p:sp>
        <p:nvSpPr>
          <p:cNvPr id="6" name="Text Placeholder 5"/>
          <p:cNvSpPr>
            <a:spLocks noGrp="1"/>
          </p:cNvSpPr>
          <p:nvPr>
            <p:ph type="body" sz="quarter" idx="16"/>
          </p:nvPr>
        </p:nvSpPr>
        <p:spPr>
          <a:xfrm>
            <a:off x="467544" y="1635646"/>
            <a:ext cx="3870000" cy="1080000"/>
          </a:xfrm>
        </p:spPr>
        <p:txBody>
          <a:bodyPr>
            <a:normAutofit fontScale="77500" lnSpcReduction="20000"/>
          </a:bodyPr>
          <a:lstStyle/>
          <a:p>
            <a:pPr algn="ctr"/>
            <a:r>
              <a:rPr lang="en-GB" dirty="0"/>
              <a:t>1 in 5 pre-school children have glue ear at any one time and 8 out of 10 children will experience glue ear before the age of 10.</a:t>
            </a:r>
          </a:p>
        </p:txBody>
      </p:sp>
      <p:sp>
        <p:nvSpPr>
          <p:cNvPr id="7" name="TextBox 6"/>
          <p:cNvSpPr txBox="1"/>
          <p:nvPr/>
        </p:nvSpPr>
        <p:spPr>
          <a:xfrm>
            <a:off x="4868808" y="1635646"/>
            <a:ext cx="3456384" cy="1200329"/>
          </a:xfrm>
          <a:prstGeom prst="rect">
            <a:avLst/>
          </a:prstGeom>
          <a:noFill/>
        </p:spPr>
        <p:txBody>
          <a:bodyPr wrap="square" rtlCol="0">
            <a:spAutoFit/>
          </a:bodyPr>
          <a:lstStyle/>
          <a:p>
            <a:pPr algn="ctr"/>
            <a:r>
              <a:rPr lang="en-GB" sz="2400" dirty="0"/>
              <a:t>Over 40% of CYP who are deaf have an additional need</a:t>
            </a:r>
          </a:p>
        </p:txBody>
      </p:sp>
      <p:sp>
        <p:nvSpPr>
          <p:cNvPr id="9" name="TextBox 8"/>
          <p:cNvSpPr txBox="1"/>
          <p:nvPr/>
        </p:nvSpPr>
        <p:spPr>
          <a:xfrm>
            <a:off x="323528" y="3003798"/>
            <a:ext cx="4014016" cy="1200329"/>
          </a:xfrm>
          <a:prstGeom prst="rect">
            <a:avLst/>
          </a:prstGeom>
          <a:noFill/>
        </p:spPr>
        <p:txBody>
          <a:bodyPr wrap="square" rtlCol="0">
            <a:spAutoFit/>
          </a:bodyPr>
          <a:lstStyle/>
          <a:p>
            <a:pPr algn="ctr"/>
            <a:r>
              <a:rPr lang="en-GB" dirty="0"/>
              <a:t>The National Deaf Children’s Society have a useful document  </a:t>
            </a:r>
          </a:p>
          <a:p>
            <a:pPr algn="ctr"/>
            <a:r>
              <a:rPr lang="en-GB" dirty="0"/>
              <a:t>“Mild loss, major impact”</a:t>
            </a:r>
          </a:p>
          <a:p>
            <a:pPr algn="ctr"/>
            <a:r>
              <a:rPr lang="en-GB" dirty="0"/>
              <a:t>https://www.ndcs.org.uk/</a:t>
            </a:r>
          </a:p>
        </p:txBody>
      </p:sp>
    </p:spTree>
    <p:extLst>
      <p:ext uri="{BB962C8B-B14F-4D97-AF65-F5344CB8AC3E}">
        <p14:creationId xmlns:p14="http://schemas.microsoft.com/office/powerpoint/2010/main" val="107122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74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Overview</a:t>
            </a:r>
          </a:p>
        </p:txBody>
      </p:sp>
      <p:sp>
        <p:nvSpPr>
          <p:cNvPr id="3" name="Text Placeholder 2"/>
          <p:cNvSpPr>
            <a:spLocks noGrp="1"/>
          </p:cNvSpPr>
          <p:nvPr>
            <p:ph type="body" sz="quarter" idx="11"/>
          </p:nvPr>
        </p:nvSpPr>
        <p:spPr/>
        <p:txBody>
          <a:bodyPr/>
          <a:lstStyle/>
          <a:p>
            <a:pPr marL="342900" indent="-342900">
              <a:buFont typeface="Arial" panose="020B0604020202020204" pitchFamily="34" charset="0"/>
              <a:buChar char="•"/>
            </a:pPr>
            <a:r>
              <a:rPr lang="en-GB" dirty="0"/>
              <a:t>Who we are</a:t>
            </a:r>
          </a:p>
          <a:p>
            <a:pPr marL="342900" indent="-342900">
              <a:buFont typeface="Arial" panose="020B0604020202020204" pitchFamily="34" charset="0"/>
              <a:buChar char="•"/>
            </a:pPr>
            <a:r>
              <a:rPr lang="en-GB" dirty="0"/>
              <a:t>Who we support</a:t>
            </a:r>
          </a:p>
          <a:p>
            <a:pPr marL="342900" indent="-342900">
              <a:buFont typeface="Arial" panose="020B0604020202020204" pitchFamily="34" charset="0"/>
              <a:buChar char="•"/>
            </a:pPr>
            <a:r>
              <a:rPr lang="en-GB" dirty="0"/>
              <a:t>Referrals</a:t>
            </a:r>
          </a:p>
          <a:p>
            <a:pPr marL="342900" indent="-342900">
              <a:buFont typeface="Arial" panose="020B0604020202020204" pitchFamily="34" charset="0"/>
              <a:buChar char="•"/>
            </a:pPr>
            <a:r>
              <a:rPr lang="en-GB" dirty="0"/>
              <a:t>How we allocate support to pupils</a:t>
            </a:r>
          </a:p>
          <a:p>
            <a:pPr marL="342900" indent="-342900">
              <a:buFont typeface="Arial" panose="020B0604020202020204" pitchFamily="34" charset="0"/>
              <a:buChar char="•"/>
            </a:pPr>
            <a:r>
              <a:rPr lang="en-GB" dirty="0"/>
              <a:t>What we offer</a:t>
            </a:r>
          </a:p>
          <a:p>
            <a:pPr marL="342900" indent="-342900">
              <a:buFont typeface="Arial" panose="020B0604020202020204" pitchFamily="34" charset="0"/>
              <a:buChar char="•"/>
            </a:pPr>
            <a:r>
              <a:rPr lang="en-GB" dirty="0"/>
              <a:t>How to contact us</a:t>
            </a:r>
          </a:p>
          <a:p>
            <a:pPr marL="342900" indent="-342900">
              <a:buFont typeface="Arial" panose="020B0604020202020204" pitchFamily="34" charset="0"/>
              <a:buChar char="•"/>
            </a:pPr>
            <a:r>
              <a:rPr lang="en-GB" dirty="0"/>
              <a:t>Other important information</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35788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
            </a:r>
            <a:br>
              <a:rPr lang="en-GB" dirty="0"/>
            </a:br>
            <a:r>
              <a:rPr lang="en-GB" dirty="0"/>
              <a:t>Who we are</a:t>
            </a:r>
            <a:br>
              <a:rPr lang="en-GB" dirty="0"/>
            </a:br>
            <a:endParaRPr lang="en-GB" dirty="0"/>
          </a:p>
        </p:txBody>
      </p:sp>
      <p:sp>
        <p:nvSpPr>
          <p:cNvPr id="3" name="Text Placeholder 2"/>
          <p:cNvSpPr>
            <a:spLocks noGrp="1"/>
          </p:cNvSpPr>
          <p:nvPr>
            <p:ph type="body" sz="quarter" idx="11"/>
          </p:nvPr>
        </p:nvSpPr>
        <p:spPr>
          <a:xfrm>
            <a:off x="612000" y="843558"/>
            <a:ext cx="7920812" cy="3168352"/>
          </a:xfrm>
        </p:spPr>
        <p:txBody>
          <a:bodyPr>
            <a:normAutofit/>
          </a:bodyPr>
          <a:lstStyle/>
          <a:p>
            <a:r>
              <a:rPr lang="en-GB" b="1" dirty="0"/>
              <a:t>Jo Coote- </a:t>
            </a:r>
            <a:r>
              <a:rPr lang="en-GB" dirty="0"/>
              <a:t>Interim Manager- Advisory Teacher of the deaf</a:t>
            </a:r>
          </a:p>
          <a:p>
            <a:r>
              <a:rPr lang="en-GB" b="1" dirty="0"/>
              <a:t>Sue Gould- </a:t>
            </a:r>
            <a:r>
              <a:rPr lang="en-GB" dirty="0"/>
              <a:t>Interim Manager- Advisory Teacher of the deaf</a:t>
            </a:r>
          </a:p>
          <a:p>
            <a:r>
              <a:rPr lang="en-GB" b="1" dirty="0"/>
              <a:t>Anna Akala </a:t>
            </a:r>
            <a:r>
              <a:rPr lang="en-GB" dirty="0"/>
              <a:t>Advisory -Teacher of the deaf</a:t>
            </a:r>
          </a:p>
          <a:p>
            <a:r>
              <a:rPr lang="en-GB" b="1" dirty="0"/>
              <a:t>Heather Campbell </a:t>
            </a:r>
            <a:r>
              <a:rPr lang="en-GB" dirty="0"/>
              <a:t>-Advisory Teacher of the deaf</a:t>
            </a:r>
          </a:p>
          <a:p>
            <a:r>
              <a:rPr lang="en-GB" b="1" dirty="0"/>
              <a:t>Jane Kilminster- </a:t>
            </a:r>
            <a:r>
              <a:rPr lang="en-GB" dirty="0"/>
              <a:t>Advisory Teacher of the deaf</a:t>
            </a:r>
          </a:p>
          <a:p>
            <a:r>
              <a:rPr lang="en-GB" b="1" dirty="0"/>
              <a:t>Jenny Wilkins </a:t>
            </a:r>
            <a:r>
              <a:rPr lang="en-GB" dirty="0"/>
              <a:t>-Advisory Teacher of the deaf</a:t>
            </a:r>
          </a:p>
          <a:p>
            <a:endParaRPr lang="en-GB" dirty="0"/>
          </a:p>
          <a:p>
            <a:endParaRPr lang="en-GB" dirty="0"/>
          </a:p>
        </p:txBody>
      </p:sp>
    </p:spTree>
    <p:extLst>
      <p:ext uri="{BB962C8B-B14F-4D97-AF65-F5344CB8AC3E}">
        <p14:creationId xmlns:p14="http://schemas.microsoft.com/office/powerpoint/2010/main" val="19460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Who  we support</a:t>
            </a:r>
          </a:p>
        </p:txBody>
      </p:sp>
      <p:sp>
        <p:nvSpPr>
          <p:cNvPr id="3" name="Text Placeholder 2"/>
          <p:cNvSpPr>
            <a:spLocks noGrp="1"/>
          </p:cNvSpPr>
          <p:nvPr>
            <p:ph type="body" sz="quarter" idx="11"/>
          </p:nvPr>
        </p:nvSpPr>
        <p:spPr>
          <a:xfrm>
            <a:off x="612000" y="1203708"/>
            <a:ext cx="6768312" cy="2882518"/>
          </a:xfrm>
        </p:spPr>
        <p:txBody>
          <a:bodyPr>
            <a:normAutofit/>
          </a:bodyPr>
          <a:lstStyle/>
          <a:p>
            <a:endParaRPr lang="en-GB" dirty="0"/>
          </a:p>
          <a:p>
            <a:r>
              <a:rPr lang="en-GB" dirty="0"/>
              <a:t>Babies, Children and Young people, their families and settings</a:t>
            </a:r>
          </a:p>
          <a:p>
            <a:r>
              <a:rPr lang="en-GB" dirty="0"/>
              <a:t>0-25yrs with an EHCP </a:t>
            </a:r>
          </a:p>
          <a:p>
            <a:r>
              <a:rPr lang="en-GB" dirty="0"/>
              <a:t>0-18yrs without an EHCP</a:t>
            </a:r>
          </a:p>
        </p:txBody>
      </p:sp>
      <p:sp>
        <p:nvSpPr>
          <p:cNvPr id="4" name="Text Placeholder 3"/>
          <p:cNvSpPr>
            <a:spLocks noGrp="1"/>
          </p:cNvSpPr>
          <p:nvPr>
            <p:ph type="body" sz="quarter" idx="12"/>
          </p:nvPr>
        </p:nvSpPr>
        <p:spPr/>
        <p:txBody>
          <a:bodyPr>
            <a:normAutofit/>
          </a:bodyPr>
          <a:lstStyle/>
          <a:p>
            <a:endParaRPr lang="en-GB" dirty="0"/>
          </a:p>
          <a:p>
            <a:endParaRPr lang="en-GB" dirty="0"/>
          </a:p>
          <a:p>
            <a:endParaRPr lang="en-GB" dirty="0"/>
          </a:p>
        </p:txBody>
      </p:sp>
    </p:spTree>
    <p:extLst>
      <p:ext uri="{BB962C8B-B14F-4D97-AF65-F5344CB8AC3E}">
        <p14:creationId xmlns:p14="http://schemas.microsoft.com/office/powerpoint/2010/main" val="404605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Referrals</a:t>
            </a:r>
            <a:r>
              <a:rPr lang="en-GB" dirty="0"/>
              <a:t>-must have a diagnosis of deafness</a:t>
            </a:r>
          </a:p>
        </p:txBody>
      </p:sp>
      <p:sp>
        <p:nvSpPr>
          <p:cNvPr id="3" name="Text Placeholder 2"/>
          <p:cNvSpPr>
            <a:spLocks noGrp="1"/>
          </p:cNvSpPr>
          <p:nvPr>
            <p:ph type="body" sz="quarter" idx="11"/>
          </p:nvPr>
        </p:nvSpPr>
        <p:spPr/>
        <p:txBody>
          <a:bodyPr>
            <a:normAutofit fontScale="70000" lnSpcReduction="20000"/>
          </a:bodyPr>
          <a:lstStyle/>
          <a:p>
            <a:r>
              <a:rPr lang="en-GB" dirty="0"/>
              <a:t>Majority of referrals come from audiology.</a:t>
            </a:r>
          </a:p>
          <a:p>
            <a:endParaRPr lang="en-GB" dirty="0"/>
          </a:p>
          <a:p>
            <a:r>
              <a:rPr lang="en-GB"/>
              <a:t>Parents </a:t>
            </a:r>
            <a:r>
              <a:rPr lang="en-GB" dirty="0"/>
              <a:t>can self-refer to </a:t>
            </a:r>
            <a:r>
              <a:rPr lang="en-GB"/>
              <a:t>Audiology – contact 01793696640</a:t>
            </a:r>
            <a:endParaRPr lang="en-GB" dirty="0"/>
          </a:p>
          <a:p>
            <a:endParaRPr lang="en-GB" dirty="0"/>
          </a:p>
          <a:p>
            <a:r>
              <a:rPr lang="en-GB" dirty="0"/>
              <a:t>There are some CYP with a diagnosis of deafness who may not have not been referred when diagnosed.</a:t>
            </a:r>
          </a:p>
          <a:p>
            <a:endParaRPr lang="en-GB" dirty="0"/>
          </a:p>
          <a:p>
            <a:r>
              <a:rPr lang="en-GB" dirty="0"/>
              <a:t>Settings or other professional can refer to HST-obtain family permission and complete referral form-on Local Offer</a:t>
            </a:r>
          </a:p>
          <a:p>
            <a:endParaRPr lang="en-GB" dirty="0"/>
          </a:p>
        </p:txBody>
      </p:sp>
      <p:sp>
        <p:nvSpPr>
          <p:cNvPr id="4" name="Text Placeholder 3"/>
          <p:cNvSpPr>
            <a:spLocks noGrp="1"/>
          </p:cNvSpPr>
          <p:nvPr>
            <p:ph type="body" sz="quarter" idx="12"/>
          </p:nvPr>
        </p:nvSpPr>
        <p:spPr/>
        <p:txBody>
          <a:bodyPr/>
          <a:lstStyle/>
          <a:p>
            <a:r>
              <a:rPr lang="en-GB" b="1" dirty="0"/>
              <a:t>Level</a:t>
            </a:r>
            <a:r>
              <a:rPr lang="en-GB" dirty="0"/>
              <a:t>-mild, moderate, severe or profound</a:t>
            </a:r>
          </a:p>
          <a:p>
            <a:endParaRPr lang="en-GB" dirty="0"/>
          </a:p>
          <a:p>
            <a:r>
              <a:rPr lang="en-GB" b="1" dirty="0"/>
              <a:t>Type</a:t>
            </a:r>
            <a:r>
              <a:rPr lang="en-GB" dirty="0"/>
              <a:t>-conductive-fluctuating or permanent, Sensorineural or mixed</a:t>
            </a:r>
          </a:p>
          <a:p>
            <a:endParaRPr lang="en-GB" dirty="0"/>
          </a:p>
        </p:txBody>
      </p:sp>
    </p:spTree>
    <p:extLst>
      <p:ext uri="{BB962C8B-B14F-4D97-AF65-F5344CB8AC3E}">
        <p14:creationId xmlns:p14="http://schemas.microsoft.com/office/powerpoint/2010/main" val="79033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 Allocation</a:t>
            </a:r>
          </a:p>
        </p:txBody>
      </p:sp>
      <p:sp>
        <p:nvSpPr>
          <p:cNvPr id="3" name="Text Placeholder 2"/>
          <p:cNvSpPr>
            <a:spLocks noGrp="1"/>
          </p:cNvSpPr>
          <p:nvPr>
            <p:ph type="body" sz="quarter" idx="11"/>
          </p:nvPr>
        </p:nvSpPr>
        <p:spPr/>
        <p:txBody>
          <a:bodyPr/>
          <a:lstStyle/>
          <a:p>
            <a:r>
              <a:rPr lang="en-GB" dirty="0"/>
              <a:t>HST use the NATSIP Eligibility Criteria Matrix to give guidance about the level of support recommended to meet the pupil’s  needs. </a:t>
            </a:r>
          </a:p>
          <a:p>
            <a:r>
              <a:rPr lang="en-GB" dirty="0"/>
              <a:t>This is reviewed at least annually.</a:t>
            </a:r>
          </a:p>
        </p:txBody>
      </p:sp>
      <p:sp>
        <p:nvSpPr>
          <p:cNvPr id="8" name="TextBox 7"/>
          <p:cNvSpPr txBox="1"/>
          <p:nvPr/>
        </p:nvSpPr>
        <p:spPr>
          <a:xfrm>
            <a:off x="5004048" y="697719"/>
            <a:ext cx="3384376" cy="3970318"/>
          </a:xfrm>
          <a:prstGeom prst="rect">
            <a:avLst/>
          </a:prstGeom>
          <a:noFill/>
        </p:spPr>
        <p:txBody>
          <a:bodyPr wrap="square" rtlCol="0">
            <a:spAutoFit/>
          </a:bodyPr>
          <a:lstStyle/>
          <a:p>
            <a:r>
              <a:rPr lang="en-GB" dirty="0"/>
              <a:t>CYP may be on a teaching/advisory support programme receiving the equivalent of annual/termly/half-termly/fortnightly/weekly contact. This includes face-to-face visits, liaison, meetings and report writing.</a:t>
            </a:r>
          </a:p>
          <a:p>
            <a:endParaRPr lang="en-GB" dirty="0"/>
          </a:p>
          <a:p>
            <a:r>
              <a:rPr lang="en-GB" dirty="0"/>
              <a:t>CYP may be On Request (OR) –support will only be arranged if contacted by setting or family as new concerns or changes </a:t>
            </a:r>
          </a:p>
          <a:p>
            <a:endParaRPr lang="en-GB" dirty="0"/>
          </a:p>
        </p:txBody>
      </p:sp>
    </p:spTree>
    <p:extLst>
      <p:ext uri="{BB962C8B-B14F-4D97-AF65-F5344CB8AC3E}">
        <p14:creationId xmlns:p14="http://schemas.microsoft.com/office/powerpoint/2010/main" val="205692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NATSIP Eligibility Criteria Matrix</a:t>
            </a:r>
          </a:p>
        </p:txBody>
      </p:sp>
      <p:sp>
        <p:nvSpPr>
          <p:cNvPr id="4" name="TextBox 3"/>
          <p:cNvSpPr txBox="1"/>
          <p:nvPr/>
        </p:nvSpPr>
        <p:spPr>
          <a:xfrm>
            <a:off x="612000" y="1083359"/>
            <a:ext cx="7920000" cy="4247317"/>
          </a:xfrm>
          <a:prstGeom prst="rect">
            <a:avLst/>
          </a:prstGeom>
          <a:noFill/>
        </p:spPr>
        <p:txBody>
          <a:bodyPr wrap="square" rtlCol="0">
            <a:spAutoFit/>
          </a:bodyPr>
          <a:lstStyle/>
          <a:p>
            <a:pPr marL="285750" indent="-285750">
              <a:buFont typeface="Arial" panose="020B0604020202020204" pitchFamily="34" charset="0"/>
              <a:buChar char="•"/>
            </a:pPr>
            <a:r>
              <a:rPr lang="en-GB" dirty="0"/>
              <a:t>Degree of deafness</a:t>
            </a:r>
          </a:p>
          <a:p>
            <a:pPr marL="285750" indent="-285750">
              <a:buFont typeface="Arial" panose="020B0604020202020204" pitchFamily="34" charset="0"/>
              <a:buChar char="•"/>
            </a:pPr>
            <a:r>
              <a:rPr lang="en-GB" dirty="0"/>
              <a:t>Additional factors relating to deafness</a:t>
            </a:r>
          </a:p>
          <a:p>
            <a:pPr marL="285750" indent="-285750">
              <a:buFont typeface="Arial" panose="020B0604020202020204" pitchFamily="34" charset="0"/>
              <a:buChar char="•"/>
            </a:pPr>
            <a:r>
              <a:rPr lang="en-GB" dirty="0"/>
              <a:t>Impact on language and communication development</a:t>
            </a:r>
          </a:p>
          <a:p>
            <a:pPr marL="285750" indent="-285750">
              <a:buFont typeface="Arial" panose="020B0604020202020204" pitchFamily="34" charset="0"/>
              <a:buChar char="•"/>
            </a:pPr>
            <a:r>
              <a:rPr lang="en-GB" dirty="0"/>
              <a:t>Impact on access to learning and the curriculum </a:t>
            </a:r>
          </a:p>
          <a:p>
            <a:pPr marL="285750" indent="-285750">
              <a:buFont typeface="Arial" panose="020B0604020202020204" pitchFamily="34" charset="0"/>
              <a:buChar char="•"/>
            </a:pPr>
            <a:r>
              <a:rPr lang="en-GB" dirty="0"/>
              <a:t>Use of hearing technology</a:t>
            </a:r>
          </a:p>
          <a:p>
            <a:pPr marL="285750" indent="-285750">
              <a:buFont typeface="Arial" panose="020B0604020202020204" pitchFamily="34" charset="0"/>
              <a:buChar char="•"/>
            </a:pPr>
            <a:r>
              <a:rPr lang="en-GB" dirty="0"/>
              <a:t>Training and mentoring requirement</a:t>
            </a:r>
          </a:p>
          <a:p>
            <a:pPr marL="285750" indent="-285750">
              <a:buFont typeface="Arial" panose="020B0604020202020204" pitchFamily="34" charset="0"/>
              <a:buChar char="•"/>
            </a:pPr>
            <a:r>
              <a:rPr lang="en-GB" dirty="0"/>
              <a:t>Transition support</a:t>
            </a:r>
          </a:p>
          <a:p>
            <a:pPr marL="285750" indent="-285750">
              <a:buFont typeface="Arial" panose="020B0604020202020204" pitchFamily="34" charset="0"/>
              <a:buChar char="•"/>
            </a:pPr>
            <a:r>
              <a:rPr lang="en-GB" dirty="0"/>
              <a:t>Support for effective use of specialist equipment e.g. radio aid, </a:t>
            </a:r>
            <a:r>
              <a:rPr lang="en-GB" dirty="0" err="1"/>
              <a:t>soundfield</a:t>
            </a:r>
            <a:endParaRPr lang="en-GB" dirty="0"/>
          </a:p>
          <a:p>
            <a:pPr marL="285750" indent="-285750">
              <a:buFont typeface="Arial" panose="020B0604020202020204" pitchFamily="34" charset="0"/>
              <a:buChar char="•"/>
            </a:pPr>
            <a:r>
              <a:rPr lang="en-GB" dirty="0"/>
              <a:t>Physical learning environment esp. acoustic and visual</a:t>
            </a:r>
          </a:p>
          <a:p>
            <a:pPr marL="285750" indent="-285750">
              <a:buFont typeface="Arial" panose="020B0604020202020204" pitchFamily="34" charset="0"/>
              <a:buChar char="•"/>
            </a:pPr>
            <a:r>
              <a:rPr lang="en-GB" dirty="0"/>
              <a:t>Impact on personal, social and emotional learning</a:t>
            </a:r>
          </a:p>
          <a:p>
            <a:pPr marL="285750" indent="-285750">
              <a:buFont typeface="Arial" panose="020B0604020202020204" pitchFamily="34" charset="0"/>
              <a:buChar char="•"/>
            </a:pPr>
            <a:r>
              <a:rPr lang="en-GB" dirty="0"/>
              <a:t>Additional factors relating to family support</a:t>
            </a:r>
          </a:p>
          <a:p>
            <a:pPr marL="285750" indent="-285750">
              <a:buFont typeface="Arial" panose="020B0604020202020204" pitchFamily="34" charset="0"/>
              <a:buChar char="•"/>
            </a:pPr>
            <a:r>
              <a:rPr lang="en-GB" dirty="0"/>
              <a:t>Multi-agency liaison /role</a:t>
            </a:r>
          </a:p>
          <a:p>
            <a:endParaRPr lang="en-GB" dirty="0"/>
          </a:p>
          <a:p>
            <a:endParaRPr lang="en-GB" dirty="0"/>
          </a:p>
          <a:p>
            <a:endParaRPr lang="en-GB" dirty="0"/>
          </a:p>
        </p:txBody>
      </p:sp>
    </p:spTree>
    <p:extLst>
      <p:ext uri="{BB962C8B-B14F-4D97-AF65-F5344CB8AC3E}">
        <p14:creationId xmlns:p14="http://schemas.microsoft.com/office/powerpoint/2010/main" val="268661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3" y="195486"/>
            <a:ext cx="3815984" cy="857250"/>
          </a:xfrm>
        </p:spPr>
        <p:txBody>
          <a:bodyPr/>
          <a:lstStyle/>
          <a:p>
            <a:r>
              <a:rPr lang="en-GB" dirty="0"/>
              <a:t>What we offer</a:t>
            </a:r>
          </a:p>
        </p:txBody>
      </p:sp>
      <p:sp>
        <p:nvSpPr>
          <p:cNvPr id="3" name="Text Placeholder 2"/>
          <p:cNvSpPr>
            <a:spLocks noGrp="1"/>
          </p:cNvSpPr>
          <p:nvPr>
            <p:ph type="body" sz="quarter" idx="11"/>
          </p:nvPr>
        </p:nvSpPr>
        <p:spPr>
          <a:xfrm>
            <a:off x="251520" y="1052736"/>
            <a:ext cx="6912328" cy="2882518"/>
          </a:xfrm>
        </p:spPr>
        <p:txBody>
          <a:bodyPr/>
          <a:lstStyle/>
          <a:p>
            <a:r>
              <a:rPr lang="en-GB" dirty="0"/>
              <a:t>Assessment</a:t>
            </a:r>
          </a:p>
          <a:p>
            <a:r>
              <a:rPr lang="en-US" dirty="0"/>
              <a:t>Direct teaching/ CYP support</a:t>
            </a:r>
          </a:p>
          <a:p>
            <a:r>
              <a:rPr lang="en-US" dirty="0"/>
              <a:t>Equipment provision </a:t>
            </a:r>
          </a:p>
          <a:p>
            <a:r>
              <a:rPr lang="en-US" dirty="0"/>
              <a:t>Training</a:t>
            </a:r>
          </a:p>
          <a:p>
            <a:r>
              <a:rPr lang="en-US" dirty="0"/>
              <a:t>Advice</a:t>
            </a:r>
          </a:p>
          <a:p>
            <a:r>
              <a:rPr lang="en-US" dirty="0"/>
              <a:t>Meetings and reviews</a:t>
            </a:r>
          </a:p>
          <a:p>
            <a:endParaRPr lang="en-US" dirty="0"/>
          </a:p>
          <a:p>
            <a:endParaRPr lang="en-US" dirty="0"/>
          </a:p>
          <a:p>
            <a:endParaRPr lang="en-US" dirty="0"/>
          </a:p>
          <a:p>
            <a:endParaRPr lang="en-GB" dirty="0"/>
          </a:p>
        </p:txBody>
      </p:sp>
      <p:sp>
        <p:nvSpPr>
          <p:cNvPr id="4" name="TextBox 3"/>
          <p:cNvSpPr txBox="1"/>
          <p:nvPr/>
        </p:nvSpPr>
        <p:spPr>
          <a:xfrm>
            <a:off x="4716016" y="411510"/>
            <a:ext cx="4104456" cy="1200329"/>
          </a:xfrm>
          <a:prstGeom prst="rect">
            <a:avLst/>
          </a:prstGeom>
          <a:noFill/>
        </p:spPr>
        <p:txBody>
          <a:bodyPr wrap="square" rtlCol="0">
            <a:spAutoFit/>
          </a:bodyPr>
          <a:lstStyle/>
          <a:p>
            <a:endParaRPr lang="en-GB" dirty="0"/>
          </a:p>
          <a:p>
            <a:endParaRPr lang="en-GB" dirty="0"/>
          </a:p>
          <a:p>
            <a:endParaRPr lang="en-GB" dirty="0"/>
          </a:p>
          <a:p>
            <a:endParaRPr lang="en-GB" dirty="0"/>
          </a:p>
        </p:txBody>
      </p:sp>
    </p:spTree>
    <p:extLst>
      <p:ext uri="{BB962C8B-B14F-4D97-AF65-F5344CB8AC3E}">
        <p14:creationId xmlns:p14="http://schemas.microsoft.com/office/powerpoint/2010/main" val="79166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411" y="143812"/>
            <a:ext cx="3311928" cy="3530700"/>
          </a:xfrm>
        </p:spPr>
        <p:txBody>
          <a:bodyPr>
            <a:normAutofit fontScale="92500" lnSpcReduction="20000"/>
          </a:bodyPr>
          <a:lstStyle/>
          <a:p>
            <a:r>
              <a:rPr lang="en-GB" dirty="0"/>
              <a:t>How to contact us</a:t>
            </a:r>
          </a:p>
          <a:p>
            <a:endParaRPr lang="en-GB" dirty="0"/>
          </a:p>
          <a:p>
            <a:r>
              <a:rPr lang="en-GB" sz="2000" dirty="0">
                <a:hlinkClick r:id="rId2"/>
              </a:rPr>
              <a:t>HSTAdmin@swindon.gov.uk</a:t>
            </a:r>
            <a:endParaRPr lang="en-GB" sz="2000" dirty="0"/>
          </a:p>
          <a:p>
            <a:endParaRPr lang="en-GB" sz="2000" dirty="0"/>
          </a:p>
          <a:p>
            <a:r>
              <a:rPr lang="en-GB" dirty="0"/>
              <a:t>01793 544021</a:t>
            </a:r>
          </a:p>
          <a:p>
            <a:endParaRPr lang="en-GB" dirty="0"/>
          </a:p>
          <a:p>
            <a:endParaRPr lang="en-GB" dirty="0"/>
          </a:p>
          <a:p>
            <a:r>
              <a:rPr lang="en-GB" sz="1200" dirty="0">
                <a:hlinkClick r:id="rId3"/>
              </a:rPr>
              <a:t>https://www.swindon.gov.uk/hearingsupportteam/</a:t>
            </a:r>
            <a:endParaRPr lang="en-GB" sz="1200" dirty="0"/>
          </a:p>
          <a:p>
            <a:endParaRPr lang="en-GB" sz="1200" dirty="0"/>
          </a:p>
          <a:p>
            <a:r>
              <a:rPr lang="en-GB" dirty="0"/>
              <a:t>Facebook page-search for Swindon Hearing Support Team  </a:t>
            </a:r>
          </a:p>
          <a:p>
            <a:endParaRPr lang="en-GB" dirty="0"/>
          </a:p>
          <a:p>
            <a:endParaRPr lang="en-GB" sz="2000" dirty="0"/>
          </a:p>
          <a:p>
            <a:endParaRPr lang="en-GB" dirty="0"/>
          </a:p>
          <a:p>
            <a:endParaRPr lang="en-GB" dirty="0"/>
          </a:p>
        </p:txBody>
      </p:sp>
      <p:sp>
        <p:nvSpPr>
          <p:cNvPr id="4" name="TextBox 3"/>
          <p:cNvSpPr txBox="1"/>
          <p:nvPr/>
        </p:nvSpPr>
        <p:spPr>
          <a:xfrm>
            <a:off x="3779912" y="483518"/>
            <a:ext cx="4896544" cy="4524315"/>
          </a:xfrm>
          <a:prstGeom prst="rect">
            <a:avLst/>
          </a:prstGeom>
          <a:noFill/>
        </p:spPr>
        <p:txBody>
          <a:bodyPr wrap="square" rtlCol="0">
            <a:spAutoFit/>
          </a:bodyPr>
          <a:lstStyle/>
          <a:p>
            <a:r>
              <a:rPr lang="en-GB" dirty="0">
                <a:hlinkClick r:id="rId4"/>
              </a:rPr>
              <a:t>jcoote@swindon.gov.uk</a:t>
            </a:r>
            <a:r>
              <a:rPr lang="en-GB" dirty="0"/>
              <a:t>	07727189143</a:t>
            </a:r>
          </a:p>
          <a:p>
            <a:endParaRPr lang="en-GB" dirty="0"/>
          </a:p>
          <a:p>
            <a:r>
              <a:rPr lang="en-GB" dirty="0">
                <a:hlinkClick r:id="rId5"/>
              </a:rPr>
              <a:t>sgould@swindon.gov.uk</a:t>
            </a:r>
            <a:r>
              <a:rPr lang="en-GB" dirty="0"/>
              <a:t>	07727 188395</a:t>
            </a:r>
          </a:p>
          <a:p>
            <a:endParaRPr lang="en-GB" dirty="0"/>
          </a:p>
          <a:p>
            <a:r>
              <a:rPr lang="en-GB" dirty="0">
                <a:hlinkClick r:id="rId6"/>
              </a:rPr>
              <a:t>AAkala@swindon.gov.uk</a:t>
            </a:r>
            <a:r>
              <a:rPr lang="en-GB" dirty="0"/>
              <a:t>	07727 127439</a:t>
            </a:r>
          </a:p>
          <a:p>
            <a:endParaRPr lang="en-GB" dirty="0"/>
          </a:p>
          <a:p>
            <a:r>
              <a:rPr lang="en-GB" dirty="0">
                <a:hlinkClick r:id="rId7"/>
              </a:rPr>
              <a:t>HCampbell@swindon.gov.uk</a:t>
            </a:r>
            <a:r>
              <a:rPr lang="en-GB" dirty="0"/>
              <a:t>	07727 197219</a:t>
            </a:r>
          </a:p>
          <a:p>
            <a:endParaRPr lang="en-GB" dirty="0"/>
          </a:p>
          <a:p>
            <a:r>
              <a:rPr lang="en-GB" dirty="0">
                <a:hlinkClick r:id="rId8"/>
              </a:rPr>
              <a:t>JWilkins2@swindon.gov.uk</a:t>
            </a:r>
            <a:r>
              <a:rPr lang="en-GB" dirty="0"/>
              <a:t>	07727 112245</a:t>
            </a:r>
          </a:p>
          <a:p>
            <a:endParaRPr lang="en-GB" dirty="0"/>
          </a:p>
          <a:p>
            <a:r>
              <a:rPr lang="en-GB" dirty="0">
                <a:hlinkClick r:id="rId9"/>
              </a:rPr>
              <a:t>JKilminster@swindon.gov.uk</a:t>
            </a:r>
            <a:r>
              <a:rPr lang="en-GB" dirty="0"/>
              <a:t>	07727  188820</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482107378"/>
      </p:ext>
    </p:extLst>
  </p:cSld>
  <p:clrMapOvr>
    <a:masterClrMapping/>
  </p:clrMapOvr>
</p:sld>
</file>

<file path=ppt/theme/theme1.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SBC PowerPoint Template" id="{7E48B5C1-8D69-4994-8EC9-BFDAD2579CA0}" vid="{260004B9-7805-4509-9A88-0CEDBEC84C1C}"/>
    </a:ext>
  </a:extLst>
</a:theme>
</file>

<file path=ppt/theme/theme2.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SBC PowerPoint Template" id="{7E48B5C1-8D69-4994-8EC9-BFDAD2579CA0}" vid="{65412D0E-CE66-4562-80E0-3C3612E8F9C9}"/>
    </a:ext>
  </a:extLst>
</a:theme>
</file>

<file path=ppt/theme/theme3.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SBC PowerPoint Template" id="{7E48B5C1-8D69-4994-8EC9-BFDAD2579CA0}" vid="{32C42FF5-FCB9-431A-9337-D3D72D90307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fc79aa-674f-4351-9ab2-13156206d5c1" xsi:nil="true"/>
    <bce6da01b9134470a9ac71dafdf189f8 xmlns="97fc79aa-674f-4351-9ab2-13156206d5c1">
      <Terms xmlns="http://schemas.microsoft.com/office/infopath/2007/PartnerControls"/>
    </bce6da01b9134470a9ac71dafdf189f8>
    <ec0438479e274061bc1aed30c1b73436 xmlns="97fc79aa-674f-4351-9ab2-13156206d5c1">
      <Terms xmlns="http://schemas.microsoft.com/office/infopath/2007/PartnerControls"/>
    </ec0438479e274061bc1aed30c1b73436>
  </documentManagement>
</p:properties>
</file>

<file path=customXml/item2.xml><?xml version="1.0" encoding="utf-8"?>
<?mso-contentType ?>
<SharedContentType xmlns="Microsoft.SharePoint.Taxonomy.ContentTypeSync" SourceId="5cdb9e0b-39ef-4b4e-b67d-345ef0004f45" ContentTypeId="0x0101006350CD9AA9D4534FBC31E19D628AD1A2" PreviousValue="false" LastSyncTimeStamp="2022-03-02T12:17:59.95Z"/>
</file>

<file path=customXml/item3.xml><?xml version="1.0" encoding="utf-8"?>
<ct:contentTypeSchema xmlns:ct="http://schemas.microsoft.com/office/2006/metadata/contentType" xmlns:ma="http://schemas.microsoft.com/office/2006/metadata/properties/metaAttributes" ct:_="" ma:_="" ma:contentTypeName="SBC Policy Document" ma:contentTypeID="0x0101006350CD9AA9D4534FBC31E19D628AD1A200B204B59235120B488E296DB3C7780387" ma:contentTypeVersion="4" ma:contentTypeDescription="SBC policy documents to be stored on Policy Hub site" ma:contentTypeScope="" ma:versionID="47c4c55b0c1e38b8b07b6359dfeb8fd0">
  <xsd:schema xmlns:xsd="http://www.w3.org/2001/XMLSchema" xmlns:xs="http://www.w3.org/2001/XMLSchema" xmlns:p="http://schemas.microsoft.com/office/2006/metadata/properties" xmlns:ns2="97fc79aa-674f-4351-9ab2-13156206d5c1" targetNamespace="http://schemas.microsoft.com/office/2006/metadata/properties" ma:root="true" ma:fieldsID="5bf02c0c536fc2446068507925df68f4" ns2:_="">
    <xsd:import namespace="97fc79aa-674f-4351-9ab2-13156206d5c1"/>
    <xsd:element name="properties">
      <xsd:complexType>
        <xsd:sequence>
          <xsd:element name="documentManagement">
            <xsd:complexType>
              <xsd:all>
                <xsd:element ref="ns2:bce6da01b9134470a9ac71dafdf189f8" minOccurs="0"/>
                <xsd:element ref="ns2:TaxCatchAll" minOccurs="0"/>
                <xsd:element ref="ns2:TaxCatchAllLabel" minOccurs="0"/>
                <xsd:element ref="ns2:ec0438479e274061bc1aed30c1b7343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fc79aa-674f-4351-9ab2-13156206d5c1" elementFormDefault="qualified">
    <xsd:import namespace="http://schemas.microsoft.com/office/2006/documentManagement/types"/>
    <xsd:import namespace="http://schemas.microsoft.com/office/infopath/2007/PartnerControls"/>
    <xsd:element name="bce6da01b9134470a9ac71dafdf189f8" ma:index="8" nillable="true" ma:taxonomy="true" ma:internalName="bce6da01b9134470a9ac71dafdf189f8" ma:taxonomyFieldName="Policy_x0020_Category" ma:displayName="Policy Category" ma:default="" ma:fieldId="{bce6da01-b913-4470-a9ac-71dafdf189f8}" ma:taxonomyMulti="true" ma:sspId="5cdb9e0b-39ef-4b4e-b67d-345ef0004f45" ma:termSetId="abcf6b84-32f6-44cc-9002-4b784f8875a9"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74b2e3a-8b08-48a1-a299-ce71445db0bb}" ma:internalName="TaxCatchAll" ma:showField="CatchAllData" ma:web="33b025a0-111a-4f19-8c93-2924427ef53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74b2e3a-8b08-48a1-a299-ce71445db0bb}" ma:internalName="TaxCatchAllLabel" ma:readOnly="true" ma:showField="CatchAllDataLabel" ma:web="33b025a0-111a-4f19-8c93-2924427ef539">
      <xsd:complexType>
        <xsd:complexContent>
          <xsd:extension base="dms:MultiChoiceLookup">
            <xsd:sequence>
              <xsd:element name="Value" type="dms:Lookup" maxOccurs="unbounded" minOccurs="0" nillable="true"/>
            </xsd:sequence>
          </xsd:extension>
        </xsd:complexContent>
      </xsd:complexType>
    </xsd:element>
    <xsd:element name="ec0438479e274061bc1aed30c1b73436" ma:index="12" nillable="true" ma:taxonomy="true" ma:internalName="ec0438479e274061bc1aed30c1b73436" ma:taxonomyFieldName="Policy_x0020_Owner" ma:displayName="Policy Owner" ma:default="" ma:fieldId="{ec043847-9e27-4061-bc1a-ed30c1b73436}" ma:sspId="5cdb9e0b-39ef-4b4e-b67d-345ef0004f45" ma:termSetId="96647d2f-4dd0-41bd-a126-602e666d10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84A535-4B8A-4A7C-BB8D-636F0EE95B89}">
  <ds:schemaRefs>
    <ds:schemaRef ds:uri="http://www.w3.org/XML/1998/namespace"/>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97fc79aa-674f-4351-9ab2-13156206d5c1"/>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B286B3C3-1023-4B53-AFB7-E6F2C09E4C04}">
  <ds:schemaRefs>
    <ds:schemaRef ds:uri="Microsoft.SharePoint.Taxonomy.ContentTypeSync"/>
  </ds:schemaRefs>
</ds:datastoreItem>
</file>

<file path=customXml/itemProps3.xml><?xml version="1.0" encoding="utf-8"?>
<ds:datastoreItem xmlns:ds="http://schemas.openxmlformats.org/officeDocument/2006/customXml" ds:itemID="{62637DF8-5F88-4D23-B737-FDE7BC4F10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fc79aa-674f-4351-9ab2-13156206d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3A806F8-2E53-495B-96D1-0AAC147484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SBC PowerPoint Template</Template>
  <TotalTime>109</TotalTime>
  <Words>475</Words>
  <Application>Microsoft Office PowerPoint</Application>
  <PresentationFormat>On-screen Show (16:9)</PresentationFormat>
  <Paragraphs>103</Paragraphs>
  <Slides>11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Myriad Pro Light</vt:lpstr>
      <vt:lpstr>Calibri</vt:lpstr>
      <vt:lpstr>Arial</vt:lpstr>
      <vt:lpstr>Title slide theme</vt:lpstr>
      <vt:lpstr>Content slide theme</vt:lpstr>
      <vt:lpstr>Instructions</vt:lpstr>
      <vt:lpstr>PowerPoint Presentation</vt:lpstr>
      <vt:lpstr>Overview</vt:lpstr>
      <vt:lpstr> Who we are </vt:lpstr>
      <vt:lpstr>Who  we support</vt:lpstr>
      <vt:lpstr>Referrals-must have a diagnosis of deafness</vt:lpstr>
      <vt:lpstr>Support Allocation</vt:lpstr>
      <vt:lpstr>NATSIP Eligibility Criteria Matrix</vt:lpstr>
      <vt:lpstr>What we offer</vt:lpstr>
      <vt:lpstr>PowerPoint Presentation</vt:lpstr>
      <vt:lpstr>Other important information</vt:lpstr>
      <vt:lpstr>PowerPoint Presentation</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Coote</dc:creator>
  <cp:lastModifiedBy>Alison Bruce</cp:lastModifiedBy>
  <cp:revision>16</cp:revision>
  <dcterms:created xsi:type="dcterms:W3CDTF">2023-03-07T20:06:08Z</dcterms:created>
  <dcterms:modified xsi:type="dcterms:W3CDTF">2023-11-21T09:55:43Z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0x0101006350CD9AA9D4534FBC31E19D628AD1A200B204B59235120B488E296DB3C7780387</vt:lpwstr>
  </property>
  <property fmtid="{D5CDD505-2E9C-101B-9397-08002B2CF9AE}" pid="3" name="Policy_x0020_Owner">
    <vt:lpwstr/>
  </property>
  <property fmtid="{D5CDD505-2E9C-101B-9397-08002B2CF9AE}" pid="4" name="Policy Category">
    <vt:lpwstr/>
  </property>
  <property fmtid="{D5CDD505-2E9C-101B-9397-08002B2CF9AE}" pid="5" name="Policy Owner">
    <vt:lpwstr/>
  </property>
</Properties>
</file>