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B737FD-00B2-40F0-ACDA-5F2D47D32784}" type="datetimeFigureOut">
              <a:rPr lang="en-GB" smtClean="0"/>
              <a:t>06/09/2021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B16FA-183C-4E19-B5A9-39CFCE0168CD}" type="slidenum">
              <a:rPr lang="en-GB" smtClean="0"/>
              <a:t>‹#›</a:t>
            </a:fld>
            <a:endParaRPr lang="en-GB"/>
          </a:p>
        </p:txBody>
      </p:sp>
    </p:spTree>
    <p:extLst>
      <p:ext uri="{BB962C8B-B14F-4D97-AF65-F5344CB8AC3E}">
        <p14:creationId xmlns:p14="http://schemas.microsoft.com/office/powerpoint/2010/main" val="226778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B737FD-00B2-40F0-ACDA-5F2D47D32784}" type="datetimeFigureOut">
              <a:rPr lang="en-GB" smtClean="0"/>
              <a:t>06/09/2021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B16FA-183C-4E19-B5A9-39CFCE0168CD}" type="slidenum">
              <a:rPr lang="en-GB" smtClean="0"/>
              <a:t>‹#›</a:t>
            </a:fld>
            <a:endParaRPr lang="en-GB"/>
          </a:p>
        </p:txBody>
      </p:sp>
    </p:spTree>
    <p:extLst>
      <p:ext uri="{BB962C8B-B14F-4D97-AF65-F5344CB8AC3E}">
        <p14:creationId xmlns:p14="http://schemas.microsoft.com/office/powerpoint/2010/main" val="224385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B737FD-00B2-40F0-ACDA-5F2D47D32784}" type="datetimeFigureOut">
              <a:rPr lang="en-GB" smtClean="0"/>
              <a:t>06/09/2021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B16FA-183C-4E19-B5A9-39CFCE0168CD}" type="slidenum">
              <a:rPr lang="en-GB" smtClean="0"/>
              <a:t>‹#›</a:t>
            </a:fld>
            <a:endParaRPr lang="en-GB"/>
          </a:p>
        </p:txBody>
      </p:sp>
    </p:spTree>
    <p:extLst>
      <p:ext uri="{BB962C8B-B14F-4D97-AF65-F5344CB8AC3E}">
        <p14:creationId xmlns:p14="http://schemas.microsoft.com/office/powerpoint/2010/main" val="300932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B737FD-00B2-40F0-ACDA-5F2D47D32784}" type="datetimeFigureOut">
              <a:rPr lang="en-GB" smtClean="0"/>
              <a:t>06/09/2021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B16FA-183C-4E19-B5A9-39CFCE0168CD}" type="slidenum">
              <a:rPr lang="en-GB" smtClean="0"/>
              <a:t>‹#›</a:t>
            </a:fld>
            <a:endParaRPr lang="en-GB"/>
          </a:p>
        </p:txBody>
      </p:sp>
    </p:spTree>
    <p:extLst>
      <p:ext uri="{BB962C8B-B14F-4D97-AF65-F5344CB8AC3E}">
        <p14:creationId xmlns:p14="http://schemas.microsoft.com/office/powerpoint/2010/main" val="349664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B737FD-00B2-40F0-ACDA-5F2D47D32784}" type="datetimeFigureOut">
              <a:rPr lang="en-GB" smtClean="0"/>
              <a:t>06/09/2021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B16FA-183C-4E19-B5A9-39CFCE0168CD}" type="slidenum">
              <a:rPr lang="en-GB" smtClean="0"/>
              <a:t>‹#›</a:t>
            </a:fld>
            <a:endParaRPr lang="en-GB"/>
          </a:p>
        </p:txBody>
      </p:sp>
    </p:spTree>
    <p:extLst>
      <p:ext uri="{BB962C8B-B14F-4D97-AF65-F5344CB8AC3E}">
        <p14:creationId xmlns:p14="http://schemas.microsoft.com/office/powerpoint/2010/main" val="84547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B737FD-00B2-40F0-ACDA-5F2D47D32784}" type="datetimeFigureOut">
              <a:rPr lang="en-GB" smtClean="0"/>
              <a:t>06/09/2021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7B16FA-183C-4E19-B5A9-39CFCE0168CD}" type="slidenum">
              <a:rPr lang="en-GB" smtClean="0"/>
              <a:t>‹#›</a:t>
            </a:fld>
            <a:endParaRPr lang="en-GB"/>
          </a:p>
        </p:txBody>
      </p:sp>
    </p:spTree>
    <p:extLst>
      <p:ext uri="{BB962C8B-B14F-4D97-AF65-F5344CB8AC3E}">
        <p14:creationId xmlns:p14="http://schemas.microsoft.com/office/powerpoint/2010/main" val="395419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B737FD-00B2-40F0-ACDA-5F2D47D32784}" type="datetimeFigureOut">
              <a:rPr lang="en-GB" smtClean="0"/>
              <a:t>06/09/2021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7B16FA-183C-4E19-B5A9-39CFCE0168CD}" type="slidenum">
              <a:rPr lang="en-GB" smtClean="0"/>
              <a:t>‹#›</a:t>
            </a:fld>
            <a:endParaRPr lang="en-GB"/>
          </a:p>
        </p:txBody>
      </p:sp>
    </p:spTree>
    <p:extLst>
      <p:ext uri="{BB962C8B-B14F-4D97-AF65-F5344CB8AC3E}">
        <p14:creationId xmlns:p14="http://schemas.microsoft.com/office/powerpoint/2010/main" val="246047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B737FD-00B2-40F0-ACDA-5F2D47D32784}" type="datetimeFigureOut">
              <a:rPr lang="en-GB" smtClean="0"/>
              <a:t>06/09/2021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7B16FA-183C-4E19-B5A9-39CFCE0168CD}" type="slidenum">
              <a:rPr lang="en-GB" smtClean="0"/>
              <a:t>‹#›</a:t>
            </a:fld>
            <a:endParaRPr lang="en-GB"/>
          </a:p>
        </p:txBody>
      </p:sp>
    </p:spTree>
    <p:extLst>
      <p:ext uri="{BB962C8B-B14F-4D97-AF65-F5344CB8AC3E}">
        <p14:creationId xmlns:p14="http://schemas.microsoft.com/office/powerpoint/2010/main" val="3012400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737FD-00B2-40F0-ACDA-5F2D47D32784}" type="datetimeFigureOut">
              <a:rPr lang="en-GB" smtClean="0"/>
              <a:t>06/09/2021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7B16FA-183C-4E19-B5A9-39CFCE0168CD}" type="slidenum">
              <a:rPr lang="en-GB" smtClean="0"/>
              <a:t>‹#›</a:t>
            </a:fld>
            <a:endParaRPr lang="en-GB"/>
          </a:p>
        </p:txBody>
      </p:sp>
    </p:spTree>
    <p:extLst>
      <p:ext uri="{BB962C8B-B14F-4D97-AF65-F5344CB8AC3E}">
        <p14:creationId xmlns:p14="http://schemas.microsoft.com/office/powerpoint/2010/main" val="368893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B737FD-00B2-40F0-ACDA-5F2D47D32784}" type="datetimeFigureOut">
              <a:rPr lang="en-GB" smtClean="0"/>
              <a:t>06/09/2021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7B16FA-183C-4E19-B5A9-39CFCE0168CD}" type="slidenum">
              <a:rPr lang="en-GB" smtClean="0"/>
              <a:t>‹#›</a:t>
            </a:fld>
            <a:endParaRPr lang="en-GB"/>
          </a:p>
        </p:txBody>
      </p:sp>
    </p:spTree>
    <p:extLst>
      <p:ext uri="{BB962C8B-B14F-4D97-AF65-F5344CB8AC3E}">
        <p14:creationId xmlns:p14="http://schemas.microsoft.com/office/powerpoint/2010/main" val="146787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B737FD-00B2-40F0-ACDA-5F2D47D32784}" type="datetimeFigureOut">
              <a:rPr lang="en-GB" smtClean="0"/>
              <a:t>06/09/2021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7B16FA-183C-4E19-B5A9-39CFCE0168CD}" type="slidenum">
              <a:rPr lang="en-GB" smtClean="0"/>
              <a:t>‹#›</a:t>
            </a:fld>
            <a:endParaRPr lang="en-GB"/>
          </a:p>
        </p:txBody>
      </p:sp>
    </p:spTree>
    <p:extLst>
      <p:ext uri="{BB962C8B-B14F-4D97-AF65-F5344CB8AC3E}">
        <p14:creationId xmlns:p14="http://schemas.microsoft.com/office/powerpoint/2010/main" val="93896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737FD-00B2-40F0-ACDA-5F2D47D32784}" type="datetimeFigureOut">
              <a:rPr lang="en-GB" smtClean="0"/>
              <a:t>06/09/2021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B16FA-183C-4E19-B5A9-39CFCE0168CD}" type="slidenum">
              <a:rPr lang="en-GB" smtClean="0"/>
              <a:t>‹#›</a:t>
            </a:fld>
            <a:endParaRPr lang="en-GB"/>
          </a:p>
        </p:txBody>
      </p:sp>
    </p:spTree>
    <p:extLst>
      <p:ext uri="{BB962C8B-B14F-4D97-AF65-F5344CB8AC3E}">
        <p14:creationId xmlns:p14="http://schemas.microsoft.com/office/powerpoint/2010/main" val="2581540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dressability.org.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177" y="826478"/>
            <a:ext cx="10884877" cy="4176346"/>
          </a:xfrm>
          <a:ln w="57150">
            <a:solidFill>
              <a:srgbClr val="CC66FF"/>
            </a:solidFill>
          </a:ln>
        </p:spPr>
        <p:txBody>
          <a:bodyPr>
            <a:normAutofit fontScale="90000"/>
          </a:bodyPr>
          <a:lstStyle/>
          <a:p>
            <a:r>
              <a:rPr lang="en-GB" dirty="0" smtClean="0"/>
              <a:t/>
            </a:r>
            <a:br>
              <a:rPr lang="en-GB" dirty="0" smtClean="0"/>
            </a:br>
            <a:r>
              <a:rPr lang="en-GB" sz="7300" b="1" dirty="0" err="1" smtClean="0">
                <a:solidFill>
                  <a:srgbClr val="CC66FF"/>
                </a:solidFill>
              </a:rPr>
              <a:t>D</a:t>
            </a:r>
            <a:r>
              <a:rPr lang="en-GB" sz="7300" b="1" dirty="0" err="1" smtClean="0">
                <a:solidFill>
                  <a:srgbClr val="CC66FF"/>
                </a:solidFill>
              </a:rPr>
              <a:t>ressability</a:t>
            </a:r>
            <a:r>
              <a:rPr lang="en-GB" sz="7300" b="1" dirty="0" smtClean="0">
                <a:solidFill>
                  <a:srgbClr val="CC66FF"/>
                </a:solidFill>
              </a:rPr>
              <a:t/>
            </a:r>
            <a:br>
              <a:rPr lang="en-GB" sz="7300" b="1" dirty="0" smtClean="0">
                <a:solidFill>
                  <a:srgbClr val="CC66FF"/>
                </a:solidFill>
              </a:rPr>
            </a:br>
            <a:r>
              <a:rPr lang="en-GB" dirty="0" smtClean="0"/>
              <a:t/>
            </a:r>
            <a:br>
              <a:rPr lang="en-GB" dirty="0" smtClean="0"/>
            </a:br>
            <a:r>
              <a:rPr lang="en-GB" sz="2700" dirty="0"/>
              <a:t/>
            </a:r>
            <a:br>
              <a:rPr lang="en-GB" sz="2700" dirty="0"/>
            </a:br>
            <a:r>
              <a:rPr lang="en-GB" sz="3600" dirty="0" smtClean="0"/>
              <a:t>Altering and adapting clothing for people of all ages with learning and/or physical disabilities, to reflect their personal style whilst maintaining independence and dignity</a:t>
            </a:r>
            <a:br>
              <a:rPr lang="en-GB" sz="3600" dirty="0" smtClean="0"/>
            </a:br>
            <a:endParaRPr lang="en-GB" sz="3600" dirty="0"/>
          </a:p>
        </p:txBody>
      </p:sp>
      <p:sp>
        <p:nvSpPr>
          <p:cNvPr id="3" name="Subtitle 2"/>
          <p:cNvSpPr>
            <a:spLocks noGrp="1"/>
          </p:cNvSpPr>
          <p:nvPr>
            <p:ph type="subTitle" idx="1"/>
          </p:nvPr>
        </p:nvSpPr>
        <p:spPr>
          <a:xfrm>
            <a:off x="1524000" y="5222630"/>
            <a:ext cx="9144000" cy="1019907"/>
          </a:xfrm>
        </p:spPr>
        <p:txBody>
          <a:bodyPr/>
          <a:lstStyle/>
          <a:p>
            <a:r>
              <a:rPr lang="en-GB" dirty="0" smtClean="0">
                <a:hlinkClick r:id="rId2"/>
              </a:rPr>
              <a:t>https://www.dressability.org.uk</a:t>
            </a:r>
            <a:endParaRPr lang="en-GB" dirty="0" smtClean="0"/>
          </a:p>
          <a:p>
            <a:r>
              <a:rPr lang="en-GB" dirty="0" smtClean="0"/>
              <a:t>01793 512878</a:t>
            </a:r>
            <a:endParaRPr lang="en-GB" dirty="0"/>
          </a:p>
        </p:txBody>
      </p:sp>
      <p:pic>
        <p:nvPicPr>
          <p:cNvPr id="4" name="Picture 3"/>
          <p:cNvPicPr>
            <a:picLocks noChangeAspect="1"/>
          </p:cNvPicPr>
          <p:nvPr/>
        </p:nvPicPr>
        <p:blipFill>
          <a:blip r:embed="rId3"/>
          <a:stretch>
            <a:fillRect/>
          </a:stretch>
        </p:blipFill>
        <p:spPr>
          <a:xfrm>
            <a:off x="5187617" y="2018461"/>
            <a:ext cx="1816765" cy="896190"/>
          </a:xfrm>
          <a:prstGeom prst="rect">
            <a:avLst/>
          </a:prstGeom>
        </p:spPr>
      </p:pic>
    </p:spTree>
    <p:extLst>
      <p:ext uri="{BB962C8B-B14F-4D97-AF65-F5344CB8AC3E}">
        <p14:creationId xmlns:p14="http://schemas.microsoft.com/office/powerpoint/2010/main" val="280821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rgbClr val="CC66FF"/>
                </a:solidFill>
              </a:rPr>
              <a:t>Dressabilty</a:t>
            </a:r>
            <a:r>
              <a:rPr lang="en-GB" b="1" dirty="0" smtClean="0">
                <a:solidFill>
                  <a:srgbClr val="CC66FF"/>
                </a:solidFill>
              </a:rPr>
              <a:t>   </a:t>
            </a:r>
            <a:r>
              <a:rPr lang="en-GB" dirty="0" smtClean="0"/>
              <a:t> </a:t>
            </a:r>
            <a:br>
              <a:rPr lang="en-GB" dirty="0" smtClean="0"/>
            </a:br>
            <a:endParaRPr lang="en-GB" dirty="0"/>
          </a:p>
        </p:txBody>
      </p:sp>
      <p:sp>
        <p:nvSpPr>
          <p:cNvPr id="3" name="Content Placeholder 2"/>
          <p:cNvSpPr>
            <a:spLocks noGrp="1"/>
          </p:cNvSpPr>
          <p:nvPr>
            <p:ph idx="1"/>
          </p:nvPr>
        </p:nvSpPr>
        <p:spPr>
          <a:xfrm>
            <a:off x="838200" y="1336431"/>
            <a:ext cx="10515600" cy="5029200"/>
          </a:xfrm>
          <a:ln w="38100">
            <a:solidFill>
              <a:srgbClr val="CC66FF"/>
            </a:solidFill>
          </a:ln>
        </p:spPr>
        <p:txBody>
          <a:bodyPr>
            <a:normAutofit/>
          </a:bodyPr>
          <a:lstStyle/>
          <a:p>
            <a:pPr marL="0" indent="0">
              <a:buNone/>
            </a:pPr>
            <a:endParaRPr lang="en-GB" dirty="0" smtClean="0"/>
          </a:p>
          <a:p>
            <a:pPr marL="0" indent="0">
              <a:buNone/>
            </a:pPr>
            <a:r>
              <a:rPr lang="en-GB" dirty="0" smtClean="0"/>
              <a:t>We provide specialist adaptation services, addressing the clothing needs of people with disabilities.</a:t>
            </a:r>
          </a:p>
          <a:p>
            <a:pPr marL="0" indent="0">
              <a:buNone/>
            </a:pPr>
            <a:endParaRPr lang="en-GB" dirty="0" smtClean="0"/>
          </a:p>
          <a:p>
            <a:r>
              <a:rPr lang="en-GB" dirty="0" smtClean="0"/>
              <a:t>Innovative solutions to clothing challenges</a:t>
            </a:r>
          </a:p>
          <a:p>
            <a:r>
              <a:rPr lang="en-GB" dirty="0" smtClean="0"/>
              <a:t>Tailored clothing advice and information for clients of all age ranges</a:t>
            </a:r>
          </a:p>
          <a:p>
            <a:r>
              <a:rPr lang="en-GB" dirty="0" smtClean="0"/>
              <a:t>Adaptations provided on a heavily subsidised, low cost basis - or free at the point of delivery, dependent on need</a:t>
            </a:r>
          </a:p>
          <a:p>
            <a:r>
              <a:rPr lang="en-GB" dirty="0" smtClean="0"/>
              <a:t>Outreach service for clients who lack access to transport</a:t>
            </a:r>
          </a:p>
          <a:p>
            <a:r>
              <a:rPr lang="en-GB" dirty="0" smtClean="0"/>
              <a:t>Friendly and fully-accessible premises in West Swindon</a:t>
            </a:r>
            <a:endParaRPr lang="en-GB" dirty="0"/>
          </a:p>
        </p:txBody>
      </p:sp>
      <p:pic>
        <p:nvPicPr>
          <p:cNvPr id="4" name="Picture 3"/>
          <p:cNvPicPr>
            <a:picLocks noChangeAspect="1"/>
          </p:cNvPicPr>
          <p:nvPr/>
        </p:nvPicPr>
        <p:blipFill>
          <a:blip r:embed="rId2"/>
          <a:stretch>
            <a:fillRect/>
          </a:stretch>
        </p:blipFill>
        <p:spPr>
          <a:xfrm>
            <a:off x="9537035" y="259999"/>
            <a:ext cx="1816765" cy="896190"/>
          </a:xfrm>
          <a:prstGeom prst="rect">
            <a:avLst/>
          </a:prstGeom>
        </p:spPr>
      </p:pic>
    </p:spTree>
    <p:extLst>
      <p:ext uri="{BB962C8B-B14F-4D97-AF65-F5344CB8AC3E}">
        <p14:creationId xmlns:p14="http://schemas.microsoft.com/office/powerpoint/2010/main" val="1937594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061097" y="167055"/>
            <a:ext cx="1859441" cy="2365130"/>
          </a:xfrm>
          <a:prstGeom prst="rect">
            <a:avLst/>
          </a:prstGeom>
        </p:spPr>
      </p:pic>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55" y="167055"/>
            <a:ext cx="1868805" cy="2365130"/>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1015" y="167055"/>
            <a:ext cx="1856740" cy="2365130"/>
          </a:xfrm>
          <a:prstGeom prst="rect">
            <a:avLst/>
          </a:prstGeom>
          <a:noFill/>
          <a:ln>
            <a:noFill/>
          </a:ln>
        </p:spPr>
      </p:pic>
      <p:sp>
        <p:nvSpPr>
          <p:cNvPr id="8" name="Rectangle 7"/>
          <p:cNvSpPr/>
          <p:nvPr/>
        </p:nvSpPr>
        <p:spPr>
          <a:xfrm>
            <a:off x="254977" y="2708031"/>
            <a:ext cx="11658600" cy="3970318"/>
          </a:xfrm>
          <a:prstGeom prst="rect">
            <a:avLst/>
          </a:prstGeom>
        </p:spPr>
        <p:txBody>
          <a:bodyPr wrap="square">
            <a:spAutoFit/>
          </a:bodyPr>
          <a:lstStyle/>
          <a:p>
            <a:r>
              <a:rPr lang="en-GB" dirty="0" smtClean="0"/>
              <a:t>Theo was born in the year 2000 with Quadriplegic Cerebral Palsy and partial deafness. Theo began using </a:t>
            </a:r>
            <a:r>
              <a:rPr lang="en-GB" dirty="0" err="1" smtClean="0"/>
              <a:t>Dressability’s</a:t>
            </a:r>
            <a:r>
              <a:rPr lang="en-GB" dirty="0" smtClean="0"/>
              <a:t> service when he was at secondary school, as he needed to be able to dress himself independently.</a:t>
            </a:r>
          </a:p>
          <a:p>
            <a:endParaRPr lang="en-GB" dirty="0" smtClean="0"/>
          </a:p>
          <a:p>
            <a:r>
              <a:rPr lang="en-GB" dirty="0" smtClean="0"/>
              <a:t>Being able to use the toilet independently was a priority for Theo, recognising this </a:t>
            </a:r>
            <a:r>
              <a:rPr lang="en-GB" dirty="0" err="1" smtClean="0"/>
              <a:t>Dressability</a:t>
            </a:r>
            <a:r>
              <a:rPr lang="en-GB" dirty="0" smtClean="0"/>
              <a:t> were able to trial several different materials and fastenings before settling on an option that really worked for him. </a:t>
            </a:r>
          </a:p>
          <a:p>
            <a:endParaRPr lang="en-GB" dirty="0" smtClean="0"/>
          </a:p>
          <a:p>
            <a:r>
              <a:rPr lang="en-GB" dirty="0" smtClean="0"/>
              <a:t>Being away at university, these adaptations proved invaluable to Theo and many different trousers and shorts have been adapted along the way. Feedback from Theo has informed new ideas and ensured we’ve always found the best solutions. For instance, adding a ring pull to a zip or discrete ribbon making it easier to operate the zip, and replacing fiddly buttons with Velcro. Small adjustments make sitting in a chair for long periods more comfortable, </a:t>
            </a:r>
            <a:r>
              <a:rPr lang="en-GB" dirty="0" err="1" smtClean="0"/>
              <a:t>Dressability</a:t>
            </a:r>
            <a:r>
              <a:rPr lang="en-GB" dirty="0" smtClean="0"/>
              <a:t> have achieved this by removing the back pockets of trousers, a simple idea that makes a big difference to comfort levels.</a:t>
            </a:r>
          </a:p>
          <a:p>
            <a:endParaRPr lang="en-GB" dirty="0" smtClean="0"/>
          </a:p>
          <a:p>
            <a:r>
              <a:rPr lang="en-GB" dirty="0" smtClean="0"/>
              <a:t>We continue to support Theo, who says; ‘</a:t>
            </a:r>
            <a:r>
              <a:rPr lang="en-GB" dirty="0" err="1" smtClean="0"/>
              <a:t>Dressability</a:t>
            </a:r>
            <a:r>
              <a:rPr lang="en-GB" dirty="0" smtClean="0"/>
              <a:t> are so brilliant, because they know exactly how to adapt clothing without losing the look that we all buy new clothes for.</a:t>
            </a:r>
            <a:endParaRPr lang="en-GB" dirty="0"/>
          </a:p>
        </p:txBody>
      </p:sp>
      <p:pic>
        <p:nvPicPr>
          <p:cNvPr id="14" name="Picture 13"/>
          <p:cNvPicPr>
            <a:picLocks noChangeAspect="1"/>
          </p:cNvPicPr>
          <p:nvPr/>
        </p:nvPicPr>
        <p:blipFill>
          <a:blip r:embed="rId5"/>
          <a:stretch>
            <a:fillRect/>
          </a:stretch>
        </p:blipFill>
        <p:spPr>
          <a:xfrm>
            <a:off x="8686956" y="901525"/>
            <a:ext cx="1816765" cy="896190"/>
          </a:xfrm>
          <a:prstGeom prst="rect">
            <a:avLst/>
          </a:prstGeom>
        </p:spPr>
      </p:pic>
    </p:spTree>
    <p:extLst>
      <p:ext uri="{BB962C8B-B14F-4D97-AF65-F5344CB8AC3E}">
        <p14:creationId xmlns:p14="http://schemas.microsoft.com/office/powerpoint/2010/main" val="353097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014438" y="290146"/>
            <a:ext cx="2109399" cy="2810500"/>
          </a:xfrm>
          <a:prstGeom prst="rect">
            <a:avLst/>
          </a:prstGeom>
        </p:spPr>
      </p:pic>
      <p:sp>
        <p:nvSpPr>
          <p:cNvPr id="2" name="Title 1"/>
          <p:cNvSpPr>
            <a:spLocks noGrp="1"/>
          </p:cNvSpPr>
          <p:nvPr>
            <p:ph type="title"/>
          </p:nvPr>
        </p:nvSpPr>
        <p:spPr>
          <a:xfrm>
            <a:off x="838200" y="290146"/>
            <a:ext cx="8692662" cy="6295291"/>
          </a:xfrm>
        </p:spPr>
        <p:txBody>
          <a:bodyPr>
            <a:normAutofit/>
          </a:bodyPr>
          <a:lstStyle/>
          <a:p>
            <a:r>
              <a:rPr lang="en-GB" sz="2700" dirty="0"/>
              <a:t/>
            </a:r>
            <a:br>
              <a:rPr lang="en-GB" sz="2700" dirty="0"/>
            </a:br>
            <a:r>
              <a:rPr lang="en-GB" sz="2700" b="1" dirty="0"/>
              <a:t> </a:t>
            </a:r>
            <a:r>
              <a:rPr lang="en-GB" sz="2700" dirty="0"/>
              <a:t/>
            </a:r>
            <a:br>
              <a:rPr lang="en-GB" sz="2700" dirty="0"/>
            </a:br>
            <a:r>
              <a:rPr lang="en-GB" dirty="0"/>
              <a:t/>
            </a:r>
            <a:br>
              <a:rPr lang="en-GB" dirty="0"/>
            </a:br>
            <a:endParaRPr lang="en-GB" dirty="0"/>
          </a:p>
        </p:txBody>
      </p:sp>
      <p:sp>
        <p:nvSpPr>
          <p:cNvPr id="7" name="Rectangle 6"/>
          <p:cNvSpPr/>
          <p:nvPr/>
        </p:nvSpPr>
        <p:spPr>
          <a:xfrm>
            <a:off x="175847" y="474345"/>
            <a:ext cx="9355016" cy="6001643"/>
          </a:xfrm>
          <a:prstGeom prst="rect">
            <a:avLst/>
          </a:prstGeom>
        </p:spPr>
        <p:txBody>
          <a:bodyPr wrap="square">
            <a:spAutoFit/>
          </a:bodyPr>
          <a:lstStyle/>
          <a:p>
            <a:r>
              <a:rPr lang="en-GB" sz="2400" dirty="0" smtClean="0"/>
              <a:t>Rachel </a:t>
            </a:r>
            <a:r>
              <a:rPr lang="en-GB" sz="2400" dirty="0"/>
              <a:t>was born in 2004 with high muscle tone Cerebral Palsy and has a global learning delay.  Rachel is unable to talk or operate a normal or electric wheelchair - meaning her only means of independent mobility is crawling on her knees - which she loves to do - never missing opportunity to venture out into the garden.</a:t>
            </a:r>
            <a:br>
              <a:rPr lang="en-GB" sz="2400" dirty="0"/>
            </a:br>
            <a:r>
              <a:rPr lang="en-GB" sz="2400" dirty="0"/>
              <a:t> </a:t>
            </a:r>
            <a:br>
              <a:rPr lang="en-GB" sz="2400" dirty="0"/>
            </a:br>
            <a:r>
              <a:rPr lang="en-GB" sz="2400" dirty="0"/>
              <a:t>However, Rachel's jeans were unable to withstand the impact of her crawling for very long meaning regular replacement was required - and she was experiencing problems with very sore knees.  </a:t>
            </a:r>
            <a:br>
              <a:rPr lang="en-GB" sz="2400" dirty="0"/>
            </a:br>
            <a:r>
              <a:rPr lang="en-GB" sz="2400" dirty="0"/>
              <a:t> </a:t>
            </a:r>
            <a:br>
              <a:rPr lang="en-GB" sz="2400" dirty="0"/>
            </a:br>
            <a:r>
              <a:rPr lang="en-GB" sz="2400" dirty="0"/>
              <a:t>Rachel's mum approached </a:t>
            </a:r>
            <a:r>
              <a:rPr lang="en-GB" sz="2400" dirty="0" err="1"/>
              <a:t>Dressability</a:t>
            </a:r>
            <a:r>
              <a:rPr lang="en-GB" sz="2400" dirty="0"/>
              <a:t> for advice, who suggested adding padding and hard wearing knee patches to her jeans.  Specialist materials were identified to provide an ideal solution</a:t>
            </a:r>
            <a:r>
              <a:rPr lang="en-GB" sz="2400" dirty="0" smtClean="0"/>
              <a:t>. Rachel's </a:t>
            </a:r>
            <a:r>
              <a:rPr lang="en-GB" sz="2400" dirty="0"/>
              <a:t>mum's </a:t>
            </a:r>
            <a:r>
              <a:rPr lang="en-GB" sz="2400" dirty="0" smtClean="0"/>
              <a:t>summing </a:t>
            </a:r>
            <a:r>
              <a:rPr lang="en-GB" sz="2400" dirty="0"/>
              <a:t>up of the adaptations made by </a:t>
            </a:r>
            <a:r>
              <a:rPr lang="en-GB" sz="2400" dirty="0" smtClean="0"/>
              <a:t>the Charity as </a:t>
            </a:r>
            <a:r>
              <a:rPr lang="en-GB" sz="2400" dirty="0"/>
              <a:t>"small things that make a massive difference" encapsulates </a:t>
            </a:r>
            <a:r>
              <a:rPr lang="en-GB" sz="2400" dirty="0" err="1"/>
              <a:t>Dressability's</a:t>
            </a:r>
            <a:r>
              <a:rPr lang="en-GB" sz="2400" dirty="0"/>
              <a:t> simple aim - </a:t>
            </a:r>
            <a:r>
              <a:rPr lang="en-GB" sz="2400" dirty="0">
                <a:solidFill>
                  <a:srgbClr val="CC66FF"/>
                </a:solidFill>
              </a:rPr>
              <a:t>"</a:t>
            </a:r>
            <a:r>
              <a:rPr lang="en-GB" sz="2400" b="1" dirty="0">
                <a:solidFill>
                  <a:srgbClr val="CC66FF"/>
                </a:solidFill>
              </a:rPr>
              <a:t>to make people's lives better by making their clothes work for them</a:t>
            </a:r>
            <a:r>
              <a:rPr lang="en-GB" sz="2400" dirty="0">
                <a:solidFill>
                  <a:srgbClr val="CC66FF"/>
                </a:solidFill>
              </a:rPr>
              <a:t>". </a:t>
            </a:r>
          </a:p>
        </p:txBody>
      </p:sp>
      <p:pic>
        <p:nvPicPr>
          <p:cNvPr id="8" name="Picture 7"/>
          <p:cNvPicPr>
            <a:picLocks noChangeAspect="1"/>
          </p:cNvPicPr>
          <p:nvPr/>
        </p:nvPicPr>
        <p:blipFill>
          <a:blip r:embed="rId3"/>
          <a:stretch>
            <a:fillRect/>
          </a:stretch>
        </p:blipFill>
        <p:spPr>
          <a:xfrm>
            <a:off x="10014438" y="3396403"/>
            <a:ext cx="1822862" cy="896190"/>
          </a:xfrm>
          <a:prstGeom prst="rect">
            <a:avLst/>
          </a:prstGeom>
        </p:spPr>
      </p:pic>
    </p:spTree>
    <p:extLst>
      <p:ext uri="{BB962C8B-B14F-4D97-AF65-F5344CB8AC3E}">
        <p14:creationId xmlns:p14="http://schemas.microsoft.com/office/powerpoint/2010/main" val="390874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577" y="325316"/>
            <a:ext cx="11377246" cy="5851648"/>
          </a:xfrm>
          <a:ln w="38100">
            <a:solidFill>
              <a:srgbClr val="CC66FF"/>
            </a:solidFill>
          </a:ln>
        </p:spPr>
        <p:txBody>
          <a:bodyPr>
            <a:normAutofit/>
          </a:bodyPr>
          <a:lstStyle/>
          <a:p>
            <a:pPr marL="0" indent="0">
              <a:buNone/>
            </a:pPr>
            <a:endParaRPr lang="en-GB" b="1" dirty="0" smtClean="0">
              <a:solidFill>
                <a:srgbClr val="CC66FF"/>
              </a:solidFill>
            </a:endParaRPr>
          </a:p>
          <a:p>
            <a:endParaRPr lang="en-GB" b="1" dirty="0" smtClean="0">
              <a:solidFill>
                <a:srgbClr val="CC66FF"/>
              </a:solidFill>
            </a:endParaRPr>
          </a:p>
          <a:p>
            <a:r>
              <a:rPr lang="en-GB" b="1" dirty="0" err="1" smtClean="0">
                <a:solidFill>
                  <a:srgbClr val="CC66FF"/>
                </a:solidFill>
              </a:rPr>
              <a:t>Dressability</a:t>
            </a:r>
            <a:r>
              <a:rPr lang="en-GB" b="1" dirty="0" smtClean="0">
                <a:solidFill>
                  <a:srgbClr val="CC66FF"/>
                </a:solidFill>
              </a:rPr>
              <a:t> Opening Times</a:t>
            </a:r>
            <a:r>
              <a:rPr lang="en-GB" dirty="0" smtClean="0"/>
              <a:t>: Monday to Friday 10:00 am — 3:00 pm Clients are welcome to visit our friendly and fully accessible premises for a consultation or to pick up and drop off items of clothing - although to avoid disappointment, it is advisable to make an appointment. Alternatively, for clients who lack transport provision, we offer an outreach service covering a 25 mile radius from Swindon - to include parts of Wiltshire, Gloucestershire, Oxfordshire and Berkshire. </a:t>
            </a:r>
          </a:p>
          <a:p>
            <a:endParaRPr lang="en-GB" dirty="0" smtClean="0"/>
          </a:p>
          <a:p>
            <a:r>
              <a:rPr lang="en-GB" b="1" dirty="0" err="1" smtClean="0">
                <a:solidFill>
                  <a:srgbClr val="CC66FF"/>
                </a:solidFill>
              </a:rPr>
              <a:t>Dressability</a:t>
            </a:r>
            <a:r>
              <a:rPr lang="en-GB" b="1" dirty="0" smtClean="0">
                <a:solidFill>
                  <a:srgbClr val="CC66FF"/>
                </a:solidFill>
              </a:rPr>
              <a:t> Address</a:t>
            </a:r>
            <a:r>
              <a:rPr lang="en-GB" dirty="0" smtClean="0"/>
              <a:t>: Bradbury House, </a:t>
            </a:r>
            <a:r>
              <a:rPr lang="en-GB" dirty="0" err="1" smtClean="0"/>
              <a:t>Westmead</a:t>
            </a:r>
            <a:r>
              <a:rPr lang="en-GB" dirty="0" smtClean="0"/>
              <a:t> Drive, Swindon SN5 7ER We are on the upper floor of the MS Swindon Therapy Centre. We have disabled access if required</a:t>
            </a:r>
            <a:endParaRPr lang="en-GB" dirty="0"/>
          </a:p>
        </p:txBody>
      </p:sp>
      <p:pic>
        <p:nvPicPr>
          <p:cNvPr id="4" name="Picture 3"/>
          <p:cNvPicPr>
            <a:picLocks noChangeAspect="1"/>
          </p:cNvPicPr>
          <p:nvPr/>
        </p:nvPicPr>
        <p:blipFill>
          <a:blip r:embed="rId2"/>
          <a:stretch>
            <a:fillRect/>
          </a:stretch>
        </p:blipFill>
        <p:spPr>
          <a:xfrm>
            <a:off x="4809548" y="413238"/>
            <a:ext cx="1816765" cy="896190"/>
          </a:xfrm>
          <a:prstGeom prst="rect">
            <a:avLst/>
          </a:prstGeom>
        </p:spPr>
      </p:pic>
    </p:spTree>
    <p:extLst>
      <p:ext uri="{BB962C8B-B14F-4D97-AF65-F5344CB8AC3E}">
        <p14:creationId xmlns:p14="http://schemas.microsoft.com/office/powerpoint/2010/main" val="4210797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608</Words>
  <Application>Microsoft Office PowerPoint</Application>
  <PresentationFormat>Widescreen</PresentationFormat>
  <Paragraphs>26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 Dressability   Altering and adapting clothing for people of all ages with learning and/or physical disabilities, to reflect their personal style whilst maintaining independence and dignity </vt:lpstr>
      <vt:lpstr>Dressabilty     </vt:lpstr>
      <vt:lpstr>PowerPoint Presentation</vt:lpstr>
      <vt:lpstr>    </vt:lpstr>
      <vt:lpstr>PowerPoint Presentation</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Dressability  Altering and adapting clothing for people of all ages with learning and/or physical disabilities, to reflect their personal style whilst maintaining independence and dignity</dc:title>
  <dc:creator>Victoria Guillaume</dc:creator>
  <cp:lastModifiedBy>Victoria Guillaume</cp:lastModifiedBy>
  <cp:revision>4</cp:revision>
  <dcterms:created xsi:type="dcterms:W3CDTF">2021-09-06T11:35:29Z</dcterms:created>
  <dcterms:modified xsi:type="dcterms:W3CDTF">2021-09-06T12:15:31Z</dcterms:modified>
</cp:coreProperties>
</file>