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f556d31bd_1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f556d31bd_1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f556d31bd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f556d31bd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f556d31bd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f556d31bd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f556d31bd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f556d31bd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f556d31bd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f556d31bd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bf0e17a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bf0e17a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bf0e17a3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bf0e17a3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03188e3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03188e3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bf0e17a3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bf0e17a3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bf0e17a3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bf0e17a3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f556d31b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f556d31b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f556d31bd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f556d31bd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f556d31bd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f556d31bd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f556d31bd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f556d31bd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f556d31bd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f556d31bd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f556d31bd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f556d31bd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f556d31bd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f556d31bd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f556d31bd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f556d31bd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health-conditions-disability-universal-credi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zensadvice.org.u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v.uk/how-to-claim-universal-cred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696950"/>
            <a:ext cx="8520600" cy="90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0000FF"/>
                </a:solidFill>
              </a:rPr>
              <a:t>To claim or not to claim 22/9/21</a:t>
            </a:r>
            <a:endParaRPr sz="3600" b="1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6725" y="1903700"/>
            <a:ext cx="2779075" cy="210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8575" y="141850"/>
            <a:ext cx="1852353" cy="6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150" b="1">
                <a:solidFill>
                  <a:srgbClr val="0000FF"/>
                </a:solidFill>
              </a:rPr>
              <a:t>To claim or not to claim</a:t>
            </a:r>
            <a:endParaRPr sz="5150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The whole PIP process usually takes 14 -18 weeks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can parents claim?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If child is receiving the daily living component of PIP, a parent could claim Carer’s Allowance as long as they care for the young person for 35 hours or more per week.  A claimant can work, but earn no more than £128.00 per week net.  Carer’s Allowance is £67.60 per week and can applied for online at </a:t>
            </a:r>
            <a:r>
              <a:rPr lang="en" b="1" u="sng">
                <a:solidFill>
                  <a:srgbClr val="0000FF"/>
                </a:solidFill>
              </a:rPr>
              <a:t>www.gov.uk</a:t>
            </a:r>
            <a:r>
              <a:rPr lang="en" b="1">
                <a:solidFill>
                  <a:schemeClr val="dk1"/>
                </a:solidFill>
              </a:rPr>
              <a:t> or the Carer’s Allowance Unit can be contacted for a form on 0800 731 0297.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34" name="Google Shape;13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Universal Credit 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Much of the ground has already been covered.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You can work and claim Universal Credit depending on your income/savings and other circumstances.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We discussed disabled young people applying for Universal Credit on a sickness basis, but most Universal Credit claims are for people working or looking for work where claimant commitments are much harder.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41" name="Google Shape;14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For a single claimant the minimum commitment of what is expected for Universal Credit purposes is a person must be working 35 hours x the national living wage.  If a claimant is earning less than this, they should look to increase their hours to get to this level.  Unless there is a good reason not to increase hours for example carer or ill health, the Jobcentre will put pressure on a claimant to increase their hours.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You would be expected to work within 90 minutes of where you live.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48" name="Google Shape;14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31579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7200" b="1">
                <a:solidFill>
                  <a:schemeClr val="dk1"/>
                </a:solidFill>
                <a:highlight>
                  <a:srgbClr val="FFFFFF"/>
                </a:highlight>
              </a:rPr>
              <a:t>You will be eligible for a work allowance if you (and/or your partner) either have:</a:t>
            </a:r>
            <a:endParaRPr sz="72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31579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200" b="1">
                <a:solidFill>
                  <a:schemeClr val="dk1"/>
                </a:solidFill>
                <a:highlight>
                  <a:srgbClr val="FFFFFF"/>
                </a:highlight>
              </a:rPr>
              <a:t>responsibility for a child</a:t>
            </a:r>
            <a:endParaRPr sz="72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200" b="1">
                <a:solidFill>
                  <a:schemeClr val="dk1"/>
                </a:solidFill>
                <a:highlight>
                  <a:srgbClr val="FFFFFF"/>
                </a:highlight>
              </a:rPr>
              <a:t>limited capability for work</a:t>
            </a:r>
            <a:endParaRPr sz="72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dk1"/>
                </a:solidFill>
                <a:highlight>
                  <a:srgbClr val="FFFFFF"/>
                </a:highlight>
              </a:rPr>
              <a:t>The work allowance before Universal Credit is as follows:</a:t>
            </a:r>
            <a:endParaRPr sz="72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dk1"/>
                </a:solidFill>
                <a:highlight>
                  <a:srgbClr val="FFFFFF"/>
                </a:highlight>
              </a:rPr>
              <a:t>If your Universal Credit includes housing support 	£293 per month</a:t>
            </a:r>
            <a:endParaRPr sz="72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dk1"/>
                </a:solidFill>
                <a:highlight>
                  <a:srgbClr val="FFFFFF"/>
                </a:highlight>
              </a:rPr>
              <a:t>       Without housing support 						£515 per month</a:t>
            </a:r>
            <a:endParaRPr sz="72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42857"/>
              </a:lnSpc>
              <a:spcBef>
                <a:spcPts val="3400"/>
              </a:spcBef>
              <a:spcAft>
                <a:spcPts val="0"/>
              </a:spcAft>
              <a:buNone/>
            </a:pPr>
            <a:endParaRPr sz="6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0B0C0C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31579"/>
              </a:lnSpc>
              <a:spcBef>
                <a:spcPts val="3000"/>
              </a:spcBef>
              <a:spcAft>
                <a:spcPts val="0"/>
              </a:spcAft>
              <a:buNone/>
            </a:pPr>
            <a:endParaRPr sz="16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34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55" name="Google Shape;15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</p:txBody>
      </p:sp>
      <p:sp>
        <p:nvSpPr>
          <p:cNvPr id="161" name="Google Shape;161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Once the work allowance has been taken into account, Universal Credit will take 63p for every pound that you earn off any Universal Credit award.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There are various elements that make up an Universal Credit award and from 6 October the following rates apply monthly and assume the claimant is over 25:</a:t>
            </a:r>
            <a:endParaRPr b="1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b="1">
                <a:solidFill>
                  <a:schemeClr val="dk1"/>
                </a:solidFill>
              </a:rPr>
              <a:t>Standard Element for single person			£324.84 *</a:t>
            </a:r>
            <a:endParaRPr b="1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b="1">
                <a:solidFill>
                  <a:schemeClr val="dk1"/>
                </a:solidFill>
              </a:rPr>
              <a:t>Adult Couple								£509.91 	*</a:t>
            </a:r>
            <a:endParaRPr b="1">
              <a:solidFill>
                <a:schemeClr val="dk1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500"/>
              <a:buChar char="●"/>
            </a:pPr>
            <a:r>
              <a:rPr lang="en" b="1">
                <a:solidFill>
                  <a:schemeClr val="dk1"/>
                </a:solidFill>
              </a:rPr>
              <a:t>First Child 							        </a:t>
            </a:r>
            <a:r>
              <a:rPr lang="en" sz="1900" b="1">
                <a:solidFill>
                  <a:schemeClr val="dk1"/>
                </a:solidFill>
              </a:rPr>
              <a:t>£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282.50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</a:rPr>
              <a:t> (born before 6 April 2017)</a:t>
            </a:r>
            <a:endParaRPr sz="16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114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</a:rPr>
              <a:t>        		</a:t>
            </a:r>
            <a:r>
              <a:rPr lang="en" sz="1900" b="1">
                <a:solidFill>
                  <a:schemeClr val="dk1"/>
                </a:solidFill>
                <a:highlight>
                  <a:srgbClr val="FFFFFF"/>
                </a:highlight>
              </a:rPr>
              <a:t>£237.08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</a:rPr>
              <a:t> (born after 6 April 2017)</a:t>
            </a:r>
            <a:endParaRPr sz="16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114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114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</a:rPr>
              <a:t>			</a:t>
            </a:r>
            <a:r>
              <a:rPr lang="en" sz="1600" b="1">
                <a:solidFill>
                  <a:schemeClr val="dk1"/>
                </a:solidFill>
                <a:highlight>
                  <a:schemeClr val="lt1"/>
                </a:highlight>
              </a:rPr>
              <a:t>Continued on next page</a:t>
            </a:r>
            <a:endParaRPr sz="1600"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114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62" name="Google Shape;162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For your second child and any other eligible children 			£237.08 per child**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If you have a disabled or severely disabled child				£128.89 or £402.41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limited capability for work and work-related activity</a:t>
            </a: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			£343.63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If you have limited capability for work and you started your health-related Universal Credit or Employment and Support Allowance (ESA) claim before 3 April 2017 	£128.29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Carer’s Element 									£163.73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Housing element 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highlight>
                  <a:schemeClr val="lt1"/>
                </a:highlight>
              </a:rPr>
              <a:t>* Figures based on £20.00 per uplift being removed</a:t>
            </a: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highlight>
                  <a:srgbClr val="FFFFFF"/>
                </a:highlight>
              </a:rPr>
              <a:t>** Universal Credit only pays for 2 children except </a:t>
            </a:r>
            <a:endParaRPr sz="1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highlight>
                  <a:srgbClr val="FFFFFF"/>
                </a:highlight>
              </a:rPr>
              <a:t>										</a:t>
            </a:r>
            <a:endParaRPr sz="12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69" name="Google Shape;169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429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  <a:highlight>
                  <a:schemeClr val="lt1"/>
                </a:highlight>
              </a:rPr>
              <a:t>your children were born before 6 April 2017</a:t>
            </a:r>
            <a:endParaRPr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42900" algn="l" rtl="0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  <a:highlight>
                  <a:schemeClr val="lt1"/>
                </a:highlight>
              </a:rPr>
              <a:t>you were already claiming for 3 or more children before 6 April 2017</a:t>
            </a:r>
            <a:endParaRPr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429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  <a:highlight>
                  <a:schemeClr val="lt1"/>
                </a:highlight>
              </a:rPr>
              <a:t>There are further exceptions - see https://www.gov.uk/guidance/universal-credit-and-families-with-more-than-2-children-information-for-claimants</a:t>
            </a:r>
            <a:endParaRPr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</p:txBody>
      </p:sp>
      <p:sp>
        <p:nvSpPr>
          <p:cNvPr id="182" name="Google Shape;18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It is important to notify Universal Credit of a change of circumstances as and when they happen, as it may lead to overpayments and a possible civil penalty.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83" name="Google Shape;183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</a:rPr>
              <a:t>You can read for more information: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www.citizensadvice.org.uk</a:t>
            </a: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>
                <a:solidFill>
                  <a:srgbClr val="0000FF"/>
                </a:solidFill>
              </a:rPr>
              <a:t>https://www.gov.uk/universal-credit</a:t>
            </a:r>
            <a:endParaRPr b="1" u="sng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https://www.gov.uk/how-to-claim-universal-credit</a:t>
            </a: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200" b="1">
                <a:solidFill>
                  <a:srgbClr val="0000FF"/>
                </a:solidFill>
              </a:rPr>
              <a:t>To claim or not to claim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Objectives for today: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What benefits can young people can claim, particularly </a:t>
            </a:r>
            <a:endParaRPr b="1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where they have a disability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What benefits parents can claim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6150" y="1282625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1750" y="1219975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78750" y="3115050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21750" y="3115050"/>
            <a:ext cx="1143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200" b="1">
                <a:solidFill>
                  <a:srgbClr val="0000FF"/>
                </a:solidFill>
              </a:rPr>
              <a:t>To claim or not to claim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benefits can young people claim?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Universal Credit and Personal Independence Payment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is Universal Credit?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Universal Credit is a means tested benefit - depends on income and/or savings.  Savings over £16000 means no entitlement to Universal Credit.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>
              <a:solidFill>
                <a:srgbClr val="0000FF"/>
              </a:solidFill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Universal Credit replaced 6 other means tested benefits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Income Support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Income based Jobseeker’s Allowance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Income Based Employment and Support Allowance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Housing Benefit 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Working Tax Credit 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Child Tax Credit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200" b="1">
                <a:solidFill>
                  <a:srgbClr val="0000FF"/>
                </a:solidFill>
              </a:rPr>
              <a:t>To claim or not to claim</a:t>
            </a:r>
            <a:endParaRPr sz="5200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200" b="1">
                <a:solidFill>
                  <a:schemeClr val="dk1"/>
                </a:solidFill>
              </a:rPr>
              <a:t>Prior to 5 August 2020, young disabled students were able to claim Universal Credit on a sickness basis, if they were living with their parents.  This is no longer possible.  Disabled young people not in education and over 18 years of age can make a claim the same as any other person.</a:t>
            </a:r>
            <a:endParaRPr sz="7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7200"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200" b="1">
                <a:solidFill>
                  <a:schemeClr val="dk1"/>
                </a:solidFill>
              </a:rPr>
              <a:t>Since 5 August 2020 disabled young students have not been able to claim unless they have Limited Capability for Work (LCW).</a:t>
            </a:r>
            <a:endParaRPr sz="7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200" b="1">
                <a:solidFill>
                  <a:srgbClr val="0000FF"/>
                </a:solidFill>
              </a:rPr>
              <a:t>To claim or not to claim</a:t>
            </a:r>
            <a:endParaRPr sz="5200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400" b="1">
                <a:solidFill>
                  <a:schemeClr val="dk1"/>
                </a:solidFill>
              </a:rPr>
              <a:t>It is a chicken and egg situation - unable to apply without LCW, but you have to apply for Universal Credit to receive LCW.  </a:t>
            </a:r>
            <a:endParaRPr sz="64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400" b="1">
                <a:solidFill>
                  <a:schemeClr val="dk1"/>
                </a:solidFill>
              </a:rPr>
              <a:t>How do you get around this?</a:t>
            </a:r>
            <a:endParaRPr sz="64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400" b="1">
                <a:solidFill>
                  <a:schemeClr val="dk1"/>
                </a:solidFill>
              </a:rPr>
              <a:t>You have to apply for New Style ESA for national insurance credits only i.e receive no money.  Claimant conditions are as follows:</a:t>
            </a:r>
            <a:endParaRPr sz="64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6400" b="1">
                <a:solidFill>
                  <a:schemeClr val="dk1"/>
                </a:solidFill>
              </a:rPr>
              <a:t>Supply a fit note (medical certificate)</a:t>
            </a:r>
            <a:endParaRPr sz="64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6400" b="1">
                <a:solidFill>
                  <a:schemeClr val="dk1"/>
                </a:solidFill>
              </a:rPr>
              <a:t>Subject to a Work Capability Assessment</a:t>
            </a:r>
            <a:endParaRPr sz="6400" b="1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3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075" y="1152475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6275" y="1255100"/>
            <a:ext cx="1143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200" b="1">
                <a:solidFill>
                  <a:srgbClr val="0000FF"/>
                </a:solidFill>
              </a:rPr>
              <a:t>To claim or not to claim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Following the Work Capability Assessment, the young disabled student hopefully should receive the LCW and then is able to claim Universal Credit.  This process will take many months and a backdate should be requested.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Universal Credit can be applied for online at </a:t>
            </a:r>
            <a:r>
              <a:rPr lang="en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www.gov.uk</a:t>
            </a:r>
            <a:r>
              <a:rPr lang="en" b="1">
                <a:solidFill>
                  <a:schemeClr val="dk1"/>
                </a:solidFill>
              </a:rPr>
              <a:t> or a telephone claim can be made through Citizens Advice Help to Claim Service 0800 144 8 444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Takes 5 weeks to receive the first payment and the young disabled student should receive the standard element of £257.33 per month (if £20 per week uplift is removed) if under 25 and additional £343.63 per month for LCWRA.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06" name="Google Shape;10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5200" b="1">
                <a:solidFill>
                  <a:srgbClr val="0000FF"/>
                </a:solidFill>
              </a:rPr>
              <a:t>To claim or not to claim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5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300" b="1">
                <a:solidFill>
                  <a:schemeClr val="dk1"/>
                </a:solidFill>
              </a:rPr>
              <a:t>PERSONAL INDEPENDENCE PAYMENT (PIP)</a:t>
            </a:r>
            <a:endParaRPr sz="43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300" b="1">
                <a:solidFill>
                  <a:schemeClr val="dk1"/>
                </a:solidFill>
              </a:rPr>
              <a:t>PIP is a disability benefit and has the following criteria: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Not means tested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Must be over 16 to apply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Find it hard to do everyday tasks or get around because of a physical or mental condition - you can make a claim whether you get help from another person or not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Have found these things hard for 3 months and expect it to continue for another 9 months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Usually be living in England, Scotland or Wales when you apply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Have lived in England, Scotland or Wales for at least 2 years - unless you're a refugee or an immediate family member of a refugee</a:t>
            </a:r>
            <a:endParaRPr sz="4300" b="1">
              <a:solidFill>
                <a:schemeClr val="dk1"/>
              </a:solidFill>
            </a:endParaRPr>
          </a:p>
          <a:p>
            <a:pPr marL="457200" lvl="0" indent="-31734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300" b="1">
                <a:solidFill>
                  <a:schemeClr val="dk1"/>
                </a:solidFill>
              </a:rPr>
              <a:t>Different rules apply for terminal illness</a:t>
            </a:r>
            <a:endParaRPr sz="4300" b="1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 b="1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400" b="1">
              <a:solidFill>
                <a:srgbClr val="0000FF"/>
              </a:solidFill>
            </a:endParaRPr>
          </a:p>
        </p:txBody>
      </p:sp>
      <p:sp>
        <p:nvSpPr>
          <p:cNvPr id="113" name="Google Shape;11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650" b="1">
                <a:solidFill>
                  <a:srgbClr val="0000FF"/>
                </a:solidFill>
              </a:rPr>
              <a:t>To claim or not to claim</a:t>
            </a:r>
            <a:endParaRPr sz="4650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Two components  -  daily living and mobility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Two rates for each component which are called standard rate and enhanced rate.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Standard rate daily living £60.00 per week and enhanced rate daily living £89.60 per week.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Standard rate mobility £23.70 per week and enhanced rate mobility is £62.55 per week.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Telephone number in which to make a claim is 0800 917 2222.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DWP will then send a form, once received, an assessment will be arranged.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20" name="Google Shape;120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1318</Words>
  <Application>Microsoft Office PowerPoint</Application>
  <PresentationFormat>On-screen Show (16:9)</PresentationFormat>
  <Paragraphs>145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Simple Light</vt:lpstr>
      <vt:lpstr>To claim or not to claim 22/9/21</vt:lpstr>
      <vt:lpstr>To claim or not to claim</vt:lpstr>
      <vt:lpstr>To claim or not to claim</vt:lpstr>
      <vt:lpstr>To claim or not to claim</vt:lpstr>
      <vt:lpstr>To claim or not to claim </vt:lpstr>
      <vt:lpstr>To claim or not to claim </vt:lpstr>
      <vt:lpstr>To claim or not to claim</vt:lpstr>
      <vt:lpstr>To claim or not to claim</vt:lpstr>
      <vt:lpstr>To claim or not to claim </vt:lpstr>
      <vt:lpstr>To claim or not to claim </vt:lpstr>
      <vt:lpstr>To claim or not to claim </vt:lpstr>
      <vt:lpstr>To claim or not to claim </vt:lpstr>
      <vt:lpstr>To claim or not to claim</vt:lpstr>
      <vt:lpstr>To claim or not to claim </vt:lpstr>
      <vt:lpstr>To claim or not to claim</vt:lpstr>
      <vt:lpstr>To claim or not to claim</vt:lpstr>
      <vt:lpstr>To claim or not to claim</vt:lpstr>
      <vt:lpstr>To claim or not to claim</vt:lpstr>
      <vt:lpstr>To claim or not to claim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claim or not to claim 22/9/21</dc:title>
  <dc:creator>Victoria Guillaume</dc:creator>
  <cp:lastModifiedBy>Victoria Guillaume</cp:lastModifiedBy>
  <cp:revision>1</cp:revision>
  <dcterms:modified xsi:type="dcterms:W3CDTF">2021-09-15T15:27:00Z</dcterms:modified>
</cp:coreProperties>
</file>