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 id="2147483696" r:id="rId7"/>
  </p:sldMasterIdLst>
  <p:notesMasterIdLst>
    <p:notesMasterId r:id="rId28"/>
  </p:notesMasterIdLst>
  <p:sldIdLst>
    <p:sldId id="307" r:id="rId8"/>
    <p:sldId id="356" r:id="rId9"/>
    <p:sldId id="336" r:id="rId10"/>
    <p:sldId id="335" r:id="rId11"/>
    <p:sldId id="329" r:id="rId12"/>
    <p:sldId id="368" r:id="rId13"/>
    <p:sldId id="369" r:id="rId14"/>
    <p:sldId id="330" r:id="rId15"/>
    <p:sldId id="353" r:id="rId16"/>
    <p:sldId id="341" r:id="rId17"/>
    <p:sldId id="350" r:id="rId18"/>
    <p:sldId id="370" r:id="rId19"/>
    <p:sldId id="349" r:id="rId20"/>
    <p:sldId id="371" r:id="rId21"/>
    <p:sldId id="338" r:id="rId22"/>
    <p:sldId id="372" r:id="rId23"/>
    <p:sldId id="348" r:id="rId24"/>
    <p:sldId id="373" r:id="rId25"/>
    <p:sldId id="374" r:id="rId26"/>
    <p:sldId id="272" r:id="rId27"/>
  </p:sldIdLst>
  <p:sldSz cx="9144000" cy="5143500" type="screen16x9"/>
  <p:notesSz cx="6858000" cy="9144000"/>
  <p:embeddedFontLst>
    <p:embeddedFont>
      <p:font typeface="Helvetica" panose="020B06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yriad Pro Light" panose="020B0403030403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FDE6D4"/>
    <a:srgbClr val="414042"/>
    <a:srgbClr val="66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A852A-B8D8-02CD-5137-AE06F0FECFFE}" v="275" dt="2020-11-17T11:54:57.992"/>
    <p1510:client id="{2E75D004-EADB-4A80-114D-F901519F7C99}" v="1" dt="2020-09-08T08:32:39.957"/>
    <p1510:client id="{373D8A8F-6AAE-4B31-ABB7-BE5FB23489B0}" v="172" dt="2020-10-26T13:58:29.923"/>
    <p1510:client id="{4D329CAA-DD65-A6D3-4D4D-8C83EA478780}" v="6" dt="2020-11-17T09:28:00.348"/>
    <p1510:client id="{98845B0B-760A-52AF-25E7-9EFB5EDC6AD5}" v="1572" dt="2020-09-09T16:08:46.922"/>
    <p1510:client id="{A798C390-793E-0DEB-5158-D173AA3C08CE}" v="1255" dt="2020-09-07T17:34:52.974"/>
    <p1510:client id="{B0990C17-97A1-2F2E-6503-C3949D92718D}" v="33" dt="2020-09-08T08:10:00.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4139" autoAdjust="0"/>
  </p:normalViewPr>
  <p:slideViewPr>
    <p:cSldViewPr snapToGrid="0">
      <p:cViewPr varScale="1">
        <p:scale>
          <a:sx n="77" d="100"/>
          <a:sy n="77" d="100"/>
        </p:scale>
        <p:origin x="3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1.fntdata"/><Relationship Id="rId21" Type="http://schemas.openxmlformats.org/officeDocument/2006/relationships/slide" Target="slides/slide14.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presProps" Target="presProps.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Griffiths" userId="S::griffithsj@swindon.gov.uk::da22e4ef-2ed6-428f-afc3-42f23f5f983e" providerId="AD" clId="Web-{2E75D004-EADB-4A80-114D-F901519F7C99}"/>
    <pc:docChg chg="modSld">
      <pc:chgData name="Jane Griffiths" userId="S::griffithsj@swindon.gov.uk::da22e4ef-2ed6-428f-afc3-42f23f5f983e" providerId="AD" clId="Web-{2E75D004-EADB-4A80-114D-F901519F7C99}" dt="2020-09-08T08:32:39.957" v="0" actId="1076"/>
      <pc:docMkLst>
        <pc:docMk/>
      </pc:docMkLst>
      <pc:sldChg chg="modSp">
        <pc:chgData name="Jane Griffiths" userId="S::griffithsj@swindon.gov.uk::da22e4ef-2ed6-428f-afc3-42f23f5f983e" providerId="AD" clId="Web-{2E75D004-EADB-4A80-114D-F901519F7C99}" dt="2020-09-08T08:32:39.957" v="0" actId="1076"/>
        <pc:sldMkLst>
          <pc:docMk/>
          <pc:sldMk cId="761487900" sldId="295"/>
        </pc:sldMkLst>
        <pc:spChg chg="mod">
          <ac:chgData name="Jane Griffiths" userId="S::griffithsj@swindon.gov.uk::da22e4ef-2ed6-428f-afc3-42f23f5f983e" providerId="AD" clId="Web-{2E75D004-EADB-4A80-114D-F901519F7C99}" dt="2020-09-08T08:32:39.957" v="0" actId="1076"/>
          <ac:spMkLst>
            <pc:docMk/>
            <pc:sldMk cId="761487900" sldId="295"/>
            <ac:spMk id="17" creationId="{E6AB9851-C5D7-43C8-BEFE-0FA2132849CF}"/>
          </ac:spMkLst>
        </pc:spChg>
      </pc:sldChg>
    </pc:docChg>
  </pc:docChgLst>
  <pc:docChgLst>
    <pc:chgData name="Sarah Furness" userId="S::furnesss@swindon.gov.uk::0c9445e9-cceb-46c4-83f0-0cf821f743dd" providerId="AD" clId="Web-{98845B0B-760A-52AF-25E7-9EFB5EDC6AD5}"/>
    <pc:docChg chg="modSld">
      <pc:chgData name="Sarah Furness" userId="S::furnesss@swindon.gov.uk::0c9445e9-cceb-46c4-83f0-0cf821f743dd" providerId="AD" clId="Web-{98845B0B-760A-52AF-25E7-9EFB5EDC6AD5}" dt="2020-09-09T16:08:46.922" v="1570" actId="20577"/>
      <pc:docMkLst>
        <pc:docMk/>
      </pc:docMkLst>
      <pc:sldChg chg="modSp">
        <pc:chgData name="Sarah Furness" userId="S::furnesss@swindon.gov.uk::0c9445e9-cceb-46c4-83f0-0cf821f743dd" providerId="AD" clId="Web-{98845B0B-760A-52AF-25E7-9EFB5EDC6AD5}" dt="2020-09-09T16:04:46.109" v="1302" actId="20577"/>
        <pc:sldMkLst>
          <pc:docMk/>
          <pc:sldMk cId="150492020" sldId="292"/>
        </pc:sldMkLst>
        <pc:spChg chg="mod">
          <ac:chgData name="Sarah Furness" userId="S::furnesss@swindon.gov.uk::0c9445e9-cceb-46c4-83f0-0cf821f743dd" providerId="AD" clId="Web-{98845B0B-760A-52AF-25E7-9EFB5EDC6AD5}" dt="2020-09-09T16:04:46.109" v="1302" actId="20577"/>
          <ac:spMkLst>
            <pc:docMk/>
            <pc:sldMk cId="150492020" sldId="292"/>
            <ac:spMk id="3" creationId="{00000000-0000-0000-0000-000000000000}"/>
          </ac:spMkLst>
        </pc:spChg>
      </pc:sldChg>
      <pc:sldChg chg="modSp">
        <pc:chgData name="Sarah Furness" userId="S::furnesss@swindon.gov.uk::0c9445e9-cceb-46c4-83f0-0cf821f743dd" providerId="AD" clId="Web-{98845B0B-760A-52AF-25E7-9EFB5EDC6AD5}" dt="2020-09-09T16:04:18.125" v="1296" actId="20577"/>
        <pc:sldMkLst>
          <pc:docMk/>
          <pc:sldMk cId="1700628065" sldId="293"/>
        </pc:sldMkLst>
        <pc:spChg chg="mod">
          <ac:chgData name="Sarah Furness" userId="S::furnesss@swindon.gov.uk::0c9445e9-cceb-46c4-83f0-0cf821f743dd" providerId="AD" clId="Web-{98845B0B-760A-52AF-25E7-9EFB5EDC6AD5}" dt="2020-09-09T16:04:18.125" v="1296" actId="20577"/>
          <ac:spMkLst>
            <pc:docMk/>
            <pc:sldMk cId="1700628065" sldId="293"/>
            <ac:spMk id="3" creationId="{00000000-0000-0000-0000-000000000000}"/>
          </ac:spMkLst>
        </pc:spChg>
      </pc:sldChg>
      <pc:sldChg chg="modSp">
        <pc:chgData name="Sarah Furness" userId="S::furnesss@swindon.gov.uk::0c9445e9-cceb-46c4-83f0-0cf821f743dd" providerId="AD" clId="Web-{98845B0B-760A-52AF-25E7-9EFB5EDC6AD5}" dt="2020-09-09T16:07:54" v="1563" actId="14100"/>
        <pc:sldMkLst>
          <pc:docMk/>
          <pc:sldMk cId="3955441568" sldId="294"/>
        </pc:sldMkLst>
        <pc:spChg chg="mod">
          <ac:chgData name="Sarah Furness" userId="S::furnesss@swindon.gov.uk::0c9445e9-cceb-46c4-83f0-0cf821f743dd" providerId="AD" clId="Web-{98845B0B-760A-52AF-25E7-9EFB5EDC6AD5}" dt="2020-09-09T16:07:54" v="1563" actId="14100"/>
          <ac:spMkLst>
            <pc:docMk/>
            <pc:sldMk cId="3955441568" sldId="294"/>
            <ac:spMk id="3" creationId="{00000000-0000-0000-0000-000000000000}"/>
          </ac:spMkLst>
        </pc:spChg>
      </pc:sldChg>
      <pc:sldChg chg="modSp">
        <pc:chgData name="Sarah Furness" userId="S::furnesss@swindon.gov.uk::0c9445e9-cceb-46c4-83f0-0cf821f743dd" providerId="AD" clId="Web-{98845B0B-760A-52AF-25E7-9EFB5EDC6AD5}" dt="2020-09-09T16:08:46.922" v="1570" actId="20577"/>
        <pc:sldMkLst>
          <pc:docMk/>
          <pc:sldMk cId="2187300829" sldId="296"/>
        </pc:sldMkLst>
        <pc:spChg chg="mod">
          <ac:chgData name="Sarah Furness" userId="S::furnesss@swindon.gov.uk::0c9445e9-cceb-46c4-83f0-0cf821f743dd" providerId="AD" clId="Web-{98845B0B-760A-52AF-25E7-9EFB5EDC6AD5}" dt="2020-09-09T15:50:25.704" v="545" actId="20577"/>
          <ac:spMkLst>
            <pc:docMk/>
            <pc:sldMk cId="2187300829" sldId="296"/>
            <ac:spMk id="20" creationId="{3EB97AC7-6E1D-418D-A906-F81186452546}"/>
          </ac:spMkLst>
        </pc:spChg>
        <pc:graphicFrameChg chg="modGraphic">
          <ac:chgData name="Sarah Furness" userId="S::furnesss@swindon.gov.uk::0c9445e9-cceb-46c4-83f0-0cf821f743dd" providerId="AD" clId="Web-{98845B0B-760A-52AF-25E7-9EFB5EDC6AD5}" dt="2020-09-09T16:08:46.922" v="1570" actId="20577"/>
          <ac:graphicFrameMkLst>
            <pc:docMk/>
            <pc:sldMk cId="2187300829" sldId="296"/>
            <ac:graphicFrameMk id="3" creationId="{00000000-0000-0000-0000-000000000000}"/>
          </ac:graphicFrameMkLst>
        </pc:graphicFrameChg>
      </pc:sldChg>
    </pc:docChg>
  </pc:docChgLst>
  <pc:docChgLst>
    <pc:chgData name="Sarah Furness" userId="S::furnesss@swindon.gov.uk::0c9445e9-cceb-46c4-83f0-0cf821f743dd" providerId="AD" clId="Web-{B0990C17-97A1-2F2E-6503-C3949D92718D}"/>
    <pc:docChg chg="modSld">
      <pc:chgData name="Sarah Furness" userId="S::furnesss@swindon.gov.uk::0c9445e9-cceb-46c4-83f0-0cf821f743dd" providerId="AD" clId="Web-{B0990C17-97A1-2F2E-6503-C3949D92718D}" dt="2020-09-08T08:09:59.776" v="31" actId="20577"/>
      <pc:docMkLst>
        <pc:docMk/>
      </pc:docMkLst>
      <pc:sldChg chg="modSp">
        <pc:chgData name="Sarah Furness" userId="S::furnesss@swindon.gov.uk::0c9445e9-cceb-46c4-83f0-0cf821f743dd" providerId="AD" clId="Web-{B0990C17-97A1-2F2E-6503-C3949D92718D}" dt="2020-09-08T08:09:59.776" v="31" actId="20577"/>
        <pc:sldMkLst>
          <pc:docMk/>
          <pc:sldMk cId="3029253516" sldId="277"/>
        </pc:sldMkLst>
        <pc:graphicFrameChg chg="modGraphic">
          <ac:chgData name="Sarah Furness" userId="S::furnesss@swindon.gov.uk::0c9445e9-cceb-46c4-83f0-0cf821f743dd" providerId="AD" clId="Web-{B0990C17-97A1-2F2E-6503-C3949D92718D}" dt="2020-09-08T08:09:59.776" v="31" actId="20577"/>
          <ac:graphicFrameMkLst>
            <pc:docMk/>
            <pc:sldMk cId="3029253516" sldId="277"/>
            <ac:graphicFrameMk id="3" creationId="{00000000-0000-0000-0000-000000000000}"/>
          </ac:graphicFrameMkLst>
        </pc:graphicFrameChg>
      </pc:sldChg>
      <pc:sldChg chg="modSp">
        <pc:chgData name="Sarah Furness" userId="S::furnesss@swindon.gov.uk::0c9445e9-cceb-46c4-83f0-0cf821f743dd" providerId="AD" clId="Web-{B0990C17-97A1-2F2E-6503-C3949D92718D}" dt="2020-09-08T08:09:42.119" v="22" actId="20577"/>
        <pc:sldMkLst>
          <pc:docMk/>
          <pc:sldMk cId="1700628065" sldId="293"/>
        </pc:sldMkLst>
        <pc:spChg chg="mod">
          <ac:chgData name="Sarah Furness" userId="S::furnesss@swindon.gov.uk::0c9445e9-cceb-46c4-83f0-0cf821f743dd" providerId="AD" clId="Web-{B0990C17-97A1-2F2E-6503-C3949D92718D}" dt="2020-09-08T08:09:42.119" v="22" actId="20577"/>
          <ac:spMkLst>
            <pc:docMk/>
            <pc:sldMk cId="1700628065" sldId="293"/>
            <ac:spMk id="3" creationId="{00000000-0000-0000-0000-000000000000}"/>
          </ac:spMkLst>
        </pc:spChg>
      </pc:sldChg>
      <pc:sldChg chg="addSp delSp modSp">
        <pc:chgData name="Sarah Furness" userId="S::furnesss@swindon.gov.uk::0c9445e9-cceb-46c4-83f0-0cf821f743dd" providerId="AD" clId="Web-{B0990C17-97A1-2F2E-6503-C3949D92718D}" dt="2020-09-08T08:01:05.080" v="11" actId="14100"/>
        <pc:sldMkLst>
          <pc:docMk/>
          <pc:sldMk cId="761487900" sldId="295"/>
        </pc:sldMkLst>
        <pc:spChg chg="add del">
          <ac:chgData name="Sarah Furness" userId="S::furnesss@swindon.gov.uk::0c9445e9-cceb-46c4-83f0-0cf821f743dd" providerId="AD" clId="Web-{B0990C17-97A1-2F2E-6503-C3949D92718D}" dt="2020-09-08T08:00:08.189" v="6"/>
          <ac:spMkLst>
            <pc:docMk/>
            <pc:sldMk cId="761487900" sldId="295"/>
            <ac:spMk id="15" creationId="{56413600-BEB0-4313-9D48-F864AF42953E}"/>
          </ac:spMkLst>
        </pc:spChg>
        <pc:spChg chg="add del">
          <ac:chgData name="Sarah Furness" userId="S::furnesss@swindon.gov.uk::0c9445e9-cceb-46c4-83f0-0cf821f743dd" providerId="AD" clId="Web-{B0990C17-97A1-2F2E-6503-C3949D92718D}" dt="2020-09-08T08:00:05.861" v="5"/>
          <ac:spMkLst>
            <pc:docMk/>
            <pc:sldMk cId="761487900" sldId="295"/>
            <ac:spMk id="16" creationId="{9112CE2F-45A2-4E68-B056-CAC091C7F819}"/>
          </ac:spMkLst>
        </pc:spChg>
        <pc:spChg chg="add mod">
          <ac:chgData name="Sarah Furness" userId="S::furnesss@swindon.gov.uk::0c9445e9-cceb-46c4-83f0-0cf821f743dd" providerId="AD" clId="Web-{B0990C17-97A1-2F2E-6503-C3949D92718D}" dt="2020-09-08T08:01:05.080" v="11" actId="14100"/>
          <ac:spMkLst>
            <pc:docMk/>
            <pc:sldMk cId="761487900" sldId="295"/>
            <ac:spMk id="17" creationId="{E6AB9851-C5D7-43C8-BEFE-0FA2132849CF}"/>
          </ac:spMkLst>
        </pc:spChg>
        <pc:cxnChg chg="mod">
          <ac:chgData name="Sarah Furness" userId="S::furnesss@swindon.gov.uk::0c9445e9-cceb-46c4-83f0-0cf821f743dd" providerId="AD" clId="Web-{B0990C17-97A1-2F2E-6503-C3949D92718D}" dt="2020-09-08T07:59:34.938" v="1" actId="1076"/>
          <ac:cxnSpMkLst>
            <pc:docMk/>
            <pc:sldMk cId="761487900" sldId="295"/>
            <ac:cxnSpMk id="9" creationId="{00000000-0000-0000-0000-000000000000}"/>
          </ac:cxnSpMkLst>
        </pc:cxnChg>
      </pc:sldChg>
    </pc:docChg>
  </pc:docChgLst>
  <pc:docChgLst>
    <pc:chgData name="Sarah Furness" userId="S::furnesss@swindon.gov.uk::0c9445e9-cceb-46c4-83f0-0cf821f743dd" providerId="AD" clId="Web-{298A852A-B8D8-02CD-5137-AE06F0FECFFE}"/>
    <pc:docChg chg="addSld modSld">
      <pc:chgData name="Sarah Furness" userId="S::furnesss@swindon.gov.uk::0c9445e9-cceb-46c4-83f0-0cf821f743dd" providerId="AD" clId="Web-{298A852A-B8D8-02CD-5137-AE06F0FECFFE}" dt="2020-11-17T11:54:57.992" v="273" actId="14100"/>
      <pc:docMkLst>
        <pc:docMk/>
      </pc:docMkLst>
      <pc:sldChg chg="addSp delSp modSp mod setBg">
        <pc:chgData name="Sarah Furness" userId="S::furnesss@swindon.gov.uk::0c9445e9-cceb-46c4-83f0-0cf821f743dd" providerId="AD" clId="Web-{298A852A-B8D8-02CD-5137-AE06F0FECFFE}" dt="2020-11-17T11:54:57.992" v="273" actId="14100"/>
        <pc:sldMkLst>
          <pc:docMk/>
          <pc:sldMk cId="2091246269" sldId="315"/>
        </pc:sldMkLst>
        <pc:spChg chg="mod">
          <ac:chgData name="Sarah Furness" userId="S::furnesss@swindon.gov.uk::0c9445e9-cceb-46c4-83f0-0cf821f743dd" providerId="AD" clId="Web-{298A852A-B8D8-02CD-5137-AE06F0FECFFE}" dt="2020-11-17T11:54:43.585" v="271"/>
          <ac:spMkLst>
            <pc:docMk/>
            <pc:sldMk cId="2091246269" sldId="315"/>
            <ac:spMk id="4" creationId="{00000000-0000-0000-0000-000000000000}"/>
          </ac:spMkLst>
        </pc:spChg>
        <pc:spChg chg="add">
          <ac:chgData name="Sarah Furness" userId="S::furnesss@swindon.gov.uk::0c9445e9-cceb-46c4-83f0-0cf821f743dd" providerId="AD" clId="Web-{298A852A-B8D8-02CD-5137-AE06F0FECFFE}" dt="2020-11-17T11:54:43.585" v="271"/>
          <ac:spMkLst>
            <pc:docMk/>
            <pc:sldMk cId="2091246269" sldId="315"/>
            <ac:spMk id="109" creationId="{53F29798-D584-4792-9B62-3F5F5C36D619}"/>
          </ac:spMkLst>
        </pc:spChg>
        <pc:graphicFrameChg chg="del modGraphic">
          <ac:chgData name="Sarah Furness" userId="S::furnesss@swindon.gov.uk::0c9445e9-cceb-46c4-83f0-0cf821f743dd" providerId="AD" clId="Web-{298A852A-B8D8-02CD-5137-AE06F0FECFFE}" dt="2020-11-17T11:54:26.366" v="269"/>
          <ac:graphicFrameMkLst>
            <pc:docMk/>
            <pc:sldMk cId="2091246269" sldId="315"/>
            <ac:graphicFrameMk id="2" creationId="{00000000-0000-0000-0000-000000000000}"/>
          </ac:graphicFrameMkLst>
        </pc:graphicFrameChg>
        <pc:picChg chg="add mod">
          <ac:chgData name="Sarah Furness" userId="S::furnesss@swindon.gov.uk::0c9445e9-cceb-46c4-83f0-0cf821f743dd" providerId="AD" clId="Web-{298A852A-B8D8-02CD-5137-AE06F0FECFFE}" dt="2020-11-17T11:54:57.992" v="273" actId="14100"/>
          <ac:picMkLst>
            <pc:docMk/>
            <pc:sldMk cId="2091246269" sldId="315"/>
            <ac:picMk id="4072" creationId="{95A2F0BE-7D75-49BD-B37D-547DDFDDC7B2}"/>
          </ac:picMkLst>
        </pc:picChg>
      </pc:sldChg>
      <pc:sldChg chg="add replId">
        <pc:chgData name="Sarah Furness" userId="S::furnesss@swindon.gov.uk::0c9445e9-cceb-46c4-83f0-0cf821f743dd" providerId="AD" clId="Web-{298A852A-B8D8-02CD-5137-AE06F0FECFFE}" dt="2020-11-17T11:42:42.346" v="0"/>
        <pc:sldMkLst>
          <pc:docMk/>
          <pc:sldMk cId="689711496" sldId="317"/>
        </pc:sldMkLst>
      </pc:sldChg>
    </pc:docChg>
  </pc:docChgLst>
  <pc:docChgLst>
    <pc:chgData name="Sally Burnett" userId="S::burnetts@swindon.gov.uk::40a88501-7eda-48a2-9bb3-ccd9fb054277" providerId="AD" clId="Web-{373D8A8F-6AAE-4B31-ABB7-BE5FB23489B0}"/>
    <pc:docChg chg="addSld delSld modSld sldOrd">
      <pc:chgData name="Sally Burnett" userId="S::burnetts@swindon.gov.uk::40a88501-7eda-48a2-9bb3-ccd9fb054277" providerId="AD" clId="Web-{373D8A8F-6AAE-4B31-ABB7-BE5FB23489B0}" dt="2020-10-26T13:58:29.923" v="165"/>
      <pc:docMkLst>
        <pc:docMk/>
      </pc:docMkLst>
      <pc:sldChg chg="modSp">
        <pc:chgData name="Sally Burnett" userId="S::burnetts@swindon.gov.uk::40a88501-7eda-48a2-9bb3-ccd9fb054277" providerId="AD" clId="Web-{373D8A8F-6AAE-4B31-ABB7-BE5FB23489B0}" dt="2020-10-26T13:51:05.256" v="159" actId="20577"/>
        <pc:sldMkLst>
          <pc:docMk/>
          <pc:sldMk cId="1700628065" sldId="293"/>
        </pc:sldMkLst>
        <pc:spChg chg="mod">
          <ac:chgData name="Sally Burnett" userId="S::burnetts@swindon.gov.uk::40a88501-7eda-48a2-9bb3-ccd9fb054277" providerId="AD" clId="Web-{373D8A8F-6AAE-4B31-ABB7-BE5FB23489B0}" dt="2020-10-26T13:51:05.256" v="159" actId="20577"/>
          <ac:spMkLst>
            <pc:docMk/>
            <pc:sldMk cId="1700628065" sldId="293"/>
            <ac:spMk id="3" creationId="{00000000-0000-0000-0000-000000000000}"/>
          </ac:spMkLst>
        </pc:spChg>
      </pc:sldChg>
      <pc:sldChg chg="addSp delSp modSp">
        <pc:chgData name="Sally Burnett" userId="S::burnetts@swindon.gov.uk::40a88501-7eda-48a2-9bb3-ccd9fb054277" providerId="AD" clId="Web-{373D8A8F-6AAE-4B31-ABB7-BE5FB23489B0}" dt="2020-10-26T13:58:29.923" v="165"/>
        <pc:sldMkLst>
          <pc:docMk/>
          <pc:sldMk cId="1446690379" sldId="297"/>
        </pc:sldMkLst>
        <pc:spChg chg="mod">
          <ac:chgData name="Sally Burnett" userId="S::burnetts@swindon.gov.uk::40a88501-7eda-48a2-9bb3-ccd9fb054277" providerId="AD" clId="Web-{373D8A8F-6AAE-4B31-ABB7-BE5FB23489B0}" dt="2020-10-26T13:48:28.268" v="74" actId="20577"/>
          <ac:spMkLst>
            <pc:docMk/>
            <pc:sldMk cId="1446690379" sldId="297"/>
            <ac:spMk id="2" creationId="{00000000-0000-0000-0000-000000000000}"/>
          </ac:spMkLst>
        </pc:spChg>
        <pc:spChg chg="mod">
          <ac:chgData name="Sally Burnett" userId="S::burnetts@swindon.gov.uk::40a88501-7eda-48a2-9bb3-ccd9fb054277" providerId="AD" clId="Web-{373D8A8F-6AAE-4B31-ABB7-BE5FB23489B0}" dt="2020-10-26T13:49:03.972" v="107" actId="20577"/>
          <ac:spMkLst>
            <pc:docMk/>
            <pc:sldMk cId="1446690379" sldId="297"/>
            <ac:spMk id="3" creationId="{00000000-0000-0000-0000-000000000000}"/>
          </ac:spMkLst>
        </pc:spChg>
        <pc:picChg chg="add del mod">
          <ac:chgData name="Sally Burnett" userId="S::burnetts@swindon.gov.uk::40a88501-7eda-48a2-9bb3-ccd9fb054277" providerId="AD" clId="Web-{373D8A8F-6AAE-4B31-ABB7-BE5FB23489B0}" dt="2020-10-26T13:57:56.219" v="163"/>
          <ac:picMkLst>
            <pc:docMk/>
            <pc:sldMk cId="1446690379" sldId="297"/>
            <ac:picMk id="4" creationId="{375B9FC4-F779-4E92-B320-3EBC35F98357}"/>
          </ac:picMkLst>
        </pc:picChg>
        <pc:picChg chg="add del mod">
          <ac:chgData name="Sally Burnett" userId="S::burnetts@swindon.gov.uk::40a88501-7eda-48a2-9bb3-ccd9fb054277" providerId="AD" clId="Web-{373D8A8F-6AAE-4B31-ABB7-BE5FB23489B0}" dt="2020-10-26T13:58:29.923" v="165"/>
          <ac:picMkLst>
            <pc:docMk/>
            <pc:sldMk cId="1446690379" sldId="297"/>
            <ac:picMk id="5" creationId="{9407B1E8-5F59-456A-8DF9-26EDABE30E70}"/>
          </ac:picMkLst>
        </pc:picChg>
      </pc:sldChg>
      <pc:sldChg chg="modSp">
        <pc:chgData name="Sally Burnett" userId="S::burnetts@swindon.gov.uk::40a88501-7eda-48a2-9bb3-ccd9fb054277" providerId="AD" clId="Web-{373D8A8F-6AAE-4B31-ABB7-BE5FB23489B0}" dt="2020-10-26T13:48:09.174" v="47" actId="20577"/>
        <pc:sldMkLst>
          <pc:docMk/>
          <pc:sldMk cId="4147343780" sldId="307"/>
        </pc:sldMkLst>
        <pc:spChg chg="mod">
          <ac:chgData name="Sally Burnett" userId="S::burnetts@swindon.gov.uk::40a88501-7eda-48a2-9bb3-ccd9fb054277" providerId="AD" clId="Web-{373D8A8F-6AAE-4B31-ABB7-BE5FB23489B0}" dt="2020-10-26T13:48:09.174" v="47" actId="20577"/>
          <ac:spMkLst>
            <pc:docMk/>
            <pc:sldMk cId="4147343780" sldId="307"/>
            <ac:spMk id="6" creationId="{00000000-0000-0000-0000-000000000000}"/>
          </ac:spMkLst>
        </pc:spChg>
      </pc:sldChg>
      <pc:sldChg chg="modSp add del ord replId">
        <pc:chgData name="Sally Burnett" userId="S::burnetts@swindon.gov.uk::40a88501-7eda-48a2-9bb3-ccd9fb054277" providerId="AD" clId="Web-{373D8A8F-6AAE-4B31-ABB7-BE5FB23489B0}" dt="2020-10-26T13:51:29.100" v="161"/>
        <pc:sldMkLst>
          <pc:docMk/>
          <pc:sldMk cId="3176903910" sldId="314"/>
        </pc:sldMkLst>
        <pc:spChg chg="mod">
          <ac:chgData name="Sally Burnett" userId="S::burnetts@swindon.gov.uk::40a88501-7eda-48a2-9bb3-ccd9fb054277" providerId="AD" clId="Web-{373D8A8F-6AAE-4B31-ABB7-BE5FB23489B0}" dt="2020-10-26T13:47:09.282" v="10" actId="20577"/>
          <ac:spMkLst>
            <pc:docMk/>
            <pc:sldMk cId="3176903910" sldId="314"/>
            <ac:spMk id="6" creationId="{00000000-0000-0000-0000-000000000000}"/>
          </ac:spMkLst>
        </pc:spChg>
      </pc:sldChg>
    </pc:docChg>
  </pc:docChgLst>
  <pc:docChgLst>
    <pc:chgData name="Sarah Furness" userId="S::furnesss@swindon.gov.uk::0c9445e9-cceb-46c4-83f0-0cf821f743dd" providerId="AD" clId="Web-{A798C390-793E-0DEB-5158-D173AA3C08CE}"/>
    <pc:docChg chg="modSld">
      <pc:chgData name="Sarah Furness" userId="S::furnesss@swindon.gov.uk::0c9445e9-cceb-46c4-83f0-0cf821f743dd" providerId="AD" clId="Web-{A798C390-793E-0DEB-5158-D173AA3C08CE}" dt="2020-09-07T17:34:52.974" v="1256" actId="20577"/>
      <pc:docMkLst>
        <pc:docMk/>
      </pc:docMkLst>
      <pc:sldChg chg="modSp">
        <pc:chgData name="Sarah Furness" userId="S::furnesss@swindon.gov.uk::0c9445e9-cceb-46c4-83f0-0cf821f743dd" providerId="AD" clId="Web-{A798C390-793E-0DEB-5158-D173AA3C08CE}" dt="2020-09-07T17:34:48.959" v="1254" actId="20577"/>
        <pc:sldMkLst>
          <pc:docMk/>
          <pc:sldMk cId="1700628065" sldId="293"/>
        </pc:sldMkLst>
        <pc:spChg chg="mod">
          <ac:chgData name="Sarah Furness" userId="S::furnesss@swindon.gov.uk::0c9445e9-cceb-46c4-83f0-0cf821f743dd" providerId="AD" clId="Web-{A798C390-793E-0DEB-5158-D173AA3C08CE}" dt="2020-09-07T17:34:48.959" v="1254" actId="20577"/>
          <ac:spMkLst>
            <pc:docMk/>
            <pc:sldMk cId="1700628065" sldId="293"/>
            <ac:spMk id="3" creationId="{00000000-0000-0000-0000-000000000000}"/>
          </ac:spMkLst>
        </pc:spChg>
      </pc:sldChg>
      <pc:sldChg chg="addSp delSp modSp">
        <pc:chgData name="Sarah Furness" userId="S::furnesss@swindon.gov.uk::0c9445e9-cceb-46c4-83f0-0cf821f743dd" providerId="AD" clId="Web-{A798C390-793E-0DEB-5158-D173AA3C08CE}" dt="2020-09-07T17:32:13.270" v="764" actId="14100"/>
        <pc:sldMkLst>
          <pc:docMk/>
          <pc:sldMk cId="2187300829" sldId="296"/>
        </pc:sldMkLst>
        <pc:spChg chg="add mod">
          <ac:chgData name="Sarah Furness" userId="S::furnesss@swindon.gov.uk::0c9445e9-cceb-46c4-83f0-0cf821f743dd" providerId="AD" clId="Web-{A798C390-793E-0DEB-5158-D173AA3C08CE}" dt="2020-09-07T17:32:13.270" v="764" actId="14100"/>
          <ac:spMkLst>
            <pc:docMk/>
            <pc:sldMk cId="2187300829" sldId="296"/>
            <ac:spMk id="20" creationId="{3EB97AC7-6E1D-418D-A906-F81186452546}"/>
          </ac:spMkLst>
        </pc:spChg>
        <pc:spChg chg="add del mod">
          <ac:chgData name="Sarah Furness" userId="S::furnesss@swindon.gov.uk::0c9445e9-cceb-46c4-83f0-0cf821f743dd" providerId="AD" clId="Web-{A798C390-793E-0DEB-5158-D173AA3C08CE}" dt="2020-09-07T17:30:25.472" v="736"/>
          <ac:spMkLst>
            <pc:docMk/>
            <pc:sldMk cId="2187300829" sldId="296"/>
            <ac:spMk id="21" creationId="{E956C20A-DCEE-4B4C-A084-EA0FB674BBB2}"/>
          </ac:spMkLst>
        </pc:spChg>
        <pc:spChg chg="add mod">
          <ac:chgData name="Sarah Furness" userId="S::furnesss@swindon.gov.uk::0c9445e9-cceb-46c4-83f0-0cf821f743dd" providerId="AD" clId="Web-{A798C390-793E-0DEB-5158-D173AA3C08CE}" dt="2020-09-07T17:31:47.972" v="751" actId="1076"/>
          <ac:spMkLst>
            <pc:docMk/>
            <pc:sldMk cId="2187300829" sldId="296"/>
            <ac:spMk id="2510" creationId="{3BC86502-CC0C-4D98-81AD-C75B9ED2444D}"/>
          </ac:spMkLst>
        </pc:spChg>
        <pc:spChg chg="add mod">
          <ac:chgData name="Sarah Furness" userId="S::furnesss@swindon.gov.uk::0c9445e9-cceb-46c4-83f0-0cf821f743dd" providerId="AD" clId="Web-{A798C390-793E-0DEB-5158-D173AA3C08CE}" dt="2020-09-07T17:31:44.488" v="750" actId="1076"/>
          <ac:spMkLst>
            <pc:docMk/>
            <pc:sldMk cId="2187300829" sldId="296"/>
            <ac:spMk id="2511" creationId="{5120C9D3-E9EC-4086-AAC8-03F0143423DA}"/>
          </ac:spMkLst>
        </pc:spChg>
        <pc:graphicFrameChg chg="mod modGraphic">
          <ac:chgData name="Sarah Furness" userId="S::furnesss@swindon.gov.uk::0c9445e9-cceb-46c4-83f0-0cf821f743dd" providerId="AD" clId="Web-{A798C390-793E-0DEB-5158-D173AA3C08CE}" dt="2020-09-07T17:31:52.035" v="752" actId="1076"/>
          <ac:graphicFrameMkLst>
            <pc:docMk/>
            <pc:sldMk cId="2187300829" sldId="296"/>
            <ac:graphicFrameMk id="3" creationId="{00000000-0000-0000-0000-000000000000}"/>
          </ac:graphicFrameMkLst>
        </pc:graphicFrameChg>
      </pc:sldChg>
    </pc:docChg>
  </pc:docChgLst>
  <pc:docChgLst>
    <pc:chgData name="Sarah Furness" userId="S::furnesss@swindon.gov.uk::0c9445e9-cceb-46c4-83f0-0cf821f743dd" providerId="AD" clId="Web-{4D329CAA-DD65-A6D3-4D4D-8C83EA478780}"/>
    <pc:docChg chg="modSld">
      <pc:chgData name="Sarah Furness" userId="S::furnesss@swindon.gov.uk::0c9445e9-cceb-46c4-83f0-0cf821f743dd" providerId="AD" clId="Web-{4D329CAA-DD65-A6D3-4D4D-8C83EA478780}" dt="2020-11-17T09:28:00.348" v="5" actId="20577"/>
      <pc:docMkLst>
        <pc:docMk/>
      </pc:docMkLst>
      <pc:sldChg chg="modSp">
        <pc:chgData name="Sarah Furness" userId="S::furnesss@swindon.gov.uk::0c9445e9-cceb-46c4-83f0-0cf821f743dd" providerId="AD" clId="Web-{4D329CAA-DD65-A6D3-4D4D-8C83EA478780}" dt="2020-11-17T09:28:00.348" v="5" actId="20577"/>
        <pc:sldMkLst>
          <pc:docMk/>
          <pc:sldMk cId="1093697881" sldId="309"/>
        </pc:sldMkLst>
        <pc:graphicFrameChg chg="modGraphic">
          <ac:chgData name="Sarah Furness" userId="S::furnesss@swindon.gov.uk::0c9445e9-cceb-46c4-83f0-0cf821f743dd" providerId="AD" clId="Web-{4D329CAA-DD65-A6D3-4D4D-8C83EA478780}" dt="2020-11-17T09:28:00.348" v="5" actId="20577"/>
          <ac:graphicFrameMkLst>
            <pc:docMk/>
            <pc:sldMk cId="1093697881" sldId="309"/>
            <ac:graphicFrameMk id="2"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D85E5-3401-4B44-AA8C-BBB8B16684FC}"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3E268B17-8E4B-4C73-A58D-5AE8B176688D}" type="pres">
      <dgm:prSet presAssocID="{070D85E5-3401-4B44-AA8C-BBB8B16684FC}" presName="compositeShape" presStyleCnt="0">
        <dgm:presLayoutVars>
          <dgm:chMax val="9"/>
          <dgm:dir/>
          <dgm:resizeHandles val="exact"/>
        </dgm:presLayoutVars>
      </dgm:prSet>
      <dgm:spPr/>
      <dgm:t>
        <a:bodyPr/>
        <a:lstStyle/>
        <a:p>
          <a:endParaRPr lang="en-US"/>
        </a:p>
      </dgm:t>
    </dgm:pt>
  </dgm:ptLst>
  <dgm:cxnLst>
    <dgm:cxn modelId="{79BDDB68-A5D8-4CD5-AE0A-5F46A44009BB}" type="presOf" srcId="{070D85E5-3401-4B44-AA8C-BBB8B16684FC}" destId="{3E268B17-8E4B-4C73-A58D-5AE8B176688D}"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878B4-8D7E-4C07-A30B-2D0A89A8899B}"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52B02-5CCE-4397-8BF6-DF8B13238A68}" type="slidenum">
              <a:rPr lang="en-GB" smtClean="0"/>
              <a:t>‹#›</a:t>
            </a:fld>
            <a:endParaRPr lang="en-GB"/>
          </a:p>
        </p:txBody>
      </p:sp>
    </p:spTree>
    <p:extLst>
      <p:ext uri="{BB962C8B-B14F-4D97-AF65-F5344CB8AC3E}">
        <p14:creationId xmlns:p14="http://schemas.microsoft.com/office/powerpoint/2010/main" val="62816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smtClean="0"/>
              <a:t>Reviewing an EHC Plan – the Legal References</a:t>
            </a:r>
          </a:p>
          <a:p>
            <a:pPr marL="342900" indent="-342900">
              <a:buFont typeface="Arial" panose="020B0604020202020204" pitchFamily="34" charset="0"/>
              <a:buChar char="•"/>
            </a:pPr>
            <a:r>
              <a:rPr lang="en-GB" dirty="0" smtClean="0"/>
              <a:t>Section 44 of the Children and Families Act 2014 </a:t>
            </a:r>
          </a:p>
          <a:p>
            <a:pPr marL="342900" indent="-342900">
              <a:buFont typeface="Arial" panose="020B0604020202020204" pitchFamily="34" charset="0"/>
              <a:buChar char="•"/>
            </a:pPr>
            <a:r>
              <a:rPr lang="en-GB" dirty="0" smtClean="0"/>
              <a:t>Regulations 2, 18, 19, 20 of the SEND regulations 2014 </a:t>
            </a:r>
          </a:p>
          <a:p>
            <a:pPr marL="342900" indent="-342900">
              <a:buFont typeface="Arial" panose="020B0604020202020204" pitchFamily="34" charset="0"/>
              <a:buChar char="•"/>
            </a:pPr>
            <a:r>
              <a:rPr lang="en-GB" dirty="0" smtClean="0"/>
              <a:t>The SEND Code of Practice 0-25 2014</a:t>
            </a:r>
          </a:p>
          <a:p>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2</a:t>
            </a:fld>
            <a:endParaRPr lang="en-GB"/>
          </a:p>
        </p:txBody>
      </p:sp>
    </p:spTree>
    <p:extLst>
      <p:ext uri="{BB962C8B-B14F-4D97-AF65-F5344CB8AC3E}">
        <p14:creationId xmlns:p14="http://schemas.microsoft.com/office/powerpoint/2010/main" val="42955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4</a:t>
            </a:fld>
            <a:endParaRPr lang="en-GB"/>
          </a:p>
        </p:txBody>
      </p:sp>
    </p:spTree>
    <p:extLst>
      <p:ext uri="{BB962C8B-B14F-4D97-AF65-F5344CB8AC3E}">
        <p14:creationId xmlns:p14="http://schemas.microsoft.com/office/powerpoint/2010/main" val="214718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schools that when reviewing the EHCP for Phase Transfer to Post 16 and particularly to go to mainstream college to remember to review Section F as the college offer and provision is different from a schools provision and more of an adult environment</a:t>
            </a:r>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5</a:t>
            </a:fld>
            <a:endParaRPr lang="en-GB"/>
          </a:p>
        </p:txBody>
      </p:sp>
    </p:spTree>
    <p:extLst>
      <p:ext uri="{BB962C8B-B14F-4D97-AF65-F5344CB8AC3E}">
        <p14:creationId xmlns:p14="http://schemas.microsoft.com/office/powerpoint/2010/main" val="210603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accent4">
                  <a:lumMod val="60000"/>
                  <a:lumOff val="40000"/>
                </a:schemeClr>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1052B02-5CCE-4397-8BF6-DF8B13238A68}" type="slidenum">
              <a:rPr lang="en-GB" smtClean="0"/>
              <a:t>8</a:t>
            </a:fld>
            <a:endParaRPr lang="en-GB"/>
          </a:p>
        </p:txBody>
      </p:sp>
    </p:spTree>
    <p:extLst>
      <p:ext uri="{BB962C8B-B14F-4D97-AF65-F5344CB8AC3E}">
        <p14:creationId xmlns:p14="http://schemas.microsoft.com/office/powerpoint/2010/main" val="345821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3A3A3A"/>
                </a:solidFill>
                <a:latin typeface="+mn-lt"/>
                <a:ea typeface="+mn-ea"/>
                <a:cs typeface="Arial" panose="020B0604020202020204" pitchFamily="34" charset="0"/>
              </a:rPr>
              <a:t>From Year 9 onwards, the local authority has a duty to ensure that the annual review meeting “</a:t>
            </a:r>
            <a:r>
              <a:rPr lang="en-GB" sz="1000" i="1" kern="1200" dirty="0" smtClean="0">
                <a:solidFill>
                  <a:srgbClr val="3A3A3A"/>
                </a:solidFill>
                <a:latin typeface="+mn-lt"/>
                <a:ea typeface="+mn-ea"/>
                <a:cs typeface="Arial" panose="020B0604020202020204" pitchFamily="34" charset="0"/>
              </a:rPr>
              <a:t>consider[s] what provision is required to assist the child or young person in preparation for adulthood and independent living</a:t>
            </a:r>
            <a:r>
              <a:rPr lang="en-GB" sz="1000" kern="1200" dirty="0" smtClean="0">
                <a:solidFill>
                  <a:srgbClr val="3A3A3A"/>
                </a:solidFill>
                <a:latin typeface="+mn-lt"/>
                <a:ea typeface="+mn-ea"/>
                <a:cs typeface="Arial" panose="020B0604020202020204" pitchFamily="34" charset="0"/>
              </a:rPr>
              <a:t>” (Regulation 20(6) and Regulation 21(6) of the SEN and Disability Regulations 2014).</a:t>
            </a:r>
            <a:endParaRPr lang="en-GB" sz="1000" kern="1200" dirty="0" smtClean="0">
              <a:solidFill>
                <a:schemeClr val="tx1"/>
              </a:solidFill>
              <a:latin typeface="+mn-lt"/>
              <a:ea typeface="+mn-ea"/>
              <a:cs typeface="Arial" panose="020B0604020202020204" pitchFamily="34" charset="0"/>
            </a:endParaRPr>
          </a:p>
          <a:p>
            <a:r>
              <a:rPr lang="en-GB" sz="1000" kern="1200" dirty="0" smtClean="0">
                <a:solidFill>
                  <a:srgbClr val="3A3A3A"/>
                </a:solidFill>
                <a:latin typeface="+mn-lt"/>
                <a:ea typeface="+mn-ea"/>
                <a:cs typeface="Arial" panose="020B0604020202020204" pitchFamily="34" charset="0"/>
              </a:rPr>
              <a:t>The EHC plan must fit the individual young person and not the other way around.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3A3A3A"/>
                </a:solidFill>
                <a:latin typeface="+mn-lt"/>
                <a:ea typeface="+mn-ea"/>
                <a:cs typeface="Arial" panose="020B0604020202020204" pitchFamily="34" charset="0"/>
              </a:rPr>
              <a:t>Young people should be appropriately supported to participate and make decisions.</a:t>
            </a:r>
          </a:p>
          <a:p>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9</a:t>
            </a:fld>
            <a:endParaRPr lang="en-GB"/>
          </a:p>
        </p:txBody>
      </p:sp>
    </p:spTree>
    <p:extLst>
      <p:ext uri="{BB962C8B-B14F-4D97-AF65-F5344CB8AC3E}">
        <p14:creationId xmlns:p14="http://schemas.microsoft.com/office/powerpoint/2010/main" val="36179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Support young people to have a voice from as early as possible-</a:t>
            </a:r>
            <a:r>
              <a:rPr lang="en-GB" sz="1000" kern="1200" dirty="0" smtClean="0">
                <a:solidFill>
                  <a:srgbClr val="3A3A3A"/>
                </a:solidFill>
                <a:latin typeface="+mn-lt"/>
                <a:ea typeface="+mn-ea"/>
                <a:cs typeface="Arial" panose="020B0604020202020204" pitchFamily="34" charset="0"/>
              </a:rPr>
              <a:t>planning depends entirely on the young person’s aspirations and abilities and what is needed to support them to “</a:t>
            </a:r>
            <a:r>
              <a:rPr lang="en-GB" sz="1000" i="1" kern="1200" dirty="0" smtClean="0">
                <a:solidFill>
                  <a:srgbClr val="3A3A3A"/>
                </a:solidFill>
                <a:latin typeface="+mn-lt"/>
                <a:ea typeface="+mn-ea"/>
                <a:cs typeface="Arial" panose="020B0604020202020204" pitchFamily="34" charset="0"/>
              </a:rPr>
              <a:t>achieve their ambition</a:t>
            </a:r>
            <a:r>
              <a:rPr lang="en-GB" sz="1000" kern="1200" dirty="0" smtClean="0">
                <a:solidFill>
                  <a:srgbClr val="3A3A3A"/>
                </a:solidFill>
                <a:latin typeface="+mn-lt"/>
                <a:ea typeface="+mn-ea"/>
                <a:cs typeface="Arial" panose="020B0604020202020204" pitchFamily="34" charset="0"/>
              </a:rPr>
              <a:t>”: </a:t>
            </a:r>
            <a:r>
              <a:rPr lang="en-US" altLang="en-US" sz="1200" dirty="0" smtClean="0">
                <a:solidFill>
                  <a:prstClr val="black"/>
                </a:solidFill>
                <a:latin typeface="+mn-lt"/>
                <a:cs typeface="Arial" panose="020B0604020202020204" pitchFamily="34" charset="0"/>
                <a:sym typeface="Helvetica"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en-US" sz="1200" dirty="0" smtClean="0">
                <a:solidFill>
                  <a:prstClr val="black"/>
                </a:solidFill>
                <a:latin typeface="+mn-lt"/>
                <a:cs typeface="Arial" panose="020B0604020202020204" pitchFamily="34" charset="0"/>
                <a:sym typeface="Helvetica" panose="020B0604020202020204" pitchFamily="34" charset="0"/>
              </a:rPr>
              <a:t>Person-</a:t>
            </a:r>
            <a:r>
              <a:rPr lang="en-US" altLang="en-US" sz="1200" dirty="0" err="1" smtClean="0">
                <a:solidFill>
                  <a:prstClr val="black"/>
                </a:solidFill>
                <a:latin typeface="+mn-lt"/>
                <a:cs typeface="Arial" panose="020B0604020202020204" pitchFamily="34" charset="0"/>
                <a:sym typeface="Helvetica" panose="020B0604020202020204" pitchFamily="34" charset="0"/>
              </a:rPr>
              <a:t>centred</a:t>
            </a:r>
            <a:r>
              <a:rPr lang="en-US" altLang="en-US" sz="1200" dirty="0" smtClean="0">
                <a:solidFill>
                  <a:prstClr val="black"/>
                </a:solidFill>
                <a:latin typeface="+mn-lt"/>
                <a:cs typeface="Arial" panose="020B0604020202020204" pitchFamily="34" charset="0"/>
                <a:sym typeface="Helvetica" panose="020B0604020202020204" pitchFamily="34" charset="0"/>
              </a:rPr>
              <a:t> planning-</a:t>
            </a:r>
            <a:r>
              <a:rPr lang="en-GB" sz="1000" kern="1200" dirty="0" smtClean="0">
                <a:solidFill>
                  <a:srgbClr val="3A3A3A"/>
                </a:solidFill>
                <a:latin typeface="+mn-lt"/>
                <a:ea typeface="+mn-ea"/>
                <a:cs typeface="Arial" panose="020B0604020202020204" pitchFamily="34" charset="0"/>
              </a:rPr>
              <a:t>Parents and carers need to think about how best to enable their young people to make decisions when the time comes;</a:t>
            </a:r>
            <a:endParaRPr lang="en-US" altLang="en-US" sz="1200" dirty="0" smtClean="0">
              <a:solidFill>
                <a:prstClr val="black"/>
              </a:solidFill>
              <a:latin typeface="+mn-lt"/>
              <a:cs typeface="Arial" panose="020B0604020202020204" pitchFamily="34" charset="0"/>
              <a:sym typeface="Helvetica" panose="020B0604020202020204" pitchFamily="34" charset="0"/>
            </a:endParaRP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Think about advocacy, communication passports, decision making agreements, technology, peer support</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Information about housing and support options from at least year 9</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Workforce to understand the Equality Act and the Mental Capacity Act as well as what is positive and possible</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Curriculum to support young people to find out about housing options – choosing where to live and who to live with</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Young people and families to meet adults to provide inspiration and role models</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Welfare benefits advice</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Ensure the local housing strategy includes people with significant disabilities</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Support independence from the earliest years</a:t>
            </a:r>
          </a:p>
          <a:p>
            <a:pPr marL="228600" lvl="0" indent="-228600">
              <a:lnSpc>
                <a:spcPct val="90000"/>
              </a:lnSpc>
              <a:spcBef>
                <a:spcPts val="1000"/>
              </a:spcBef>
              <a:buClrTx/>
              <a:buFont typeface="Arial" panose="020B0604020202020204" pitchFamily="34" charset="0"/>
              <a:buChar char="•"/>
              <a:defRPr/>
            </a:pPr>
            <a:r>
              <a:rPr lang="en-US" altLang="en-US" sz="1200" dirty="0" smtClean="0">
                <a:solidFill>
                  <a:prstClr val="black"/>
                </a:solidFill>
                <a:latin typeface="+mn-lt"/>
                <a:cs typeface="Arial" panose="020B0604020202020204" pitchFamily="34" charset="0"/>
                <a:sym typeface="Helvetica" panose="020B0604020202020204" pitchFamily="34" charset="0"/>
              </a:rPr>
              <a:t>Support young people to have time away with other young people</a:t>
            </a:r>
          </a:p>
          <a:p>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10</a:t>
            </a:fld>
            <a:endParaRPr lang="en-GB"/>
          </a:p>
        </p:txBody>
      </p:sp>
    </p:spTree>
    <p:extLst>
      <p:ext uri="{BB962C8B-B14F-4D97-AF65-F5344CB8AC3E}">
        <p14:creationId xmlns:p14="http://schemas.microsoft.com/office/powerpoint/2010/main" val="46711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smtClean="0">
                <a:solidFill>
                  <a:schemeClr val="tx1"/>
                </a:solidFill>
                <a:latin typeface="+mn-lt"/>
                <a:ea typeface="+mn-ea"/>
                <a:cs typeface="Arial" panose="020B0604020202020204" pitchFamily="34" charset="0"/>
              </a:rPr>
              <a:t>Young people aged 16-19 that continue education (who have an EHC plan, those aged over 19 and up to age 25) should have a clear study plan that enables them to achieve the best possible outcomes in adult life.</a:t>
            </a:r>
          </a:p>
          <a:p>
            <a:endParaRPr lang="en-GB" sz="800" kern="1200" dirty="0" smtClean="0">
              <a:solidFill>
                <a:schemeClr val="tx1"/>
              </a:solidFill>
              <a:latin typeface="+mn-lt"/>
              <a:ea typeface="+mn-ea"/>
              <a:cs typeface="Arial" panose="020B0604020202020204" pitchFamily="34" charset="0"/>
            </a:endParaRPr>
          </a:p>
          <a:p>
            <a:r>
              <a:rPr lang="en-GB" sz="800" kern="1200" dirty="0" smtClean="0">
                <a:solidFill>
                  <a:schemeClr val="tx1"/>
                </a:solidFill>
                <a:latin typeface="+mn-lt"/>
                <a:ea typeface="+mn-ea"/>
                <a:cs typeface="Arial" panose="020B0604020202020204" pitchFamily="34" charset="0"/>
              </a:rPr>
              <a:t>Schools and colleges should ensure courses enable progression to a qualification or work placement that is meaningful to the student without repeating learning</a:t>
            </a:r>
          </a:p>
          <a:p>
            <a:r>
              <a:rPr lang="en-GB" sz="800" kern="1200" dirty="0" smtClean="0">
                <a:solidFill>
                  <a:schemeClr val="tx1"/>
                </a:solidFill>
                <a:latin typeface="+mn-lt"/>
                <a:ea typeface="+mn-ea"/>
                <a:cs typeface="Arial" panose="020B0604020202020204" pitchFamily="34" charset="0"/>
              </a:rPr>
              <a:t>already completed.</a:t>
            </a:r>
          </a:p>
          <a:p>
            <a:endParaRPr lang="en-GB" sz="800" kern="1200" dirty="0" smtClean="0">
              <a:solidFill>
                <a:schemeClr val="tx1"/>
              </a:solidFill>
              <a:latin typeface="+mn-lt"/>
              <a:ea typeface="+mn-ea"/>
              <a:cs typeface="Arial" panose="020B0604020202020204" pitchFamily="34" charset="0"/>
            </a:endParaRPr>
          </a:p>
          <a:p>
            <a:r>
              <a:rPr lang="en-GB" sz="800" kern="1200" dirty="0" smtClean="0">
                <a:solidFill>
                  <a:schemeClr val="tx1"/>
                </a:solidFill>
                <a:latin typeface="+mn-lt"/>
                <a:ea typeface="+mn-ea"/>
                <a:cs typeface="Arial" panose="020B0604020202020204" pitchFamily="34" charset="0"/>
              </a:rPr>
              <a:t>Vocational work placements should ensure activities prepare the young person for healthy, independent living that supports building relationships and engagement in</a:t>
            </a:r>
          </a:p>
          <a:p>
            <a:r>
              <a:rPr lang="en-GB" sz="800" kern="1200" dirty="0" smtClean="0">
                <a:solidFill>
                  <a:schemeClr val="tx1"/>
                </a:solidFill>
                <a:latin typeface="+mn-lt"/>
                <a:ea typeface="+mn-ea"/>
                <a:cs typeface="Arial" panose="020B0604020202020204" pitchFamily="34" charset="0"/>
              </a:rPr>
              <a:t>the community</a:t>
            </a:r>
            <a:r>
              <a:rPr lang="en-GB" dirty="0" smtClean="0">
                <a:latin typeface="Arial" panose="020B0604020202020204" pitchFamily="34" charset="0"/>
                <a:cs typeface="Arial" panose="020B0604020202020204" pitchFamily="34" charset="0"/>
              </a:rPr>
              <a:t>.</a:t>
            </a:r>
            <a:endParaRPr lang="en-GB" i="1" dirty="0" smtClean="0">
              <a:solidFill>
                <a:schemeClr val="accent4">
                  <a:lumMod val="60000"/>
                  <a:lumOff val="40000"/>
                </a:schemeClr>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11</a:t>
            </a:fld>
            <a:endParaRPr lang="en-GB"/>
          </a:p>
        </p:txBody>
      </p:sp>
    </p:spTree>
    <p:extLst>
      <p:ext uri="{BB962C8B-B14F-4D97-AF65-F5344CB8AC3E}">
        <p14:creationId xmlns:p14="http://schemas.microsoft.com/office/powerpoint/2010/main" val="88759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Schools and family members should support young people to acquire independent living skills such as travel training, basic cookery skills, personal care and money management. Moving away from home is a huge step and should be thought through carefully. </a:t>
            </a:r>
            <a:endParaRPr lang="en-GB" dirty="0"/>
          </a:p>
        </p:txBody>
      </p:sp>
      <p:sp>
        <p:nvSpPr>
          <p:cNvPr id="4" name="Slide Number Placeholder 3"/>
          <p:cNvSpPr>
            <a:spLocks noGrp="1"/>
          </p:cNvSpPr>
          <p:nvPr>
            <p:ph type="sldNum" sz="quarter" idx="10"/>
          </p:nvPr>
        </p:nvSpPr>
        <p:spPr/>
        <p:txBody>
          <a:bodyPr/>
          <a:lstStyle/>
          <a:p>
            <a:fld id="{F1052B02-5CCE-4397-8BF6-DF8B13238A68}" type="slidenum">
              <a:rPr lang="en-GB" smtClean="0"/>
              <a:t>13</a:t>
            </a:fld>
            <a:endParaRPr lang="en-GB"/>
          </a:p>
        </p:txBody>
      </p:sp>
    </p:spTree>
    <p:extLst>
      <p:ext uri="{BB962C8B-B14F-4D97-AF65-F5344CB8AC3E}">
        <p14:creationId xmlns:p14="http://schemas.microsoft.com/office/powerpoint/2010/main" val="121329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a:t>Click the icon to insert </a:t>
            </a:r>
            <a:br>
              <a:rPr lang="en-GB"/>
            </a:br>
            <a:r>
              <a:rPr lang="en-GB"/>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a:t>Click to edit date</a:t>
            </a:r>
            <a:endParaRPr lang="en-GB" sz="230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a:t>Click to add your name</a:t>
            </a:r>
            <a:endParaRPr lang="en-GB" sz="230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a:t>Inclusion and Achievement</a:t>
            </a:r>
            <a:endParaRPr lang="en-GB" sz="230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a:t>Click to edit Presentation title</a:t>
            </a:r>
            <a:endParaRPr lang="en-GB" sz="230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a:t>Click to edit</a:t>
            </a:r>
            <a:endParaRPr lang="en-GB"/>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229227510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3804311777"/>
      </p:ext>
    </p:extLst>
  </p:cSld>
  <p:clrMapOvr>
    <a:masterClrMapping/>
  </p:clrMapOvr>
  <p:extLst>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12916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a:solidFill>
                  <a:schemeClr val="bg1"/>
                </a:solidFill>
              </a:rPr>
              <a:t>Thank you</a:t>
            </a:r>
          </a:p>
          <a:p>
            <a:r>
              <a:rPr lang="en-GB" sz="230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4563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785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a:t>Inclusion and Achievement</a:t>
            </a:r>
            <a:endParaRPr lang="en-GB" sz="160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a:solidFill>
                  <a:srgbClr val="EE7401"/>
                </a:solidFill>
                <a:latin typeface="Myriad Pro Light" pitchFamily="34" charset="0"/>
              </a:rPr>
              <a:t>Swindon Borough Council PowerPoint template guide</a:t>
            </a:r>
          </a:p>
          <a:p>
            <a:pPr>
              <a:lnSpc>
                <a:spcPts val="1100"/>
              </a:lnSpc>
            </a:pPr>
            <a:endParaRPr lang="en-GB" sz="1000">
              <a:latin typeface="Myriad Pro Light" pitchFamily="34" charset="0"/>
            </a:endParaRPr>
          </a:p>
          <a:p>
            <a:pPr>
              <a:lnSpc>
                <a:spcPts val="1100"/>
              </a:lnSpc>
            </a:pPr>
            <a:r>
              <a:rPr lang="en-GB" sz="1000" b="1">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a:latin typeface="Myriad Pro Light" pitchFamily="34" charset="0"/>
            </a:endParaRPr>
          </a:p>
          <a:p>
            <a:pPr>
              <a:lnSpc>
                <a:spcPts val="1100"/>
              </a:lnSpc>
            </a:pPr>
            <a:r>
              <a:rPr lang="en-GB" sz="1000">
                <a:latin typeface="Myriad Pro Light" pitchFamily="34" charset="0"/>
              </a:rPr>
              <a:t>A number of layouts have been created to help you, if you need a new slide these layouts can be found by clicking on the text ‘New Slide’</a:t>
            </a:r>
            <a:r>
              <a:rPr lang="en-GB" sz="1000" baseline="0">
                <a:latin typeface="Myriad Pro Light" pitchFamily="34" charset="0"/>
              </a:rPr>
              <a:t> </a:t>
            </a:r>
            <a:r>
              <a:rPr lang="en-GB" sz="1000" i="0" baseline="0">
                <a:latin typeface="Myriad Pro Light" pitchFamily="34" charset="0"/>
              </a:rPr>
              <a:t>(location shown on the right), then</a:t>
            </a:r>
            <a:r>
              <a:rPr lang="en-GB" sz="1000">
                <a:latin typeface="Myriad Pro Light" pitchFamily="34" charset="0"/>
              </a:rPr>
              <a:t> select the most appropriate option.</a:t>
            </a:r>
          </a:p>
          <a:p>
            <a:pPr>
              <a:lnSpc>
                <a:spcPts val="1100"/>
              </a:lnSpc>
            </a:pPr>
            <a:endParaRPr lang="en-GB" sz="1000">
              <a:latin typeface="Myriad Pro Light" pitchFamily="34" charset="0"/>
            </a:endParaRPr>
          </a:p>
          <a:p>
            <a:pPr>
              <a:lnSpc>
                <a:spcPts val="1100"/>
              </a:lnSpc>
            </a:pPr>
            <a:r>
              <a:rPr lang="en-GB" sz="1000" b="1">
                <a:latin typeface="Myriad Pro Light" pitchFamily="34" charset="0"/>
              </a:rPr>
              <a:t>If you add any extra text boxes only use the font Myriad Pro Light, which has been embedded in this template.</a:t>
            </a:r>
            <a:r>
              <a:rPr lang="en-GB" sz="1000" b="1" baseline="0">
                <a:latin typeface="Myriad Pro Light" pitchFamily="34" charset="0"/>
              </a:rPr>
              <a:t> U</a:t>
            </a:r>
            <a:r>
              <a:rPr lang="en-GB" sz="1000" b="1">
                <a:latin typeface="Myriad Pro Light" pitchFamily="34" charset="0"/>
              </a:rPr>
              <a:t>se 35pt font size for headings, and 23pt for</a:t>
            </a:r>
            <a:r>
              <a:rPr lang="en-GB" sz="1000" b="1" baseline="0">
                <a:latin typeface="Myriad Pro Light" pitchFamily="34" charset="0"/>
              </a:rPr>
              <a:t> body text</a:t>
            </a:r>
            <a:r>
              <a:rPr lang="en-GB" sz="1000" b="1">
                <a:latin typeface="Myriad Pro Light" pitchFamily="34" charset="0"/>
              </a:rPr>
              <a:t>.</a:t>
            </a:r>
          </a:p>
          <a:p>
            <a:pPr>
              <a:lnSpc>
                <a:spcPts val="1100"/>
              </a:lnSpc>
            </a:pPr>
            <a:endParaRPr lang="en-GB" sz="1000">
              <a:latin typeface="Myriad Pro Light" pitchFamily="34" charset="0"/>
            </a:endParaRPr>
          </a:p>
          <a:p>
            <a:pPr>
              <a:lnSpc>
                <a:spcPts val="1100"/>
              </a:lnSpc>
            </a:pPr>
            <a:r>
              <a:rPr lang="en-GB" sz="1000">
                <a:latin typeface="Myriad Pro Light" pitchFamily="34" charset="0"/>
              </a:rPr>
              <a:t>For every presentation include a title and an end slide – these </a:t>
            </a:r>
            <a:r>
              <a:rPr lang="en-GB" sz="1000" b="1">
                <a:latin typeface="Myriad Pro Light" pitchFamily="34" charset="0"/>
              </a:rPr>
              <a:t>must not</a:t>
            </a:r>
            <a:r>
              <a:rPr lang="en-GB" sz="100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a:latin typeface="Myriad Pro Light" pitchFamily="34" charset="0"/>
              </a:rPr>
              <a:t>If you must include a third party logo only do so in the bottom left corner of the</a:t>
            </a:r>
            <a:r>
              <a:rPr lang="en-GB" sz="1000" b="1" baseline="0">
                <a:latin typeface="Myriad Pro Light" pitchFamily="34" charset="0"/>
              </a:rPr>
              <a:t> title slide.</a:t>
            </a:r>
            <a:endParaRPr lang="en-GB" sz="1000" b="1">
              <a:latin typeface="Myriad Pro Light" pitchFamily="34" charset="0"/>
            </a:endParaRPr>
          </a:p>
          <a:p>
            <a:pPr>
              <a:lnSpc>
                <a:spcPts val="1100"/>
              </a:lnSpc>
            </a:pPr>
            <a:endParaRPr lang="en-GB" sz="1000">
              <a:latin typeface="Myriad Pro Light" pitchFamily="34" charset="0"/>
            </a:endParaRPr>
          </a:p>
          <a:p>
            <a:pPr>
              <a:lnSpc>
                <a:spcPts val="1100"/>
              </a:lnSpc>
            </a:pPr>
            <a:r>
              <a:rPr lang="en-GB" sz="100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a:latin typeface="Myriad Pro Light" pitchFamily="34" charset="0"/>
              </a:rPr>
              <a:t> much</a:t>
            </a:r>
            <a:r>
              <a:rPr lang="en-GB" sz="1000">
                <a:latin typeface="Myriad Pro Light" pitchFamily="34" charset="0"/>
              </a:rPr>
              <a:t> as this will then be difficult to read in meetings – use an additional slide instead.</a:t>
            </a:r>
          </a:p>
          <a:p>
            <a:pPr>
              <a:lnSpc>
                <a:spcPts val="1100"/>
              </a:lnSpc>
            </a:pPr>
            <a:endParaRPr lang="en-GB" sz="1000">
              <a:latin typeface="Myriad Pro Light" pitchFamily="34" charset="0"/>
            </a:endParaRPr>
          </a:p>
          <a:p>
            <a:pPr>
              <a:lnSpc>
                <a:spcPts val="1100"/>
              </a:lnSpc>
            </a:pPr>
            <a:r>
              <a:rPr lang="en-GB" sz="1000">
                <a:latin typeface="Myriad Pro Light" pitchFamily="34" charset="0"/>
              </a:rPr>
              <a:t>On any of the slides guides are present, you </a:t>
            </a:r>
            <a:r>
              <a:rPr lang="en-GB" sz="1000" b="1">
                <a:latin typeface="Myriad Pro Light" pitchFamily="34" charset="0"/>
              </a:rPr>
              <a:t>must</a:t>
            </a:r>
            <a:r>
              <a:rPr lang="en-GB" sz="1000">
                <a:latin typeface="Myriad Pro Light" pitchFamily="34" charset="0"/>
              </a:rPr>
              <a:t> keep your content within the area shown.</a:t>
            </a:r>
          </a:p>
          <a:p>
            <a:pPr>
              <a:lnSpc>
                <a:spcPts val="1100"/>
              </a:lnSpc>
            </a:pPr>
            <a:endParaRPr lang="en-GB" sz="1000">
              <a:latin typeface="Myriad Pro Light" pitchFamily="34" charset="0"/>
            </a:endParaRPr>
          </a:p>
          <a:p>
            <a:pPr>
              <a:lnSpc>
                <a:spcPts val="1100"/>
              </a:lnSpc>
            </a:pPr>
            <a:r>
              <a:rPr lang="en-GB" sz="100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a:latin typeface="Myriad Pro Light" pitchFamily="34" charset="0"/>
            </a:endParaRPr>
          </a:p>
          <a:p>
            <a:pPr>
              <a:lnSpc>
                <a:spcPts val="1100"/>
              </a:lnSpc>
            </a:pPr>
            <a:r>
              <a:rPr lang="en-GB" sz="1000" b="1">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a:solidFill>
                  <a:schemeClr val="bg1"/>
                </a:solidFill>
                <a:latin typeface="Myriad Pro Light" panose="020B0403030403020204" charset="0"/>
              </a:rPr>
              <a:t>Type</a:t>
            </a:r>
            <a:r>
              <a:rPr lang="en-GB" sz="1000" baseline="0">
                <a:solidFill>
                  <a:schemeClr val="bg1"/>
                </a:solidFill>
                <a:latin typeface="Myriad Pro Light" panose="020B0403030403020204" charset="0"/>
              </a:rPr>
              <a:t> your service area on this master slide</a:t>
            </a:r>
            <a:endParaRPr lang="en-GB" sz="100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GB" sz="1600" dirty="0"/>
              <a:t>Children’s Services</a:t>
            </a:r>
          </a:p>
        </p:txBody>
      </p:sp>
    </p:spTree>
    <p:extLst>
      <p:ext uri="{BB962C8B-B14F-4D97-AF65-F5344CB8AC3E}">
        <p14:creationId xmlns:p14="http://schemas.microsoft.com/office/powerpoint/2010/main" val="1976510988"/>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p15:clr>
            <a:srgbClr val="F26B43"/>
          </p15:clr>
        </p15:guide>
        <p15:guide id="2" pos="5375">
          <p15:clr>
            <a:srgbClr val="F26B43"/>
          </p15:clr>
        </p15:guide>
        <p15:guide id="3" orient="horz" pos="2573">
          <p15:clr>
            <a:srgbClr val="F26B43"/>
          </p15:clr>
        </p15:guide>
        <p15:guide id="4" orient="horz" pos="667">
          <p15:clr>
            <a:srgbClr val="F26B43"/>
          </p15:clr>
        </p15:guide>
        <p15:guide id="5" orient="horz" pos="7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746469" y="425669"/>
            <a:ext cx="7223153" cy="3113690"/>
          </a:xfrm>
        </p:spPr>
        <p:txBody>
          <a:bodyPr>
            <a:normAutofit fontScale="47500" lnSpcReduction="20000"/>
          </a:bodyPr>
          <a:lstStyle/>
          <a:p>
            <a:endParaRPr lang="en-GB" sz="4000" dirty="0" smtClean="0"/>
          </a:p>
          <a:p>
            <a:r>
              <a:rPr lang="en-GB" sz="6400" dirty="0" smtClean="0"/>
              <a:t>Preparation for Adulthood – making the Annual Review count </a:t>
            </a:r>
          </a:p>
          <a:p>
            <a:endParaRPr lang="en-GB" dirty="0" smtClean="0"/>
          </a:p>
          <a:p>
            <a:endParaRPr lang="en-GB" dirty="0"/>
          </a:p>
          <a:p>
            <a:endParaRPr lang="en-GB" dirty="0" smtClean="0"/>
          </a:p>
          <a:p>
            <a:endParaRPr lang="en-GB" dirty="0"/>
          </a:p>
          <a:p>
            <a:r>
              <a:rPr lang="en-GB" sz="4400" dirty="0" smtClean="0"/>
              <a:t>Caroline Bell (Statutory SEND Services Senior Manager)</a:t>
            </a:r>
          </a:p>
          <a:p>
            <a:r>
              <a:rPr lang="en-GB" sz="4400" dirty="0" smtClean="0"/>
              <a:t>Marny Jessop – Team Lead for Preparation for Adulthood</a:t>
            </a:r>
          </a:p>
          <a:p>
            <a:r>
              <a:rPr lang="en-GB" sz="4400" dirty="0" smtClean="0"/>
              <a:t>Becca </a:t>
            </a:r>
            <a:r>
              <a:rPr lang="en-GB" sz="4400" dirty="0" err="1" smtClean="0"/>
              <a:t>Fiden</a:t>
            </a:r>
            <a:r>
              <a:rPr lang="en-GB" sz="4400" dirty="0" smtClean="0"/>
              <a:t> – Commonweal School</a:t>
            </a:r>
          </a:p>
          <a:p>
            <a:endParaRPr lang="en-GB" dirty="0"/>
          </a:p>
        </p:txBody>
      </p:sp>
    </p:spTree>
    <p:extLst>
      <p:ext uri="{BB962C8B-B14F-4D97-AF65-F5344CB8AC3E}">
        <p14:creationId xmlns:p14="http://schemas.microsoft.com/office/powerpoint/2010/main" val="414734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0" tIns="0" rIns="0" bIns="0" rtlCol="0" anchor="t">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2" name="Rectangle 1"/>
          <p:cNvSpPr/>
          <p:nvPr/>
        </p:nvSpPr>
        <p:spPr>
          <a:xfrm>
            <a:off x="412758" y="334368"/>
            <a:ext cx="8257417" cy="3416320"/>
          </a:xfrm>
          <a:prstGeom prst="rect">
            <a:avLst/>
          </a:prstGeom>
        </p:spPr>
        <p:txBody>
          <a:bodyPr wrap="square">
            <a:spAutoFit/>
          </a:bodyPr>
          <a:lstStyle/>
          <a:p>
            <a:pPr>
              <a:buFont typeface="Arial" panose="020B0604020202020204" pitchFamily="34" charset="0"/>
              <a:buChar char="•"/>
            </a:pPr>
            <a:r>
              <a:rPr lang="en-GB" b="1" dirty="0" smtClean="0">
                <a:solidFill>
                  <a:schemeClr val="accent6"/>
                </a:solidFill>
                <a:latin typeface="+mj-lt"/>
                <a:cs typeface="Arial" panose="020B0604020202020204" pitchFamily="34" charset="0"/>
              </a:rPr>
              <a:t>Continued</a:t>
            </a:r>
          </a:p>
          <a:p>
            <a:pPr>
              <a:buFont typeface="Arial" panose="020B0604020202020204" pitchFamily="34" charset="0"/>
              <a:buChar char="•"/>
            </a:pPr>
            <a:endParaRPr lang="en-GB" dirty="0">
              <a:solidFill>
                <a:srgbClr val="3A3A3A"/>
              </a:solidFill>
              <a:latin typeface="+mj-lt"/>
              <a:cs typeface="Arial" panose="020B0604020202020204" pitchFamily="34" charset="0"/>
            </a:endParaRPr>
          </a:p>
          <a:p>
            <a:endParaRPr lang="en-GB" dirty="0">
              <a:solidFill>
                <a:srgbClr val="3A3A3A"/>
              </a:solidFill>
              <a:latin typeface="+mj-lt"/>
              <a:cs typeface="Arial" panose="020B0604020202020204" pitchFamily="34" charset="0"/>
            </a:endParaRPr>
          </a:p>
          <a:p>
            <a:pPr marL="285750" indent="-285750">
              <a:buFont typeface="Arial" panose="020B0604020202020204" pitchFamily="34" charset="0"/>
              <a:buChar char="•"/>
            </a:pPr>
            <a:r>
              <a:rPr lang="en-GB" dirty="0" smtClean="0">
                <a:solidFill>
                  <a:srgbClr val="3A3A3A"/>
                </a:solidFill>
                <a:latin typeface="+mj-lt"/>
                <a:cs typeface="Arial" panose="020B0604020202020204" pitchFamily="34" charset="0"/>
              </a:rPr>
              <a:t>Transition </a:t>
            </a:r>
            <a:r>
              <a:rPr lang="en-GB" dirty="0">
                <a:solidFill>
                  <a:srgbClr val="3A3A3A"/>
                </a:solidFill>
                <a:latin typeface="+mj-lt"/>
                <a:cs typeface="Arial" panose="020B0604020202020204" pitchFamily="34" charset="0"/>
              </a:rPr>
              <a:t>planning must be built in to the revised EHC plan. Although outcomes will need to be revised remember that only the contents of sections B and F of an EHC plan can be appealed and it will be crucial that the transition planning is specified and quantified in section F of the revised </a:t>
            </a:r>
            <a:r>
              <a:rPr lang="en-GB" dirty="0" smtClean="0">
                <a:solidFill>
                  <a:srgbClr val="3A3A3A"/>
                </a:solidFill>
                <a:latin typeface="+mj-lt"/>
                <a:cs typeface="Arial" panose="020B0604020202020204" pitchFamily="34" charset="0"/>
              </a:rPr>
              <a:t>plan;</a:t>
            </a:r>
          </a:p>
          <a:p>
            <a:pPr marL="285750" indent="-285750">
              <a:buFont typeface="Arial" panose="020B0604020202020204" pitchFamily="34" charset="0"/>
              <a:buChar char="•"/>
            </a:pPr>
            <a:endParaRPr lang="en-GB" dirty="0">
              <a:solidFill>
                <a:srgbClr val="3A3A3A"/>
              </a:solidFill>
              <a:latin typeface="+mj-lt"/>
              <a:cs typeface="Arial" panose="020B0604020202020204" pitchFamily="34" charset="0"/>
            </a:endParaRPr>
          </a:p>
          <a:p>
            <a:pPr marL="285750" indent="-285750">
              <a:buFont typeface="Arial" panose="020B0604020202020204" pitchFamily="34" charset="0"/>
              <a:buChar char="•"/>
            </a:pPr>
            <a:r>
              <a:rPr lang="en-GB" dirty="0" smtClean="0">
                <a:solidFill>
                  <a:srgbClr val="3A3A3A"/>
                </a:solidFill>
                <a:latin typeface="+mj-lt"/>
                <a:cs typeface="Arial" panose="020B0604020202020204" pitchFamily="34" charset="0"/>
              </a:rPr>
              <a:t>The outcomes sought for a young person must be “ambitious” and “stretching” and “prepare young people for adulthood”. This is very important when thinking about education or training for young people aged 19-25 where provision tends to be more bespoke (and harder to get).</a:t>
            </a:r>
            <a:endParaRPr lang="en-GB" b="0" i="0" dirty="0">
              <a:solidFill>
                <a:srgbClr val="3A3A3A"/>
              </a:solidFill>
              <a:effectLst/>
              <a:latin typeface="+mj-lt"/>
              <a:cs typeface="Arial" panose="020B0604020202020204" pitchFamily="34" charset="0"/>
            </a:endParaRPr>
          </a:p>
        </p:txBody>
      </p:sp>
    </p:spTree>
    <p:extLst>
      <p:ext uri="{BB962C8B-B14F-4D97-AF65-F5344CB8AC3E}">
        <p14:creationId xmlns:p14="http://schemas.microsoft.com/office/powerpoint/2010/main" val="137319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GB" dirty="0" smtClean="0"/>
              <a:t>Pathway into Employment and Training</a:t>
            </a:r>
            <a:endParaRPr lang="en-GB" dirty="0"/>
          </a:p>
        </p:txBody>
      </p:sp>
      <p:sp>
        <p:nvSpPr>
          <p:cNvPr id="3" name="Text Placeholder 2"/>
          <p:cNvSpPr>
            <a:spLocks noGrp="1"/>
          </p:cNvSpPr>
          <p:nvPr>
            <p:ph type="body" sz="quarter" idx="11"/>
          </p:nvPr>
        </p:nvSpPr>
        <p:spPr>
          <a:xfrm>
            <a:off x="612000" y="1172177"/>
            <a:ext cx="7920000" cy="2882518"/>
          </a:xfrm>
        </p:spPr>
        <p:txBody>
          <a:bodyPr vert="horz" lIns="0" tIns="0" rIns="0" bIns="0" rtlCol="0" anchor="t">
            <a:noAutofit/>
          </a:bodyPr>
          <a:lstStyle/>
          <a:p>
            <a:pPr marL="342900" indent="-342900">
              <a:buFont typeface="Arial" panose="020B0604020202020204" pitchFamily="34" charset="0"/>
              <a:buChar char="•"/>
            </a:pPr>
            <a:endParaRPr lang="en-GB" sz="2400" dirty="0" smtClean="0">
              <a:latin typeface="+mj-lt"/>
              <a:cs typeface="Arial" panose="020B0604020202020204" pitchFamily="34" charset="0"/>
            </a:endParaRPr>
          </a:p>
          <a:p>
            <a:pPr marL="342900" indent="-342900">
              <a:buFont typeface="Arial" panose="020B0604020202020204" pitchFamily="34" charset="0"/>
              <a:buChar char="•"/>
            </a:pPr>
            <a:r>
              <a:rPr lang="en-GB" sz="2400" dirty="0" smtClean="0">
                <a:latin typeface="+mj-lt"/>
                <a:cs typeface="Arial" panose="020B0604020202020204" pitchFamily="34" charset="0"/>
              </a:rPr>
              <a:t>to </a:t>
            </a:r>
            <a:r>
              <a:rPr lang="en-GB" sz="2400" dirty="0">
                <a:latin typeface="+mj-lt"/>
                <a:cs typeface="Arial" panose="020B0604020202020204" pitchFamily="34" charset="0"/>
              </a:rPr>
              <a:t>find suitable post-16 pathways that lead </a:t>
            </a:r>
            <a:r>
              <a:rPr lang="en-GB" sz="2400" dirty="0" smtClean="0">
                <a:latin typeface="+mj-lt"/>
                <a:cs typeface="Arial" panose="020B0604020202020204" pitchFamily="34" charset="0"/>
              </a:rPr>
              <a:t>to outcomes </a:t>
            </a:r>
            <a:r>
              <a:rPr lang="en-GB" sz="2400" dirty="0">
                <a:latin typeface="+mj-lt"/>
                <a:cs typeface="Arial" panose="020B0604020202020204" pitchFamily="34" charset="0"/>
              </a:rPr>
              <a:t>for employment or higher education</a:t>
            </a:r>
            <a:r>
              <a:rPr lang="en-GB" sz="2400" dirty="0" smtClean="0">
                <a:latin typeface="+mj-lt"/>
                <a:cs typeface="Arial" panose="020B0604020202020204" pitchFamily="34" charset="0"/>
              </a:rPr>
              <a:t>; training </a:t>
            </a:r>
            <a:r>
              <a:rPr lang="en-GB" sz="2400" dirty="0">
                <a:latin typeface="+mj-lt"/>
                <a:cs typeface="Arial" panose="020B0604020202020204" pitchFamily="34" charset="0"/>
              </a:rPr>
              <a:t>opportunities;</a:t>
            </a:r>
          </a:p>
          <a:p>
            <a:pPr marL="342900" indent="-342900">
              <a:buFont typeface="Arial" panose="020B0604020202020204" pitchFamily="34" charset="0"/>
              <a:buChar char="•"/>
            </a:pPr>
            <a:r>
              <a:rPr lang="en-GB" sz="2400" dirty="0" smtClean="0">
                <a:latin typeface="+mj-lt"/>
                <a:cs typeface="Arial" panose="020B0604020202020204" pitchFamily="34" charset="0"/>
              </a:rPr>
              <a:t>to </a:t>
            </a:r>
            <a:r>
              <a:rPr lang="en-GB" sz="2400" dirty="0">
                <a:latin typeface="+mj-lt"/>
                <a:cs typeface="Arial" panose="020B0604020202020204" pitchFamily="34" charset="0"/>
              </a:rPr>
              <a:t>find a job and help to understand </a:t>
            </a:r>
            <a:r>
              <a:rPr lang="en-GB" sz="2400" dirty="0" smtClean="0">
                <a:latin typeface="+mj-lt"/>
                <a:cs typeface="Arial" panose="020B0604020202020204" pitchFamily="34" charset="0"/>
              </a:rPr>
              <a:t>the benefits</a:t>
            </a:r>
            <a:r>
              <a:rPr lang="en-GB" sz="2400" dirty="0">
                <a:latin typeface="+mj-lt"/>
                <a:cs typeface="Arial" panose="020B0604020202020204" pitchFamily="34" charset="0"/>
              </a:rPr>
              <a:t> </a:t>
            </a:r>
            <a:r>
              <a:rPr lang="en-GB" sz="2400" dirty="0" smtClean="0">
                <a:latin typeface="+mj-lt"/>
                <a:cs typeface="Arial" panose="020B0604020202020204" pitchFamily="34" charset="0"/>
              </a:rPr>
              <a:t>of work</a:t>
            </a:r>
            <a:endParaRPr lang="en-GB" sz="2400" dirty="0">
              <a:latin typeface="+mj-lt"/>
              <a:cs typeface="Arial" panose="020B0604020202020204" pitchFamily="34" charset="0"/>
            </a:endParaRPr>
          </a:p>
          <a:p>
            <a:pPr marL="342900" indent="-342900">
              <a:buFont typeface="Arial" panose="020B0604020202020204" pitchFamily="34" charset="0"/>
              <a:buChar char="•"/>
            </a:pPr>
            <a:r>
              <a:rPr lang="en-GB" sz="2400" dirty="0" smtClean="0">
                <a:latin typeface="+mj-lt"/>
                <a:cs typeface="Arial" panose="020B0604020202020204" pitchFamily="34" charset="0"/>
              </a:rPr>
              <a:t>to </a:t>
            </a:r>
            <a:r>
              <a:rPr lang="en-GB" sz="2400" dirty="0">
                <a:latin typeface="+mj-lt"/>
                <a:cs typeface="Arial" panose="020B0604020202020204" pitchFamily="34" charset="0"/>
              </a:rPr>
              <a:t>prepare for independent living, including </a:t>
            </a:r>
            <a:r>
              <a:rPr lang="en-GB" sz="2400" dirty="0" smtClean="0">
                <a:latin typeface="+mj-lt"/>
                <a:cs typeface="Arial" panose="020B0604020202020204" pitchFamily="34" charset="0"/>
              </a:rPr>
              <a:t>exploring decisions </a:t>
            </a:r>
            <a:r>
              <a:rPr lang="en-GB" sz="2400" dirty="0">
                <a:latin typeface="+mj-lt"/>
                <a:cs typeface="Arial" panose="020B0604020202020204" pitchFamily="34" charset="0"/>
              </a:rPr>
              <a:t>young people want to make for </a:t>
            </a:r>
            <a:r>
              <a:rPr lang="en-GB" sz="2400" dirty="0" smtClean="0">
                <a:latin typeface="+mj-lt"/>
                <a:cs typeface="Arial" panose="020B0604020202020204" pitchFamily="34" charset="0"/>
              </a:rPr>
              <a:t>themselves</a:t>
            </a:r>
            <a:endParaRPr lang="en-GB" sz="2400" dirty="0">
              <a:latin typeface="+mj-lt"/>
              <a:cs typeface="Arial" panose="020B0604020202020204" pitchFamily="34" charset="0"/>
            </a:endParaRPr>
          </a:p>
        </p:txBody>
      </p:sp>
    </p:spTree>
    <p:extLst>
      <p:ext uri="{BB962C8B-B14F-4D97-AF65-F5344CB8AC3E}">
        <p14:creationId xmlns:p14="http://schemas.microsoft.com/office/powerpoint/2010/main" val="385646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a:t>
            </a:r>
            <a:r>
              <a:rPr lang="en-GB" dirty="0"/>
              <a:t>t</a:t>
            </a:r>
            <a:r>
              <a:rPr lang="en-GB" dirty="0" smtClean="0"/>
              <a:t>hink about…..</a:t>
            </a:r>
            <a:endParaRPr lang="en-GB" dirty="0"/>
          </a:p>
        </p:txBody>
      </p:sp>
      <p:sp>
        <p:nvSpPr>
          <p:cNvPr id="3" name="Text Placeholder 2"/>
          <p:cNvSpPr>
            <a:spLocks noGrp="1"/>
          </p:cNvSpPr>
          <p:nvPr>
            <p:ph type="body" sz="quarter" idx="11"/>
          </p:nvPr>
        </p:nvSpPr>
        <p:spPr/>
        <p:txBody>
          <a:bodyPr/>
          <a:lstStyle/>
          <a:p>
            <a:endParaRPr lang="en-GB" dirty="0"/>
          </a:p>
        </p:txBody>
      </p:sp>
      <p:sp>
        <p:nvSpPr>
          <p:cNvPr id="4" name="Cloud Callout 3"/>
          <p:cNvSpPr/>
          <p:nvPr/>
        </p:nvSpPr>
        <p:spPr>
          <a:xfrm>
            <a:off x="612000" y="1059582"/>
            <a:ext cx="2380582" cy="19330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What am I good at? At home/ at school?</a:t>
            </a:r>
            <a:endParaRPr lang="en-GB" dirty="0"/>
          </a:p>
        </p:txBody>
      </p:sp>
      <p:sp>
        <p:nvSpPr>
          <p:cNvPr id="5" name="Cloud Callout 4"/>
          <p:cNvSpPr/>
          <p:nvPr/>
        </p:nvSpPr>
        <p:spPr>
          <a:xfrm>
            <a:off x="6733307" y="432261"/>
            <a:ext cx="1986742" cy="2025812"/>
          </a:xfrm>
          <a:prstGeom prst="cloudCallout">
            <a:avLst>
              <a:gd name="adj1" fmla="val -19996"/>
              <a:gd name="adj2" fmla="val 670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Have I got any experience? </a:t>
            </a:r>
            <a:r>
              <a:rPr lang="en-GB" dirty="0" smtClean="0"/>
              <a:t> How will I find a job?</a:t>
            </a:r>
            <a:endParaRPr lang="en-GB" dirty="0"/>
          </a:p>
        </p:txBody>
      </p:sp>
      <p:sp>
        <p:nvSpPr>
          <p:cNvPr id="6" name="Cloud Callout 5"/>
          <p:cNvSpPr/>
          <p:nvPr/>
        </p:nvSpPr>
        <p:spPr>
          <a:xfrm>
            <a:off x="5985164" y="2768138"/>
            <a:ext cx="2435629" cy="16209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will I get to a job? </a:t>
            </a:r>
            <a:endParaRPr lang="en-GB" dirty="0"/>
          </a:p>
        </p:txBody>
      </p:sp>
      <p:sp>
        <p:nvSpPr>
          <p:cNvPr id="7" name="Cloud Callout 6"/>
          <p:cNvSpPr/>
          <p:nvPr/>
        </p:nvSpPr>
        <p:spPr>
          <a:xfrm>
            <a:off x="2568633" y="2834640"/>
            <a:ext cx="2560320" cy="1645920"/>
          </a:xfrm>
          <a:prstGeom prst="cloudCallout">
            <a:avLst>
              <a:gd name="adj1" fmla="val 21375"/>
              <a:gd name="adj2" fmla="val 715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Do </a:t>
            </a:r>
            <a:r>
              <a:rPr lang="en-GB" dirty="0" smtClean="0"/>
              <a:t>I have my own bank account?</a:t>
            </a:r>
            <a:endParaRPr lang="en-GB" dirty="0"/>
          </a:p>
        </p:txBody>
      </p:sp>
      <p:sp>
        <p:nvSpPr>
          <p:cNvPr id="8" name="Cloud Callout 7"/>
          <p:cNvSpPr/>
          <p:nvPr/>
        </p:nvSpPr>
        <p:spPr>
          <a:xfrm>
            <a:off x="3848793" y="1059582"/>
            <a:ext cx="2493818" cy="1708556"/>
          </a:xfrm>
          <a:prstGeom prst="cloudCallout">
            <a:avLst>
              <a:gd name="adj1" fmla="val 26667"/>
              <a:gd name="adj2" fmla="val 790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Will I need any support or adjustments in the workplace?</a:t>
            </a:r>
            <a:endParaRPr lang="en-GB" dirty="0"/>
          </a:p>
        </p:txBody>
      </p:sp>
    </p:spTree>
    <p:extLst>
      <p:ext uri="{BB962C8B-B14F-4D97-AF65-F5344CB8AC3E}">
        <p14:creationId xmlns:p14="http://schemas.microsoft.com/office/powerpoint/2010/main" val="87960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12000" y="304326"/>
            <a:ext cx="7920000" cy="723725"/>
          </a:xfrm>
        </p:spPr>
        <p:txBody>
          <a:bodyPr/>
          <a:lstStyle/>
          <a:p>
            <a:r>
              <a:rPr lang="en-GB" dirty="0" smtClean="0"/>
              <a:t>Independence and Housing Pathway</a:t>
            </a:r>
            <a:endParaRPr lang="en-GB" dirty="0"/>
          </a:p>
        </p:txBody>
      </p:sp>
      <p:sp>
        <p:nvSpPr>
          <p:cNvPr id="3" name="Text Placeholder 2"/>
          <p:cNvSpPr>
            <a:spLocks noGrp="1"/>
          </p:cNvSpPr>
          <p:nvPr>
            <p:ph type="body" sz="quarter" idx="11"/>
          </p:nvPr>
        </p:nvSpPr>
        <p:spPr>
          <a:xfrm>
            <a:off x="612000" y="1172177"/>
            <a:ext cx="7920000" cy="2882518"/>
          </a:xfrm>
        </p:spPr>
        <p:txBody>
          <a:bodyPr vert="horz" lIns="0" tIns="0" rIns="0" bIns="0" rtlCol="0" anchor="t">
            <a:noAutofit/>
          </a:bodyPr>
          <a:lstStyle/>
          <a:p>
            <a:pPr marL="342900" indent="-342900">
              <a:buFont typeface="Arial" panose="020B0604020202020204" pitchFamily="34" charset="0"/>
              <a:buChar char="•"/>
            </a:pPr>
            <a:r>
              <a:rPr lang="en-GB" sz="2400" dirty="0" smtClean="0"/>
              <a:t>where </a:t>
            </a:r>
            <a:r>
              <a:rPr lang="en-GB" sz="2400" dirty="0" smtClean="0"/>
              <a:t>to </a:t>
            </a:r>
            <a:r>
              <a:rPr lang="en-GB" sz="2400" dirty="0"/>
              <a:t>live in the future and the </a:t>
            </a:r>
            <a:r>
              <a:rPr lang="en-GB" sz="2400" dirty="0" smtClean="0"/>
              <a:t>support they </a:t>
            </a:r>
            <a:r>
              <a:rPr lang="en-GB" sz="2400" dirty="0"/>
              <a:t>will need;</a:t>
            </a:r>
          </a:p>
          <a:p>
            <a:pPr marL="342900" indent="-342900">
              <a:buFont typeface="Arial" panose="020B0604020202020204" pitchFamily="34" charset="0"/>
              <a:buChar char="•"/>
            </a:pPr>
            <a:r>
              <a:rPr lang="en-GB" sz="2400" dirty="0" smtClean="0"/>
              <a:t>local </a:t>
            </a:r>
            <a:r>
              <a:rPr lang="en-GB" sz="2400" dirty="0"/>
              <a:t>housing options and support to </a:t>
            </a:r>
            <a:r>
              <a:rPr lang="en-GB" sz="2400" dirty="0" smtClean="0"/>
              <a:t>find accommodation</a:t>
            </a:r>
            <a:r>
              <a:rPr lang="en-GB" sz="2400" dirty="0"/>
              <a:t>;</a:t>
            </a:r>
          </a:p>
          <a:p>
            <a:pPr marL="342900" indent="-342900">
              <a:buFont typeface="Arial" panose="020B0604020202020204" pitchFamily="34" charset="0"/>
              <a:buChar char="•"/>
            </a:pPr>
            <a:r>
              <a:rPr lang="en-GB" sz="2400" dirty="0" smtClean="0"/>
              <a:t>housing </a:t>
            </a:r>
            <a:r>
              <a:rPr lang="en-GB" sz="2400" dirty="0"/>
              <a:t>benefits and money matters;</a:t>
            </a:r>
          </a:p>
          <a:p>
            <a:pPr marL="342900" indent="-342900">
              <a:buFont typeface="Arial" panose="020B0604020202020204" pitchFamily="34" charset="0"/>
              <a:buChar char="•"/>
            </a:pPr>
            <a:r>
              <a:rPr lang="en-GB" sz="2400" dirty="0" smtClean="0"/>
              <a:t>eligibility </a:t>
            </a:r>
            <a:r>
              <a:rPr lang="en-GB" sz="2400" dirty="0"/>
              <a:t>for social care.</a:t>
            </a:r>
          </a:p>
          <a:p>
            <a:pPr marL="265113" lvl="1" indent="0">
              <a:buNone/>
            </a:pPr>
            <a:endParaRPr lang="en-GB" sz="1500" dirty="0">
              <a:solidFill>
                <a:schemeClr val="accent4">
                  <a:lumMod val="60000"/>
                  <a:lumOff val="40000"/>
                </a:schemeClr>
              </a:solidFill>
            </a:endParaRPr>
          </a:p>
        </p:txBody>
      </p:sp>
    </p:spTree>
    <p:extLst>
      <p:ext uri="{BB962C8B-B14F-4D97-AF65-F5344CB8AC3E}">
        <p14:creationId xmlns:p14="http://schemas.microsoft.com/office/powerpoint/2010/main" val="319842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Text Placeholder 2"/>
          <p:cNvSpPr>
            <a:spLocks noGrp="1"/>
          </p:cNvSpPr>
          <p:nvPr>
            <p:ph type="body" sz="quarter" idx="11"/>
          </p:nvPr>
        </p:nvSpPr>
        <p:spPr/>
        <p:style>
          <a:lnRef idx="2">
            <a:schemeClr val="accent6"/>
          </a:lnRef>
          <a:fillRef idx="1">
            <a:schemeClr val="lt1"/>
          </a:fillRef>
          <a:effectRef idx="0">
            <a:schemeClr val="accent6"/>
          </a:effectRef>
          <a:fontRef idx="minor">
            <a:schemeClr val="dk1"/>
          </a:fontRef>
        </p:style>
        <p:txBody>
          <a:bodyPr/>
          <a:lstStyle/>
          <a:p>
            <a:endParaRPr lang="en-GB" dirty="0"/>
          </a:p>
        </p:txBody>
      </p:sp>
      <p:sp>
        <p:nvSpPr>
          <p:cNvPr id="4" name="Cloud Callout 3"/>
          <p:cNvSpPr/>
          <p:nvPr/>
        </p:nvSpPr>
        <p:spPr>
          <a:xfrm>
            <a:off x="748144" y="1203708"/>
            <a:ext cx="1945179" cy="1481303"/>
          </a:xfrm>
          <a:prstGeom prst="cloudCallout">
            <a:avLst>
              <a:gd name="adj1" fmla="val 14637"/>
              <a:gd name="adj2" fmla="val 723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Who do I want to live with? </a:t>
            </a:r>
            <a:endParaRPr lang="en-GB" dirty="0"/>
          </a:p>
        </p:txBody>
      </p:sp>
      <p:sp>
        <p:nvSpPr>
          <p:cNvPr id="5" name="Cloud Callout 4"/>
          <p:cNvSpPr/>
          <p:nvPr/>
        </p:nvSpPr>
        <p:spPr>
          <a:xfrm>
            <a:off x="3882044" y="764771"/>
            <a:ext cx="2206014" cy="162098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will I pay my rent/ bills? </a:t>
            </a:r>
            <a:endParaRPr lang="en-GB" dirty="0"/>
          </a:p>
        </p:txBody>
      </p:sp>
      <p:sp>
        <p:nvSpPr>
          <p:cNvPr id="6" name="Cloud Callout 5"/>
          <p:cNvSpPr/>
          <p:nvPr/>
        </p:nvSpPr>
        <p:spPr>
          <a:xfrm>
            <a:off x="2385753" y="2103120"/>
            <a:ext cx="1928552" cy="1593550"/>
          </a:xfrm>
          <a:prstGeom prst="cloudCallout">
            <a:avLst>
              <a:gd name="adj1" fmla="val 21839"/>
              <a:gd name="adj2" fmla="val 6406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Will I need help to run my own home?</a:t>
            </a:r>
            <a:endParaRPr lang="en-GB" dirty="0"/>
          </a:p>
        </p:txBody>
      </p:sp>
      <p:sp>
        <p:nvSpPr>
          <p:cNvPr id="7" name="Cloud Callout 6"/>
          <p:cNvSpPr/>
          <p:nvPr/>
        </p:nvSpPr>
        <p:spPr>
          <a:xfrm>
            <a:off x="6088058" y="1203708"/>
            <a:ext cx="2443942" cy="183874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What jobs can I learn now to become more independent?</a:t>
            </a:r>
            <a:endParaRPr lang="en-GB" dirty="0"/>
          </a:p>
        </p:txBody>
      </p:sp>
    </p:spTree>
    <p:extLst>
      <p:ext uri="{BB962C8B-B14F-4D97-AF65-F5344CB8AC3E}">
        <p14:creationId xmlns:p14="http://schemas.microsoft.com/office/powerpoint/2010/main" val="422879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GB" dirty="0" smtClean="0"/>
              <a:t>Developing friendships, relationships and community inclusion</a:t>
            </a:r>
            <a:endParaRPr lang="en-GB" dirty="0"/>
          </a:p>
        </p:txBody>
      </p:sp>
      <p:sp>
        <p:nvSpPr>
          <p:cNvPr id="3" name="Text Placeholder 2"/>
          <p:cNvSpPr>
            <a:spLocks noGrp="1"/>
          </p:cNvSpPr>
          <p:nvPr>
            <p:ph type="body" sz="quarter" idx="11"/>
          </p:nvPr>
        </p:nvSpPr>
        <p:spPr/>
        <p:txBody>
          <a:bodyPr vert="horz" lIns="0" tIns="0" rIns="0" bIns="0" rtlCol="0" anchor="t">
            <a:normAutofit/>
          </a:bodyPr>
          <a:lstStyle/>
          <a:p>
            <a:pPr lvl="1"/>
            <a:endParaRPr lang="en-GB" sz="1500" dirty="0"/>
          </a:p>
          <a:p>
            <a:pPr marL="342900" indent="-342900">
              <a:buFont typeface="Arial" panose="020B0604020202020204" pitchFamily="34" charset="0"/>
              <a:buChar char="•"/>
            </a:pPr>
            <a:r>
              <a:rPr lang="en-GB" sz="2400" dirty="0">
                <a:latin typeface="+mj-lt"/>
                <a:cs typeface="Arial" panose="020B0604020202020204" pitchFamily="34" charset="0"/>
              </a:rPr>
              <a:t>travel support to enable independence;</a:t>
            </a:r>
          </a:p>
          <a:p>
            <a:pPr marL="342900" indent="-342900">
              <a:buFont typeface="Arial" panose="020B0604020202020204" pitchFamily="34" charset="0"/>
              <a:buChar char="•"/>
            </a:pPr>
            <a:r>
              <a:rPr lang="en-GB" sz="2400" dirty="0" smtClean="0">
                <a:latin typeface="+mj-lt"/>
                <a:cs typeface="Arial" panose="020B0604020202020204" pitchFamily="34" charset="0"/>
              </a:rPr>
              <a:t>to </a:t>
            </a:r>
            <a:r>
              <a:rPr lang="en-GB" sz="2400" dirty="0">
                <a:latin typeface="+mj-lt"/>
                <a:cs typeface="Arial" panose="020B0604020202020204" pitchFamily="34" charset="0"/>
              </a:rPr>
              <a:t>participate and maintain relationships in the community</a:t>
            </a:r>
          </a:p>
          <a:p>
            <a:pPr marL="342900" indent="-342900">
              <a:buFont typeface="Arial" panose="020B0604020202020204" pitchFamily="34" charset="0"/>
              <a:buChar char="•"/>
            </a:pPr>
            <a:r>
              <a:rPr lang="en-GB" sz="2400" dirty="0">
                <a:latin typeface="+mj-lt"/>
                <a:cs typeface="Arial" panose="020B0604020202020204" pitchFamily="34" charset="0"/>
              </a:rPr>
              <a:t>– including support on activities in the community.</a:t>
            </a:r>
            <a:endParaRPr lang="en-GB" sz="4400" dirty="0">
              <a:solidFill>
                <a:schemeClr val="accent4">
                  <a:lumMod val="60000"/>
                  <a:lumOff val="40000"/>
                </a:schemeClr>
              </a:solidFill>
              <a:latin typeface="+mj-lt"/>
              <a:cs typeface="Arial" panose="020B0604020202020204" pitchFamily="34" charset="0"/>
            </a:endParaRPr>
          </a:p>
          <a:p>
            <a:pPr marL="265113" lvl="1" indent="0">
              <a:buNone/>
            </a:pPr>
            <a:endParaRPr lang="en-GB" sz="1500" dirty="0">
              <a:solidFill>
                <a:schemeClr val="accent4">
                  <a:lumMod val="60000"/>
                  <a:lumOff val="40000"/>
                </a:schemeClr>
              </a:solidFill>
            </a:endParaRPr>
          </a:p>
          <a:p>
            <a:endParaRPr lang="en-GB" dirty="0" smtClean="0">
              <a:solidFill>
                <a:schemeClr val="accent4">
                  <a:lumMod val="60000"/>
                  <a:lumOff val="40000"/>
                </a:schemeClr>
              </a:solidFill>
            </a:endParaRPr>
          </a:p>
        </p:txBody>
      </p:sp>
    </p:spTree>
    <p:extLst>
      <p:ext uri="{BB962C8B-B14F-4D97-AF65-F5344CB8AC3E}">
        <p14:creationId xmlns:p14="http://schemas.microsoft.com/office/powerpoint/2010/main" val="383513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Text Placeholder 2"/>
          <p:cNvSpPr>
            <a:spLocks noGrp="1"/>
          </p:cNvSpPr>
          <p:nvPr>
            <p:ph type="body" sz="quarter" idx="11"/>
          </p:nvPr>
        </p:nvSpPr>
        <p:spPr>
          <a:xfrm>
            <a:off x="822960" y="1285315"/>
            <a:ext cx="7920000" cy="2882518"/>
          </a:xfrm>
        </p:spPr>
        <p:txBody>
          <a:bodyPr/>
          <a:lstStyle/>
          <a:p>
            <a:endParaRPr lang="en-GB" dirty="0"/>
          </a:p>
        </p:txBody>
      </p:sp>
      <p:sp>
        <p:nvSpPr>
          <p:cNvPr id="4" name="Cloud Callout 3"/>
          <p:cNvSpPr/>
          <p:nvPr/>
        </p:nvSpPr>
        <p:spPr>
          <a:xfrm>
            <a:off x="822960" y="1182404"/>
            <a:ext cx="2111433" cy="143610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Who is important to me? </a:t>
            </a:r>
            <a:endParaRPr lang="en-GB" dirty="0"/>
          </a:p>
        </p:txBody>
      </p:sp>
      <p:sp>
        <p:nvSpPr>
          <p:cNvPr id="5" name="Cloud Callout 4"/>
          <p:cNvSpPr/>
          <p:nvPr/>
        </p:nvSpPr>
        <p:spPr>
          <a:xfrm>
            <a:off x="5619404" y="407323"/>
            <a:ext cx="2912596" cy="187867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What is the best way to support me to have friends and be part of my community</a:t>
            </a:r>
            <a:endParaRPr lang="en-GB" dirty="0"/>
          </a:p>
        </p:txBody>
      </p:sp>
      <p:sp>
        <p:nvSpPr>
          <p:cNvPr id="6" name="Cloud Callout 5"/>
          <p:cNvSpPr/>
          <p:nvPr/>
        </p:nvSpPr>
        <p:spPr>
          <a:xfrm>
            <a:off x="1305098" y="2721420"/>
            <a:ext cx="2103120" cy="1446414"/>
          </a:xfrm>
          <a:prstGeom prst="cloudCallout">
            <a:avLst>
              <a:gd name="adj1" fmla="val 27784"/>
              <a:gd name="adj2" fmla="val 579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Are there new things I would like to try?</a:t>
            </a:r>
            <a:endParaRPr lang="en-GB" dirty="0"/>
          </a:p>
        </p:txBody>
      </p:sp>
      <p:sp>
        <p:nvSpPr>
          <p:cNvPr id="7" name="Cloud Callout 6"/>
          <p:cNvSpPr/>
          <p:nvPr/>
        </p:nvSpPr>
        <p:spPr>
          <a:xfrm>
            <a:off x="3291840" y="1162493"/>
            <a:ext cx="2327563" cy="1921529"/>
          </a:xfrm>
          <a:prstGeom prst="cloudCallout">
            <a:avLst>
              <a:gd name="adj1" fmla="val 10440"/>
              <a:gd name="adj2" fmla="val 737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will I keep in touch with friends when I leave school?</a:t>
            </a:r>
            <a:endParaRPr lang="en-GB" dirty="0"/>
          </a:p>
        </p:txBody>
      </p:sp>
      <p:sp>
        <p:nvSpPr>
          <p:cNvPr id="8" name="Cloud Callout 7"/>
          <p:cNvSpPr/>
          <p:nvPr/>
        </p:nvSpPr>
        <p:spPr>
          <a:xfrm>
            <a:off x="5744095" y="2618509"/>
            <a:ext cx="2859578" cy="148797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What do I do now? How will this change when I’m an adult? </a:t>
            </a:r>
            <a:endParaRPr lang="en-GB" dirty="0"/>
          </a:p>
        </p:txBody>
      </p:sp>
    </p:spTree>
    <p:extLst>
      <p:ext uri="{BB962C8B-B14F-4D97-AF65-F5344CB8AC3E}">
        <p14:creationId xmlns:p14="http://schemas.microsoft.com/office/powerpoint/2010/main" val="159518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Planning for Good Health</a:t>
            </a:r>
            <a:endParaRPr lang="en-GB" dirty="0"/>
          </a:p>
        </p:txBody>
      </p:sp>
      <p:sp>
        <p:nvSpPr>
          <p:cNvPr id="3" name="Text Placeholder 2"/>
          <p:cNvSpPr>
            <a:spLocks noGrp="1"/>
          </p:cNvSpPr>
          <p:nvPr>
            <p:ph type="body" sz="quarter" idx="11"/>
          </p:nvPr>
        </p:nvSpPr>
        <p:spPr>
          <a:xfrm>
            <a:off x="612000" y="1172177"/>
            <a:ext cx="7920000" cy="2882518"/>
          </a:xfrm>
        </p:spPr>
        <p:txBody>
          <a:bodyPr vert="horz" lIns="0" tIns="0" rIns="0" bIns="0" rtlCol="0" anchor="t">
            <a:noAutofit/>
          </a:bodyPr>
          <a:lstStyle/>
          <a:p>
            <a:pPr marL="342900" indent="-342900">
              <a:buFont typeface="Arial" panose="020B0604020202020204" pitchFamily="34" charset="0"/>
              <a:buChar char="•"/>
            </a:pPr>
            <a:r>
              <a:rPr lang="en-GB" sz="2400" dirty="0"/>
              <a:t>to maintain good health and wellbeing in adulthood;</a:t>
            </a:r>
          </a:p>
          <a:p>
            <a:pPr marL="342900" indent="-342900">
              <a:buFont typeface="Arial" panose="020B0604020202020204" pitchFamily="34" charset="0"/>
              <a:buChar char="•"/>
            </a:pPr>
            <a:r>
              <a:rPr lang="en-GB" sz="2400" dirty="0" smtClean="0"/>
              <a:t>to </a:t>
            </a:r>
            <a:r>
              <a:rPr lang="en-GB" sz="2400" dirty="0"/>
              <a:t>plan continuing health services from </a:t>
            </a:r>
            <a:r>
              <a:rPr lang="en-GB" sz="2400" dirty="0" smtClean="0"/>
              <a:t>children’s to </a:t>
            </a:r>
            <a:r>
              <a:rPr lang="en-GB" sz="2400" dirty="0"/>
              <a:t>adult’s services </a:t>
            </a:r>
            <a:endParaRPr lang="en-GB" sz="2400" dirty="0" smtClean="0"/>
          </a:p>
          <a:p>
            <a:pPr marL="342900" indent="-342900">
              <a:buFont typeface="Arial" panose="020B0604020202020204" pitchFamily="34" charset="0"/>
              <a:buChar char="•"/>
            </a:pPr>
            <a:r>
              <a:rPr lang="en-GB" sz="2400" dirty="0" smtClean="0"/>
              <a:t>helping </a:t>
            </a:r>
            <a:r>
              <a:rPr lang="en-GB" sz="2400" dirty="0"/>
              <a:t>young </a:t>
            </a:r>
            <a:r>
              <a:rPr lang="en-GB" sz="2400" dirty="0" smtClean="0"/>
              <a:t>people understand </a:t>
            </a:r>
            <a:r>
              <a:rPr lang="en-GB" sz="2400" dirty="0"/>
              <a:t>which health professional may </a:t>
            </a:r>
            <a:r>
              <a:rPr lang="en-GB" sz="2400" dirty="0" smtClean="0"/>
              <a:t>work with </a:t>
            </a:r>
            <a:r>
              <a:rPr lang="en-GB" sz="2400" dirty="0"/>
              <a:t>them as adults; ensuring those </a:t>
            </a:r>
            <a:r>
              <a:rPr lang="en-GB" sz="2400" dirty="0" smtClean="0"/>
              <a:t>professional understand </a:t>
            </a:r>
            <a:r>
              <a:rPr lang="en-GB" sz="2400" dirty="0"/>
              <a:t>the young person’s </a:t>
            </a:r>
            <a:r>
              <a:rPr lang="en-GB" sz="2400" dirty="0" smtClean="0"/>
              <a:t>needs, including the </a:t>
            </a:r>
            <a:r>
              <a:rPr lang="en-GB" sz="2400" dirty="0"/>
              <a:t>production of a Health Action Plan </a:t>
            </a:r>
            <a:r>
              <a:rPr lang="en-GB" sz="2400" dirty="0" smtClean="0"/>
              <a:t>and prompts </a:t>
            </a:r>
            <a:r>
              <a:rPr lang="en-GB" sz="2400" dirty="0"/>
              <a:t>for annual health checks for young </a:t>
            </a:r>
            <a:r>
              <a:rPr lang="en-GB" sz="2400" dirty="0" smtClean="0"/>
              <a:t>people with </a:t>
            </a:r>
            <a:r>
              <a:rPr lang="en-GB" sz="2400" dirty="0"/>
              <a:t>learning disabilities;</a:t>
            </a:r>
          </a:p>
          <a:p>
            <a:endParaRPr lang="en-GB" sz="1500" dirty="0">
              <a:solidFill>
                <a:schemeClr val="accent4">
                  <a:lumMod val="60000"/>
                  <a:lumOff val="40000"/>
                </a:schemeClr>
              </a:solidFill>
            </a:endParaRPr>
          </a:p>
        </p:txBody>
      </p:sp>
    </p:spTree>
    <p:extLst>
      <p:ext uri="{BB962C8B-B14F-4D97-AF65-F5344CB8AC3E}">
        <p14:creationId xmlns:p14="http://schemas.microsoft.com/office/powerpoint/2010/main" val="12720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Text Placeholder 2"/>
          <p:cNvSpPr>
            <a:spLocks noGrp="1"/>
          </p:cNvSpPr>
          <p:nvPr>
            <p:ph type="body" sz="quarter" idx="11"/>
          </p:nvPr>
        </p:nvSpPr>
        <p:spPr/>
        <p:txBody>
          <a:bodyPr/>
          <a:lstStyle/>
          <a:p>
            <a:endParaRPr lang="en-GB" dirty="0"/>
          </a:p>
        </p:txBody>
      </p:sp>
      <p:sp>
        <p:nvSpPr>
          <p:cNvPr id="4" name="Cloud Callout 3"/>
          <p:cNvSpPr/>
          <p:nvPr/>
        </p:nvSpPr>
        <p:spPr>
          <a:xfrm>
            <a:off x="448888" y="1203708"/>
            <a:ext cx="2493818" cy="1298423"/>
          </a:xfrm>
          <a:prstGeom prst="cloudCallout">
            <a:avLst>
              <a:gd name="adj1" fmla="val 21704"/>
              <a:gd name="adj2" fmla="val 586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Do I need a health action plan?</a:t>
            </a:r>
            <a:endParaRPr lang="en-GB" dirty="0"/>
          </a:p>
        </p:txBody>
      </p:sp>
      <p:sp>
        <p:nvSpPr>
          <p:cNvPr id="5" name="Cloud Callout 4"/>
          <p:cNvSpPr/>
          <p:nvPr/>
        </p:nvSpPr>
        <p:spPr>
          <a:xfrm>
            <a:off x="5719156" y="798021"/>
            <a:ext cx="2310939" cy="147135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Do I know how to keep myself healthy and safe?</a:t>
            </a:r>
            <a:endParaRPr lang="en-GB" dirty="0"/>
          </a:p>
        </p:txBody>
      </p:sp>
      <p:sp>
        <p:nvSpPr>
          <p:cNvPr id="6" name="Cloud Callout 5"/>
          <p:cNvSpPr/>
          <p:nvPr/>
        </p:nvSpPr>
        <p:spPr>
          <a:xfrm>
            <a:off x="3178603" y="1662544"/>
            <a:ext cx="2623682" cy="149629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Who will support me with health appointments?</a:t>
            </a:r>
            <a:endParaRPr lang="en-GB" dirty="0"/>
          </a:p>
        </p:txBody>
      </p:sp>
      <p:sp>
        <p:nvSpPr>
          <p:cNvPr id="7" name="Cloud Callout 6"/>
          <p:cNvSpPr/>
          <p:nvPr/>
        </p:nvSpPr>
        <p:spPr>
          <a:xfrm>
            <a:off x="950793" y="2867891"/>
            <a:ext cx="2141542" cy="1443921"/>
          </a:xfrm>
          <a:prstGeom prst="cloudCallout">
            <a:avLst>
              <a:gd name="adj1" fmla="val 27330"/>
              <a:gd name="adj2" fmla="val 596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do I let people know if I am unwell?</a:t>
            </a:r>
            <a:endParaRPr lang="en-GB" dirty="0"/>
          </a:p>
        </p:txBody>
      </p:sp>
    </p:spTree>
    <p:extLst>
      <p:ext uri="{BB962C8B-B14F-4D97-AF65-F5344CB8AC3E}">
        <p14:creationId xmlns:p14="http://schemas.microsoft.com/office/powerpoint/2010/main" val="268651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Independence skills need to be encouraged earlier</a:t>
            </a:r>
            <a:endParaRPr lang="en-GB" sz="2800" dirty="0"/>
          </a:p>
        </p:txBody>
      </p:sp>
      <p:sp>
        <p:nvSpPr>
          <p:cNvPr id="3" name="Text Placeholder 2"/>
          <p:cNvSpPr>
            <a:spLocks noGrp="1"/>
          </p:cNvSpPr>
          <p:nvPr>
            <p:ph type="body" sz="quarter" idx="11"/>
          </p:nvPr>
        </p:nvSpPr>
        <p:spPr>
          <a:xfrm>
            <a:off x="612001" y="1203707"/>
            <a:ext cx="3552676" cy="3052409"/>
          </a:xfrm>
        </p:spPr>
        <p:txBody>
          <a:bodyPr>
            <a:normAutofit/>
          </a:bodyPr>
          <a:lstStyle/>
          <a:p>
            <a:pPr marL="342900" indent="-342900">
              <a:buFont typeface="Arial" panose="020B0604020202020204" pitchFamily="34" charset="0"/>
              <a:buChar char="•"/>
              <a:defRPr/>
            </a:pPr>
            <a:r>
              <a:rPr lang="en-GB" dirty="0"/>
              <a:t>At school</a:t>
            </a:r>
          </a:p>
          <a:p>
            <a:pPr marL="342900" indent="-342900">
              <a:buFont typeface="Arial" panose="020B0604020202020204" pitchFamily="34" charset="0"/>
              <a:buChar char="•"/>
              <a:defRPr/>
            </a:pPr>
            <a:r>
              <a:rPr lang="en-GB" dirty="0"/>
              <a:t>At home</a:t>
            </a:r>
          </a:p>
          <a:p>
            <a:pPr>
              <a:defRPr/>
            </a:pPr>
            <a:endParaRPr lang="en-GB" dirty="0"/>
          </a:p>
          <a:p>
            <a:pPr>
              <a:defRPr/>
            </a:pPr>
            <a:endParaRPr lang="en-GB" dirty="0"/>
          </a:p>
          <a:p>
            <a:pPr>
              <a:defRPr/>
            </a:pPr>
            <a:r>
              <a:rPr lang="en-GB" sz="2000" dirty="0"/>
              <a:t>The more skills that can be learned at an earlier age, the less overwhelming the transition to adulthood will be</a:t>
            </a:r>
          </a:p>
          <a:p>
            <a:endParaRPr lang="en-GB" dirty="0"/>
          </a:p>
        </p:txBody>
      </p:sp>
      <p:sp>
        <p:nvSpPr>
          <p:cNvPr id="4" name="Text Placeholder 3"/>
          <p:cNvSpPr>
            <a:spLocks noGrp="1"/>
          </p:cNvSpPr>
          <p:nvPr>
            <p:ph type="body" sz="quarter" idx="12"/>
          </p:nvPr>
        </p:nvSpPr>
        <p:spPr/>
        <p:txBody>
          <a:bodyPr/>
          <a:lstStyle/>
          <a:p>
            <a:endParaRPr lang="en-GB" dirty="0"/>
          </a:p>
        </p:txBody>
      </p:sp>
      <p:pic>
        <p:nvPicPr>
          <p:cNvPr id="5" name="ymail_attachmentIdb0d33d2b-a47f-4246-a4fc-db12445a4eb3"/>
          <p:cNvPicPr>
            <a:picLocks noChangeAspect="1" noChangeArrowheads="1"/>
          </p:cNvPicPr>
          <p:nvPr/>
        </p:nvPicPr>
        <p:blipFill>
          <a:blip r:embed="rId2" cstate="print">
            <a:extLst>
              <a:ext uri="{28A0092B-C50C-407E-A947-70E740481C1C}">
                <a14:useLocalDpi xmlns:a14="http://schemas.microsoft.com/office/drawing/2010/main" val="0"/>
              </a:ext>
            </a:extLst>
          </a:blip>
          <a:srcRect b="4224"/>
          <a:stretch>
            <a:fillRect/>
          </a:stretch>
        </p:blipFill>
        <p:spPr bwMode="auto">
          <a:xfrm>
            <a:off x="4231178" y="1059582"/>
            <a:ext cx="4572452" cy="329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46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GB" sz="3200" dirty="0" smtClean="0">
                <a:latin typeface="+mj-lt"/>
                <a:cs typeface="Arial" panose="020B0604020202020204" pitchFamily="34" charset="0"/>
              </a:rPr>
              <a:t>What is an Annual Review</a:t>
            </a:r>
            <a:endParaRPr lang="en-GB" sz="3200" dirty="0">
              <a:latin typeface="+mj-lt"/>
              <a:cs typeface="Arial" panose="020B0604020202020204" pitchFamily="34" charset="0"/>
            </a:endParaRPr>
          </a:p>
        </p:txBody>
      </p:sp>
      <p:sp>
        <p:nvSpPr>
          <p:cNvPr id="3" name="Text Placeholder 2"/>
          <p:cNvSpPr>
            <a:spLocks noGrp="1"/>
          </p:cNvSpPr>
          <p:nvPr>
            <p:ph type="body" sz="quarter" idx="11"/>
          </p:nvPr>
        </p:nvSpPr>
        <p:spPr>
          <a:xfrm>
            <a:off x="612000" y="1203708"/>
            <a:ext cx="7920000" cy="3242168"/>
          </a:xfrm>
        </p:spPr>
        <p:txBody>
          <a:bodyPr vert="horz" lIns="0" tIns="0" rIns="0" bIns="0" rtlCol="0" anchor="t">
            <a:normAutofit fontScale="92500"/>
          </a:bodyPr>
          <a:lstStyle/>
          <a:p>
            <a:pPr algn="just"/>
            <a:r>
              <a:rPr lang="en-GB" dirty="0" smtClean="0">
                <a:latin typeface="+mj-lt"/>
                <a:cs typeface="Arial" panose="020B0604020202020204" pitchFamily="34" charset="0"/>
              </a:rPr>
              <a:t>EHC </a:t>
            </a:r>
            <a:r>
              <a:rPr lang="en-GB" dirty="0">
                <a:latin typeface="+mj-lt"/>
                <a:cs typeface="Arial" panose="020B0604020202020204" pitchFamily="34" charset="0"/>
              </a:rPr>
              <a:t>plans should be used to actively monitor children and young people</a:t>
            </a:r>
            <a:r>
              <a:rPr lang="ja-JP" altLang="en-GB" dirty="0">
                <a:latin typeface="+mj-lt"/>
                <a:cs typeface="Arial" panose="020B0604020202020204" pitchFamily="34" charset="0"/>
              </a:rPr>
              <a:t>’</a:t>
            </a:r>
            <a:r>
              <a:rPr lang="en-GB" altLang="ja-JP" dirty="0">
                <a:latin typeface="+mj-lt"/>
                <a:cs typeface="Arial" panose="020B0604020202020204" pitchFamily="34" charset="0"/>
              </a:rPr>
              <a:t>s progress towards achieving the outcomes specified in the EHC plan and must consider whether these outcomes remain appropriate. </a:t>
            </a:r>
          </a:p>
          <a:p>
            <a:pPr algn="just"/>
            <a:r>
              <a:rPr lang="en-GB" dirty="0">
                <a:latin typeface="+mj-lt"/>
                <a:cs typeface="Arial" panose="020B0604020202020204" pitchFamily="34" charset="0"/>
              </a:rPr>
              <a:t/>
            </a:r>
            <a:br>
              <a:rPr lang="en-GB" dirty="0">
                <a:latin typeface="+mj-lt"/>
                <a:cs typeface="Arial" panose="020B0604020202020204" pitchFamily="34" charset="0"/>
              </a:rPr>
            </a:br>
            <a:r>
              <a:rPr lang="en-GB" dirty="0">
                <a:latin typeface="+mj-lt"/>
                <a:cs typeface="Arial" panose="020B0604020202020204" pitchFamily="34" charset="0"/>
              </a:rPr>
              <a:t>Review should aim to: </a:t>
            </a:r>
          </a:p>
          <a:p>
            <a:pPr marL="342900" indent="-342900" algn="just">
              <a:buFont typeface="Arial" panose="020B0604020202020204" pitchFamily="34" charset="0"/>
              <a:buChar char="•"/>
            </a:pPr>
            <a:r>
              <a:rPr lang="en-GB" dirty="0">
                <a:latin typeface="+mj-lt"/>
                <a:cs typeface="Arial" panose="020B0604020202020204" pitchFamily="34" charset="0"/>
              </a:rPr>
              <a:t>review the content of </a:t>
            </a:r>
            <a:r>
              <a:rPr lang="en-GB" b="1" u="sng" dirty="0">
                <a:latin typeface="+mj-lt"/>
                <a:cs typeface="Arial" panose="020B0604020202020204" pitchFamily="34" charset="0"/>
              </a:rPr>
              <a:t>all parts </a:t>
            </a:r>
            <a:r>
              <a:rPr lang="en-GB" dirty="0">
                <a:latin typeface="+mj-lt"/>
                <a:cs typeface="Arial" panose="020B0604020202020204" pitchFamily="34" charset="0"/>
              </a:rPr>
              <a:t>of the EHC Plan</a:t>
            </a:r>
          </a:p>
          <a:p>
            <a:pPr marL="342900" indent="-342900" algn="just">
              <a:buFont typeface="Arial" panose="020B0604020202020204" pitchFamily="34" charset="0"/>
              <a:buChar char="•"/>
            </a:pPr>
            <a:r>
              <a:rPr lang="en-GB" dirty="0">
                <a:latin typeface="+mj-lt"/>
                <a:cs typeface="Arial" panose="020B0604020202020204" pitchFamily="34" charset="0"/>
              </a:rPr>
              <a:t>consider the continuing appropriateness of the EHC plan in the light of the child or young person</a:t>
            </a:r>
            <a:r>
              <a:rPr lang="ja-JP" altLang="en-GB" dirty="0">
                <a:latin typeface="+mj-lt"/>
                <a:cs typeface="Arial" panose="020B0604020202020204" pitchFamily="34" charset="0"/>
              </a:rPr>
              <a:t>’</a:t>
            </a:r>
            <a:r>
              <a:rPr lang="en-GB" altLang="ja-JP" dirty="0">
                <a:latin typeface="+mj-lt"/>
                <a:cs typeface="Arial" panose="020B0604020202020204" pitchFamily="34" charset="0"/>
              </a:rPr>
              <a:t>s progress</a:t>
            </a:r>
            <a:endParaRPr lang="en-US" altLang="ja-JP" dirty="0">
              <a:latin typeface="+mj-lt"/>
              <a:cs typeface="Arial" panose="020B0604020202020204" pitchFamily="34" charset="0"/>
            </a:endParaRPr>
          </a:p>
          <a:p>
            <a:pPr marL="342900" indent="-342900" algn="just">
              <a:buFont typeface="Arial" panose="020B0604020202020204" pitchFamily="34" charset="0"/>
              <a:buChar char="•"/>
            </a:pPr>
            <a:r>
              <a:rPr lang="en-US" altLang="ja-JP" dirty="0">
                <a:latin typeface="+mj-lt"/>
                <a:cs typeface="Arial" panose="020B0604020202020204" pitchFamily="34" charset="0"/>
              </a:rPr>
              <a:t>Actively involve children, young people and their families </a:t>
            </a:r>
            <a:endParaRPr lang="en-GB" altLang="ja-JP" dirty="0">
              <a:latin typeface="+mj-lt"/>
              <a:cs typeface="Arial" panose="020B0604020202020204"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90008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12000" y="329233"/>
            <a:ext cx="7592662" cy="934301"/>
          </a:xfrm>
        </p:spPr>
        <p:txBody>
          <a:bodyPr>
            <a:noAutofit/>
          </a:bodyPr>
          <a:lstStyle/>
          <a:p>
            <a:r>
              <a:rPr lang="en-GB" sz="2800" dirty="0"/>
              <a:t>The purpose of the annual review </a:t>
            </a:r>
            <a:r>
              <a:rPr lang="en-GB" sz="2800" dirty="0" smtClean="0"/>
              <a:t>meeting is </a:t>
            </a:r>
            <a:r>
              <a:rPr lang="en-GB" sz="2800" dirty="0"/>
              <a:t>to </a:t>
            </a:r>
            <a:r>
              <a:rPr lang="en-GB" sz="2800" dirty="0" smtClean="0"/>
              <a:t>consider whether:</a:t>
            </a:r>
            <a:r>
              <a:rPr lang="en-GB" sz="2800" dirty="0"/>
              <a:t/>
            </a:r>
            <a:br>
              <a:rPr lang="en-GB" sz="2800" dirty="0"/>
            </a:br>
            <a:endParaRPr lang="en-GB" sz="2800" dirty="0"/>
          </a:p>
        </p:txBody>
      </p:sp>
      <p:sp>
        <p:nvSpPr>
          <p:cNvPr id="3" name="Text Placeholder 2"/>
          <p:cNvSpPr>
            <a:spLocks noGrp="1"/>
          </p:cNvSpPr>
          <p:nvPr>
            <p:ph type="body" sz="quarter" idx="11"/>
          </p:nvPr>
        </p:nvSpPr>
        <p:spPr>
          <a:xfrm>
            <a:off x="399011" y="1263534"/>
            <a:ext cx="8033236" cy="2831004"/>
          </a:xfrm>
        </p:spPr>
        <p:txBody>
          <a:bodyPr vert="horz" lIns="0" tIns="0" rIns="0" bIns="0" rtlCol="0" anchor="t">
            <a:noAutofit/>
          </a:bodyPr>
          <a:lstStyle/>
          <a:p>
            <a:pPr marL="342900" lvl="0" indent="-342900">
              <a:buFont typeface="Arial" panose="020B0604020202020204" pitchFamily="34" charset="0"/>
              <a:buChar char="•"/>
            </a:pPr>
            <a:r>
              <a:rPr lang="en-GB" sz="1600" dirty="0" smtClean="0"/>
              <a:t>A child or young </a:t>
            </a:r>
            <a:r>
              <a:rPr lang="en-GB" sz="1600" dirty="0"/>
              <a:t>person has made progress towards the outcomes and interim targets in the EHCP and to celebrate any successes in achieving these, or amend them</a:t>
            </a:r>
            <a:r>
              <a:rPr lang="en-GB" sz="1600" dirty="0" smtClean="0"/>
              <a:t>.</a:t>
            </a:r>
          </a:p>
          <a:p>
            <a:pPr marL="285750" lvl="0" indent="-285750">
              <a:buFont typeface="Arial" panose="020B0604020202020204" pitchFamily="34" charset="0"/>
              <a:buChar char="•"/>
            </a:pPr>
            <a:r>
              <a:rPr lang="en-GB" sz="1600" dirty="0" smtClean="0"/>
              <a:t>An EHCP </a:t>
            </a:r>
            <a:r>
              <a:rPr lang="en-GB" sz="1600" dirty="0"/>
              <a:t>is the best way to support the </a:t>
            </a:r>
            <a:r>
              <a:rPr lang="en-GB" sz="1600" dirty="0" smtClean="0"/>
              <a:t>child or young </a:t>
            </a:r>
            <a:r>
              <a:rPr lang="en-GB" sz="1600" dirty="0"/>
              <a:t>person as they move </a:t>
            </a:r>
            <a:r>
              <a:rPr lang="en-GB" sz="1600" dirty="0" smtClean="0"/>
              <a:t>forward and is still required</a:t>
            </a:r>
            <a:endParaRPr lang="en-GB" sz="1600" dirty="0"/>
          </a:p>
          <a:p>
            <a:pPr marL="285750" lvl="0" indent="-285750">
              <a:buFont typeface="Arial" panose="020B0604020202020204" pitchFamily="34" charset="0"/>
              <a:buChar char="•"/>
            </a:pPr>
            <a:r>
              <a:rPr lang="en-GB" sz="1600" dirty="0" smtClean="0"/>
              <a:t>Any </a:t>
            </a:r>
            <a:r>
              <a:rPr lang="en-GB" sz="1600" dirty="0"/>
              <a:t>changes to personal details and significant changes to information in Section </a:t>
            </a:r>
            <a:r>
              <a:rPr lang="en-GB" sz="1600" dirty="0" smtClean="0"/>
              <a:t>A</a:t>
            </a:r>
          </a:p>
          <a:p>
            <a:pPr marL="285750" lvl="0" indent="-285750">
              <a:buFont typeface="Arial" panose="020B0604020202020204" pitchFamily="34" charset="0"/>
              <a:buChar char="•"/>
            </a:pPr>
            <a:r>
              <a:rPr lang="en-GB" sz="1600" dirty="0" smtClean="0"/>
              <a:t>The </a:t>
            </a:r>
            <a:r>
              <a:rPr lang="en-GB" sz="1600" dirty="0"/>
              <a:t>effectiveness of support (what will help the child or young person to achieve their outcomes) and any suggested </a:t>
            </a:r>
            <a:r>
              <a:rPr lang="en-GB" sz="1600" dirty="0" smtClean="0"/>
              <a:t>changes. If the needs of the young </a:t>
            </a:r>
            <a:r>
              <a:rPr lang="en-GB" sz="1600" dirty="0"/>
              <a:t>person have changed (this </a:t>
            </a:r>
            <a:r>
              <a:rPr lang="en-GB" sz="1600" i="1" dirty="0" smtClean="0"/>
              <a:t>must </a:t>
            </a:r>
            <a:r>
              <a:rPr lang="en-GB" sz="1600" dirty="0" smtClean="0"/>
              <a:t> </a:t>
            </a:r>
            <a:r>
              <a:rPr lang="en-GB" sz="1600" dirty="0"/>
              <a:t>be evidence-based</a:t>
            </a:r>
            <a:r>
              <a:rPr lang="en-GB" sz="1600" dirty="0" smtClean="0"/>
              <a:t>)</a:t>
            </a:r>
          </a:p>
          <a:p>
            <a:pPr marL="285750" lvl="0" indent="-285750">
              <a:buFont typeface="Arial" panose="020B0604020202020204" pitchFamily="34" charset="0"/>
              <a:buChar char="•"/>
            </a:pPr>
            <a:r>
              <a:rPr lang="en-GB" sz="1600" dirty="0" smtClean="0"/>
              <a:t>Any </a:t>
            </a:r>
            <a:r>
              <a:rPr lang="en-GB" sz="1600" dirty="0"/>
              <a:t>additional considerations associated with transition to the next stage of education, employment or training</a:t>
            </a:r>
          </a:p>
          <a:p>
            <a:endParaRPr lang="en-GB" sz="1400" i="1" dirty="0" smtClean="0">
              <a:solidFill>
                <a:schemeClr val="accent4">
                  <a:lumMod val="60000"/>
                  <a:lumOff val="40000"/>
                </a:schemeClr>
              </a:solidFill>
            </a:endParaRPr>
          </a:p>
        </p:txBody>
      </p:sp>
    </p:spTree>
    <p:extLst>
      <p:ext uri="{BB962C8B-B14F-4D97-AF65-F5344CB8AC3E}">
        <p14:creationId xmlns:p14="http://schemas.microsoft.com/office/powerpoint/2010/main" val="329646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a:t>The ‘musts’ for reviewing an EHC plan </a:t>
            </a:r>
          </a:p>
        </p:txBody>
      </p:sp>
      <p:sp>
        <p:nvSpPr>
          <p:cNvPr id="3" name="Text Placeholder 2"/>
          <p:cNvSpPr>
            <a:spLocks noGrp="1"/>
          </p:cNvSpPr>
          <p:nvPr>
            <p:ph type="body" sz="quarter" idx="11"/>
          </p:nvPr>
        </p:nvSpPr>
        <p:spPr/>
        <p:txBody>
          <a:bodyPr vert="horz" lIns="0" tIns="0" rIns="0" bIns="0" rtlCol="0" anchor="t">
            <a:normAutofit fontScale="25000" lnSpcReduction="20000"/>
          </a:bodyPr>
          <a:lstStyle/>
          <a:p>
            <a:endParaRPr lang="en-GB" dirty="0" smtClean="0"/>
          </a:p>
          <a:p>
            <a:pPr marL="342900" indent="-342900">
              <a:buFont typeface="Arial" panose="020B0604020202020204" pitchFamily="34" charset="0"/>
              <a:buChar char="•"/>
            </a:pPr>
            <a:r>
              <a:rPr lang="en-GB" sz="6400" dirty="0"/>
              <a:t>The first review must be held within 12 months of the date when the EHC plan was issued, and then within 12 months of any previous review. </a:t>
            </a:r>
          </a:p>
          <a:p>
            <a:pPr marL="342900" indent="-342900">
              <a:buFont typeface="Arial" panose="020B0604020202020204" pitchFamily="34" charset="0"/>
              <a:buChar char="•"/>
            </a:pPr>
            <a:endParaRPr lang="en-GB" sz="6400" dirty="0" smtClean="0"/>
          </a:p>
          <a:p>
            <a:pPr marL="342900" indent="-342900">
              <a:buFont typeface="Arial" panose="020B0604020202020204" pitchFamily="34" charset="0"/>
              <a:buChar char="•"/>
            </a:pPr>
            <a:r>
              <a:rPr lang="en-GB" sz="6400" dirty="0" smtClean="0"/>
              <a:t>Must actively monitor the </a:t>
            </a:r>
            <a:r>
              <a:rPr lang="en-GB" sz="6400" dirty="0"/>
              <a:t>child or young person’s progress towards achieving the outcomes specified in the EHC plan. </a:t>
            </a:r>
            <a:endParaRPr lang="en-GB" sz="6400" dirty="0" smtClean="0"/>
          </a:p>
          <a:p>
            <a:pPr marL="342900" indent="-342900">
              <a:buFont typeface="Arial" panose="020B0604020202020204" pitchFamily="34" charset="0"/>
              <a:buChar char="•"/>
            </a:pPr>
            <a:endParaRPr lang="en-GB" sz="6400" dirty="0"/>
          </a:p>
          <a:p>
            <a:pPr marL="342900" indent="-342900">
              <a:buFont typeface="Arial" panose="020B0604020202020204" pitchFamily="34" charset="0"/>
              <a:buChar char="•"/>
            </a:pPr>
            <a:r>
              <a:rPr lang="en-GB" sz="6400" dirty="0" smtClean="0"/>
              <a:t>Must </a:t>
            </a:r>
            <a:r>
              <a:rPr lang="en-GB" sz="6400" dirty="0"/>
              <a:t>consider whether outcomes and supporting targets remain appropriate. </a:t>
            </a:r>
            <a:endParaRPr lang="en-GB" sz="6400" dirty="0" smtClean="0"/>
          </a:p>
          <a:p>
            <a:pPr marL="342900" indent="-342900">
              <a:buFont typeface="Arial" panose="020B0604020202020204" pitchFamily="34" charset="0"/>
              <a:buChar char="•"/>
            </a:pPr>
            <a:endParaRPr lang="en-GB" sz="6400" dirty="0"/>
          </a:p>
          <a:p>
            <a:pPr marL="342900" indent="-342900">
              <a:buFont typeface="Arial" panose="020B0604020202020204" pitchFamily="34" charset="0"/>
              <a:buChar char="•"/>
            </a:pPr>
            <a:r>
              <a:rPr lang="en-GB" sz="6400" dirty="0" smtClean="0"/>
              <a:t>Must </a:t>
            </a:r>
            <a:r>
              <a:rPr lang="en-GB" sz="6400" dirty="0"/>
              <a:t>be undertaken in partnership with the child and their parent or the young person, and must take account of their views, wishes and feelings, including the right to request a personal budget. </a:t>
            </a:r>
            <a:endParaRPr lang="en-GB" sz="6400" dirty="0" smtClean="0"/>
          </a:p>
          <a:p>
            <a:pPr marL="342900" indent="-342900">
              <a:buFont typeface="Arial" panose="020B0604020202020204" pitchFamily="34" charset="0"/>
              <a:buChar char="•"/>
            </a:pPr>
            <a:endParaRPr lang="en-GB" sz="6400" dirty="0"/>
          </a:p>
          <a:p>
            <a:pPr marL="342900" indent="-342900">
              <a:buFont typeface="Arial" panose="020B0604020202020204" pitchFamily="34" charset="0"/>
              <a:buChar char="•"/>
            </a:pPr>
            <a:r>
              <a:rPr lang="en-GB" sz="6400" dirty="0" smtClean="0"/>
              <a:t>Professionals </a:t>
            </a:r>
            <a:r>
              <a:rPr lang="en-GB" sz="6400" dirty="0"/>
              <a:t>across education, health and care must co-operate with LAs during reviews. </a:t>
            </a:r>
            <a:endParaRPr lang="en-GB" sz="6400" dirty="0" smtClean="0"/>
          </a:p>
          <a:p>
            <a:pPr marL="342900" indent="-342900">
              <a:buFont typeface="Arial" panose="020B0604020202020204" pitchFamily="34" charset="0"/>
              <a:buChar char="•"/>
            </a:pPr>
            <a:endParaRPr lang="en-GB" dirty="0"/>
          </a:p>
          <a:p>
            <a:r>
              <a:rPr lang="en-GB" dirty="0" smtClean="0"/>
              <a:t>       </a:t>
            </a: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8334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a:t>The ‘musts’ for reviewing an EHC </a:t>
            </a:r>
            <a:r>
              <a:rPr lang="en-GB" dirty="0" smtClean="0"/>
              <a:t>plan (cont.)</a:t>
            </a:r>
            <a:endParaRPr lang="en-GB" dirty="0"/>
          </a:p>
        </p:txBody>
      </p:sp>
      <p:sp>
        <p:nvSpPr>
          <p:cNvPr id="3" name="Text Placeholder 2"/>
          <p:cNvSpPr>
            <a:spLocks noGrp="1"/>
          </p:cNvSpPr>
          <p:nvPr>
            <p:ph type="body" sz="quarter" idx="11"/>
          </p:nvPr>
        </p:nvSpPr>
        <p:spPr/>
        <p:txBody>
          <a:bodyPr vert="horz" lIns="0" tIns="0" rIns="0" bIns="0" rtlCol="0" anchor="t">
            <a:normAutofit fontScale="25000" lnSpcReduction="20000"/>
          </a:bodyPr>
          <a:lstStyle/>
          <a:p>
            <a:pPr marL="342900" indent="-342900">
              <a:buFont typeface="Arial" panose="020B0604020202020204" pitchFamily="34" charset="0"/>
              <a:buChar char="•"/>
            </a:pPr>
            <a:endParaRPr lang="en-GB" sz="1900" dirty="0" smtClean="0"/>
          </a:p>
          <a:p>
            <a:pPr marL="342900" indent="-342900">
              <a:buFont typeface="Arial" panose="020B0604020202020204" pitchFamily="34" charset="0"/>
              <a:buChar char="•"/>
            </a:pPr>
            <a:r>
              <a:rPr lang="en-GB" sz="6400" dirty="0" smtClean="0"/>
              <a:t>When </a:t>
            </a:r>
            <a:r>
              <a:rPr lang="en-GB" sz="6400" dirty="0"/>
              <a:t>reviewing an EHC plan for a young person aged 18+, the LA must have regard to whether the educational/training outcomes specified in the EHC plan have been achieved. </a:t>
            </a:r>
            <a:endParaRPr lang="en-GB" sz="6400" dirty="0" smtClean="0"/>
          </a:p>
          <a:p>
            <a:pPr marL="342900" indent="-342900">
              <a:buFont typeface="Arial" panose="020B0604020202020204" pitchFamily="34" charset="0"/>
              <a:buChar char="•"/>
            </a:pPr>
            <a:endParaRPr lang="en-GB" sz="6400" dirty="0"/>
          </a:p>
          <a:p>
            <a:pPr marL="342900" indent="-342900">
              <a:buFont typeface="Arial" panose="020B0604020202020204" pitchFamily="34" charset="0"/>
              <a:buChar char="•"/>
            </a:pPr>
            <a:r>
              <a:rPr lang="en-GB" sz="6400" dirty="0" smtClean="0"/>
              <a:t>LAs </a:t>
            </a:r>
            <a:r>
              <a:rPr lang="en-GB" sz="6400" dirty="0"/>
              <a:t>must ensure that the EHC plan review at Year 9, and every review thereafter, includes a focus on preparing for adulthood. </a:t>
            </a:r>
            <a:endParaRPr lang="en-GB" sz="6400" dirty="0" smtClean="0"/>
          </a:p>
          <a:p>
            <a:pPr marL="342900" indent="-342900">
              <a:buFont typeface="Arial" panose="020B0604020202020204" pitchFamily="34" charset="0"/>
              <a:buChar char="•"/>
            </a:pPr>
            <a:endParaRPr lang="en-GB" sz="6400" dirty="0" smtClean="0"/>
          </a:p>
          <a:p>
            <a:pPr marL="342900" indent="-342900">
              <a:buFont typeface="Arial" panose="020B0604020202020204" pitchFamily="34" charset="0"/>
              <a:buChar char="•"/>
            </a:pPr>
            <a:r>
              <a:rPr lang="en-GB" sz="6400" dirty="0"/>
              <a:t>For young people moving from secondary school to a Post-16 institution or apprenticeship, the review and any amendments to the EHC plan (including specifying the Post-16 provision and naming the institution) must be completed by 31 March in the calendar year of the transfer. </a:t>
            </a:r>
            <a:endParaRPr lang="en-GB" sz="6400" dirty="0" smtClean="0"/>
          </a:p>
          <a:p>
            <a:endParaRPr lang="en-GB" sz="6400" dirty="0" smtClean="0"/>
          </a:p>
          <a:p>
            <a:pPr marL="342900" indent="-342900">
              <a:buFont typeface="Arial" panose="020B0604020202020204" pitchFamily="34" charset="0"/>
              <a:buChar char="•"/>
            </a:pPr>
            <a:r>
              <a:rPr lang="en-GB" sz="6400" dirty="0"/>
              <a:t>For young people moving between Post 16 institutions, the review process should normally be completed by 31 March where a young person is expected to transfer to a new institution in the new academic year.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5535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Young People Preparing to make their own decisions:</a:t>
            </a:r>
          </a:p>
        </p:txBody>
      </p:sp>
      <p:sp>
        <p:nvSpPr>
          <p:cNvPr id="3" name="Text Placeholder 2"/>
          <p:cNvSpPr>
            <a:spLocks noGrp="1"/>
          </p:cNvSpPr>
          <p:nvPr>
            <p:ph type="body" sz="quarter" idx="11"/>
          </p:nvPr>
        </p:nvSpPr>
        <p:spPr/>
        <p:txBody>
          <a:bodyPr>
            <a:normAutofit fontScale="92500" lnSpcReduction="20000"/>
          </a:bodyPr>
          <a:lstStyle/>
          <a:p>
            <a:r>
              <a:rPr lang="en-GB" sz="2200" dirty="0"/>
              <a:t>The Special Educational Needs and Disability (SEND) Code of Practice 2015 states local authorities and others should normally engage directly with the young person when they turn 16, rather than their parents. However, the young person’s family and parents should continue to be involved in discussions about the young person’s future.</a:t>
            </a:r>
          </a:p>
          <a:p>
            <a:endParaRPr lang="en-GB" dirty="0"/>
          </a:p>
        </p:txBody>
      </p:sp>
      <p:pic>
        <p:nvPicPr>
          <p:cNvPr id="5" name="Picture 4"/>
          <p:cNvPicPr>
            <a:picLocks noChangeAspect="1"/>
          </p:cNvPicPr>
          <p:nvPr/>
        </p:nvPicPr>
        <p:blipFill>
          <a:blip r:embed="rId2"/>
          <a:stretch>
            <a:fillRect/>
          </a:stretch>
        </p:blipFill>
        <p:spPr>
          <a:xfrm>
            <a:off x="5636073" y="1584434"/>
            <a:ext cx="2011854" cy="2274005"/>
          </a:xfrm>
          <a:prstGeom prst="rect">
            <a:avLst/>
          </a:prstGeom>
        </p:spPr>
      </p:pic>
      <p:sp>
        <p:nvSpPr>
          <p:cNvPr id="4" name="Text Placehold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87596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559" y="228601"/>
            <a:ext cx="8166538" cy="4202084"/>
          </a:xfrm>
          <a:prstGeom prst="rect">
            <a:avLst/>
          </a:prstGeom>
        </p:spPr>
      </p:pic>
    </p:spTree>
    <p:extLst>
      <p:ext uri="{BB962C8B-B14F-4D97-AF65-F5344CB8AC3E}">
        <p14:creationId xmlns:p14="http://schemas.microsoft.com/office/powerpoint/2010/main" val="396000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 </a:t>
            </a:r>
            <a:endParaRPr lang="en-GB" dirty="0"/>
          </a:p>
        </p:txBody>
      </p:sp>
      <p:sp>
        <p:nvSpPr>
          <p:cNvPr id="3" name="Text Placeholder 2"/>
          <p:cNvSpPr>
            <a:spLocks noGrp="1"/>
          </p:cNvSpPr>
          <p:nvPr>
            <p:ph type="body" sz="quarter" idx="11"/>
          </p:nvPr>
        </p:nvSpPr>
        <p:spPr/>
        <p:txBody>
          <a:bodyPr vert="horz" lIns="0" tIns="0" rIns="0" bIns="0" rtlCol="0" anchor="t">
            <a:normAutofit/>
          </a:bodyPr>
          <a:lstStyle/>
          <a:p>
            <a:pPr marL="342900" indent="-342900">
              <a:buFont typeface="Wingdings" panose="05000000000000000000" pitchFamily="2" charset="2"/>
              <a:buChar char="Ø"/>
            </a:pPr>
            <a:endParaRPr lang="en-GB" dirty="0" smtClean="0"/>
          </a:p>
          <a:p>
            <a:r>
              <a:rPr lang="en-GB" sz="1100" dirty="0" smtClean="0"/>
              <a:t> </a:t>
            </a:r>
            <a:endParaRPr lang="en-GB" sz="1100" dirty="0"/>
          </a:p>
          <a:p>
            <a:pPr marL="342900" indent="-342900">
              <a:buFont typeface="Arial" panose="020B0604020202020204" pitchFamily="34" charset="0"/>
              <a:buChar char="•"/>
            </a:pPr>
            <a:endParaRPr lang="en-GB" dirty="0"/>
          </a:p>
        </p:txBody>
      </p:sp>
      <p:graphicFrame>
        <p:nvGraphicFramePr>
          <p:cNvPr id="2" name="Diagram 1"/>
          <p:cNvGraphicFramePr/>
          <p:nvPr>
            <p:extLst>
              <p:ext uri="{D42A27DB-BD31-4B8C-83A1-F6EECF244321}">
                <p14:modId xmlns:p14="http://schemas.microsoft.com/office/powerpoint/2010/main" val="2445206408"/>
              </p:ext>
            </p:extLst>
          </p:nvPr>
        </p:nvGraphicFramePr>
        <p:xfrm>
          <a:off x="1524000" y="1009403"/>
          <a:ext cx="6096000" cy="351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17197" y="83130"/>
            <a:ext cx="6980349" cy="4803820"/>
          </a:xfrm>
          <a:prstGeom prst="rect">
            <a:avLst/>
          </a:prstGeom>
        </p:spPr>
      </p:pic>
    </p:spTree>
    <p:extLst>
      <p:ext uri="{BB962C8B-B14F-4D97-AF65-F5344CB8AC3E}">
        <p14:creationId xmlns:p14="http://schemas.microsoft.com/office/powerpoint/2010/main" val="206387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12000" y="123023"/>
            <a:ext cx="7920000" cy="723725"/>
          </a:xfrm>
        </p:spPr>
        <p:txBody>
          <a:bodyPr/>
          <a:lstStyle/>
          <a:p>
            <a:r>
              <a:rPr lang="en-GB" dirty="0" smtClean="0"/>
              <a:t>From Year 9…….</a:t>
            </a:r>
            <a:endParaRPr lang="en-GB" dirty="0"/>
          </a:p>
        </p:txBody>
      </p:sp>
      <p:sp>
        <p:nvSpPr>
          <p:cNvPr id="3" name="Text Placeholder 2"/>
          <p:cNvSpPr>
            <a:spLocks noGrp="1"/>
          </p:cNvSpPr>
          <p:nvPr>
            <p:ph type="body" sz="quarter" idx="11"/>
          </p:nvPr>
        </p:nvSpPr>
        <p:spPr/>
        <p:txBody>
          <a:bodyPr vert="horz" lIns="0" tIns="0" rIns="0" bIns="0" rtlCol="0" anchor="t">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2" name="Rectangle 1"/>
          <p:cNvSpPr/>
          <p:nvPr/>
        </p:nvSpPr>
        <p:spPr>
          <a:xfrm>
            <a:off x="457198" y="1059582"/>
            <a:ext cx="7882759" cy="2800767"/>
          </a:xfrm>
          <a:prstGeom prst="rect">
            <a:avLst/>
          </a:prstGeom>
        </p:spPr>
        <p:txBody>
          <a:bodyPr wrap="square">
            <a:spAutoFit/>
          </a:bodyPr>
          <a:lstStyle/>
          <a:p>
            <a:pPr marL="285750" indent="-285750">
              <a:buFont typeface="Arial" panose="020B0604020202020204" pitchFamily="34" charset="0"/>
              <a:buChar char="•"/>
            </a:pPr>
            <a:r>
              <a:rPr lang="en-GB" sz="1600" dirty="0">
                <a:latin typeface="+mj-lt"/>
                <a:cs typeface="Arial" panose="020B0604020202020204" pitchFamily="34" charset="0"/>
              </a:rPr>
              <a:t>All reviews from Y9 onwards </a:t>
            </a:r>
            <a:r>
              <a:rPr lang="en-GB" sz="1600" dirty="0" smtClean="0">
                <a:latin typeface="+mj-lt"/>
                <a:cs typeface="Arial" panose="020B0604020202020204" pitchFamily="34" charset="0"/>
              </a:rPr>
              <a:t>must </a:t>
            </a:r>
            <a:r>
              <a:rPr lang="en-GB" sz="1600" dirty="0">
                <a:latin typeface="+mj-lt"/>
                <a:cs typeface="Arial" panose="020B0604020202020204" pitchFamily="34" charset="0"/>
              </a:rPr>
              <a:t>include a focus on </a:t>
            </a:r>
            <a:r>
              <a:rPr lang="en-GB" sz="1600" dirty="0" smtClean="0">
                <a:latin typeface="+mj-lt"/>
                <a:cs typeface="Arial" panose="020B0604020202020204" pitchFamily="34" charset="0"/>
              </a:rPr>
              <a:t>Preparation for Adulthood </a:t>
            </a:r>
            <a:endParaRPr lang="en-GB" sz="1600" dirty="0">
              <a:latin typeface="+mj-lt"/>
              <a:cs typeface="Arial" panose="020B0604020202020204" pitchFamily="34" charset="0"/>
            </a:endParaRPr>
          </a:p>
          <a:p>
            <a:pPr marL="285750" indent="-285750">
              <a:buFont typeface="Arial" panose="020B0604020202020204" pitchFamily="34" charset="0"/>
              <a:buChar char="•"/>
            </a:pPr>
            <a:endParaRPr lang="en-GB" sz="1600" dirty="0" smtClean="0">
              <a:latin typeface="+mj-lt"/>
              <a:cs typeface="Arial" panose="020B0604020202020204" pitchFamily="34" charset="0"/>
            </a:endParaRPr>
          </a:p>
          <a:p>
            <a:pPr marL="285750" indent="-285750">
              <a:buFont typeface="Arial" panose="020B0604020202020204" pitchFamily="34" charset="0"/>
              <a:buChar char="•"/>
            </a:pPr>
            <a:r>
              <a:rPr lang="en-GB" sz="1600" dirty="0" smtClean="0">
                <a:latin typeface="+mj-lt"/>
                <a:cs typeface="Arial" panose="020B0604020202020204" pitchFamily="34" charset="0"/>
              </a:rPr>
              <a:t>Recording </a:t>
            </a:r>
            <a:r>
              <a:rPr lang="en-GB" sz="1600" dirty="0">
                <a:latin typeface="+mj-lt"/>
                <a:cs typeface="Arial" panose="020B0604020202020204" pitchFamily="34" charset="0"/>
              </a:rPr>
              <a:t>the wishes, views and feelings of children and young people is an important part of the review. LAs and others have a duty to support and involve the young person and his or her parent and pay regard to their views, wishes and feelings. </a:t>
            </a:r>
            <a:endParaRPr lang="en-GB" sz="1600" dirty="0" smtClean="0">
              <a:latin typeface="+mj-lt"/>
              <a:cs typeface="Arial" panose="020B0604020202020204" pitchFamily="34" charset="0"/>
            </a:endParaRPr>
          </a:p>
          <a:p>
            <a:pPr marL="285750" indent="-285750">
              <a:buFont typeface="Arial" panose="020B0604020202020204" pitchFamily="34" charset="0"/>
              <a:buChar char="•"/>
            </a:pPr>
            <a:endParaRPr lang="en-GB" sz="1600" dirty="0">
              <a:latin typeface="+mj-lt"/>
              <a:cs typeface="Arial" panose="020B0604020202020204" pitchFamily="34" charset="0"/>
            </a:endParaRPr>
          </a:p>
          <a:p>
            <a:pPr marL="285750" indent="-285750">
              <a:buFont typeface="Arial" panose="020B0604020202020204" pitchFamily="34" charset="0"/>
              <a:buChar char="•"/>
            </a:pPr>
            <a:r>
              <a:rPr lang="en-GB" sz="1600" dirty="0" smtClean="0">
                <a:latin typeface="+mj-lt"/>
                <a:cs typeface="Arial" panose="020B0604020202020204" pitchFamily="34" charset="0"/>
              </a:rPr>
              <a:t>The </a:t>
            </a:r>
            <a:r>
              <a:rPr lang="en-GB" sz="1600" dirty="0">
                <a:latin typeface="+mj-lt"/>
                <a:cs typeface="Arial" panose="020B0604020202020204" pitchFamily="34" charset="0"/>
              </a:rPr>
              <a:t>review meeting should have a particular focus on options and choices for the next phase of education. </a:t>
            </a:r>
            <a:endParaRPr lang="en-GB" sz="1600" dirty="0" smtClean="0">
              <a:latin typeface="+mj-lt"/>
              <a:cs typeface="Arial" panose="020B0604020202020204" pitchFamily="34" charset="0"/>
            </a:endParaRPr>
          </a:p>
          <a:p>
            <a:pPr marL="285750" indent="-285750">
              <a:buFont typeface="Arial" panose="020B0604020202020204" pitchFamily="34" charset="0"/>
              <a:buChar char="•"/>
            </a:pPr>
            <a:endParaRPr lang="en-GB" sz="1600" dirty="0">
              <a:latin typeface="+mj-lt"/>
              <a:cs typeface="Arial" panose="020B0604020202020204" pitchFamily="34" charset="0"/>
            </a:endParaRPr>
          </a:p>
          <a:p>
            <a:pPr marL="285750" indent="-285750">
              <a:buFont typeface="Arial" panose="020B0604020202020204" pitchFamily="34" charset="0"/>
              <a:buChar char="•"/>
            </a:pPr>
            <a:r>
              <a:rPr lang="en-GB" sz="1600" dirty="0" smtClean="0">
                <a:latin typeface="+mj-lt"/>
                <a:cs typeface="Arial" panose="020B0604020202020204" pitchFamily="34" charset="0"/>
              </a:rPr>
              <a:t>When </a:t>
            </a:r>
            <a:r>
              <a:rPr lang="en-GB" sz="1600" dirty="0">
                <a:latin typeface="+mj-lt"/>
                <a:cs typeface="Arial" panose="020B0604020202020204" pitchFamily="34" charset="0"/>
              </a:rPr>
              <a:t>the young person is nearing the end of formal education and the EHC plan is likely to be ceased within the next 12 months, there should be a focus on good exit planning.</a:t>
            </a:r>
          </a:p>
        </p:txBody>
      </p:sp>
    </p:spTree>
    <p:extLst>
      <p:ext uri="{BB962C8B-B14F-4D97-AF65-F5344CB8AC3E}">
        <p14:creationId xmlns:p14="http://schemas.microsoft.com/office/powerpoint/2010/main" val="303300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ppt/theme/theme4.xml><?xml version="1.0" encoding="utf-8"?>
<a:theme xmlns:a="http://schemas.openxmlformats.org/drawingml/2006/main" name="2_Content slid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MT - 09 June 2020 - SM" id="{AB0D6363-5D53-4391-BD2E-61912407A756}" vid="{17880F3F-8CC9-4352-87FC-4E6C2BC1941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5FAA4F5D5DB488C409385EA45E2EA" ma:contentTypeVersion="6" ma:contentTypeDescription="Create a new document." ma:contentTypeScope="" ma:versionID="6dcb1f78b24b97a6125224f014e3b739">
  <xsd:schema xmlns:xsd="http://www.w3.org/2001/XMLSchema" xmlns:xs="http://www.w3.org/2001/XMLSchema" xmlns:p="http://schemas.microsoft.com/office/2006/metadata/properties" xmlns:ns2="cc3cf4e6-c5fd-4673-98a5-fb1733f67d30" xmlns:ns3="8f746ce2-ff11-4b4b-b69e-4ca0e5febea6" targetNamespace="http://schemas.microsoft.com/office/2006/metadata/properties" ma:root="true" ma:fieldsID="53ad2c4ecb5b5b18042d02f277d5ed5a" ns2:_="" ns3:_="">
    <xsd:import namespace="cc3cf4e6-c5fd-4673-98a5-fb1733f67d30"/>
    <xsd:import namespace="8f746ce2-ff11-4b4b-b69e-4ca0e5febe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cf4e6-c5fd-4673-98a5-fb1733f67d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46ce2-ff11-4b4b-b69e-4ca0e5febe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f746ce2-ff11-4b4b-b69e-4ca0e5febea6">
      <UserInfo>
        <DisplayName>Sonja Joseph</DisplayName>
        <AccountId>20</AccountId>
        <AccountType/>
      </UserInfo>
      <UserInfo>
        <DisplayName>Mark Green</DisplayName>
        <AccountId>27</AccountId>
        <AccountType/>
      </UserInfo>
      <UserInfo>
        <DisplayName>Joanne Godwin</DisplayName>
        <AccountId>21</AccountId>
        <AccountType/>
      </UserInfo>
      <UserInfo>
        <DisplayName>Justine Davies</DisplayName>
        <AccountId>18</AccountId>
        <AccountType/>
      </UserInfo>
      <UserInfo>
        <DisplayName>Mary-Anne Cosgrove</DisplayName>
        <AccountId>28</AccountId>
        <AccountType/>
      </UserInfo>
      <UserInfo>
        <DisplayName>Kesze Saunders</DisplayName>
        <AccountId>77</AccountId>
        <AccountType/>
      </UserInfo>
      <UserInfo>
        <DisplayName>Tracey Goss</DisplayName>
        <AccountId>79</AccountId>
        <AccountType/>
      </UserInfo>
      <UserInfo>
        <DisplayName>Caroline Starling</DisplayName>
        <AccountId>44</AccountId>
        <AccountType/>
      </UserInfo>
      <UserInfo>
        <DisplayName>Jane Griffiths</DisplayName>
        <AccountId>19</AccountId>
        <AccountType/>
      </UserInfo>
      <UserInfo>
        <DisplayName>Annette Perrington</DisplayName>
        <AccountId>62</AccountId>
        <AccountType/>
      </UserInfo>
      <UserInfo>
        <DisplayName>Sally Burnett</DisplayName>
        <AccountId>29</AccountId>
        <AccountType/>
      </UserInfo>
    </SharedWithUsers>
  </documentManagement>
</p:properties>
</file>

<file path=customXml/itemProps1.xml><?xml version="1.0" encoding="utf-8"?>
<ds:datastoreItem xmlns:ds="http://schemas.openxmlformats.org/officeDocument/2006/customXml" ds:itemID="{08428441-54A7-4AE8-A7E0-CEF841E4CBC0}">
  <ds:schemaRefs>
    <ds:schemaRef ds:uri="8f746ce2-ff11-4b4b-b69e-4ca0e5febea6"/>
    <ds:schemaRef ds:uri="cc3cf4e6-c5fd-4673-98a5-fb1733f67d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6BB9CD-5BEF-4230-A48C-35BBA2582C3A}">
  <ds:schemaRefs>
    <ds:schemaRef ds:uri="http://schemas.microsoft.com/sharepoint/v3/contenttype/forms"/>
  </ds:schemaRefs>
</ds:datastoreItem>
</file>

<file path=customXml/itemProps3.xml><?xml version="1.0" encoding="utf-8"?>
<ds:datastoreItem xmlns:ds="http://schemas.openxmlformats.org/officeDocument/2006/customXml" ds:itemID="{555A5506-3EB2-4DA8-AD1F-675CFC362E3B}">
  <ds:schemaRefs>
    <ds:schemaRef ds:uri="http://purl.org/dc/term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schemas.microsoft.com/office/infopath/2007/PartnerControls"/>
    <ds:schemaRef ds:uri="8f746ce2-ff11-4b4b-b69e-4ca0e5febea6"/>
    <ds:schemaRef ds:uri="cc3cf4e6-c5fd-4673-98a5-fb1733f67d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SBC PowerPoint Template 2020 (1)</Template>
  <TotalTime>24136</TotalTime>
  <Words>1675</Words>
  <Application>Microsoft Office PowerPoint</Application>
  <PresentationFormat>On-screen Show (16:9)</PresentationFormat>
  <Paragraphs>146</Paragraphs>
  <Slides>20</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Helvetica</vt:lpstr>
      <vt:lpstr>Wingdings</vt:lpstr>
      <vt:lpstr>Calibri</vt:lpstr>
      <vt:lpstr>Myriad Pro Light</vt:lpstr>
      <vt:lpstr>Title slide theme</vt:lpstr>
      <vt:lpstr>Content slide theme</vt:lpstr>
      <vt:lpstr>Instructions</vt:lpstr>
      <vt:lpstr>2_Content slide theme</vt:lpstr>
      <vt:lpstr>PowerPoint Presentation</vt:lpstr>
      <vt:lpstr>What is an Annual Review</vt:lpstr>
      <vt:lpstr>The purpose of the annual review meeting is to consider whether: </vt:lpstr>
      <vt:lpstr>The ‘musts’ for reviewing an EHC plan </vt:lpstr>
      <vt:lpstr>The ‘musts’ for reviewing an EHC plan (cont.)</vt:lpstr>
      <vt:lpstr>Young People Preparing to make their own decisions:</vt:lpstr>
      <vt:lpstr>PowerPoint Presentation</vt:lpstr>
      <vt:lpstr> </vt:lpstr>
      <vt:lpstr>From Year 9…….</vt:lpstr>
      <vt:lpstr>PowerPoint Presentation</vt:lpstr>
      <vt:lpstr>Pathway into Employment and Training</vt:lpstr>
      <vt:lpstr>Things to think about…..</vt:lpstr>
      <vt:lpstr>Independence and Housing Pathway</vt:lpstr>
      <vt:lpstr>Things to think about….</vt:lpstr>
      <vt:lpstr>Developing friendships, relationships and community inclusion</vt:lpstr>
      <vt:lpstr>Things to think about….</vt:lpstr>
      <vt:lpstr>Planning for Good Health</vt:lpstr>
      <vt:lpstr>Things to think about….</vt:lpstr>
      <vt:lpstr>Independence skills need to be encouraged earlier</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Maundrell</dc:creator>
  <cp:keywords/>
  <dc:description/>
  <cp:lastModifiedBy>Marny Jessop</cp:lastModifiedBy>
  <cp:revision>518</cp:revision>
  <dcterms:created xsi:type="dcterms:W3CDTF">2020-08-28T11:34:09Z</dcterms:created>
  <dcterms:modified xsi:type="dcterms:W3CDTF">2021-09-09T16:16:31Z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0x0101007AD5FAA4F5D5DB488C409385EA45E2EA</vt:lpwstr>
  </property>
</Properties>
</file>