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F92"/>
    <a:srgbClr val="FBB61B"/>
    <a:srgbClr val="BB0E82"/>
    <a:srgbClr val="00ACA0"/>
    <a:srgbClr val="426CDA"/>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115" d="100"/>
          <a:sy n="115" d="100"/>
        </p:scale>
        <p:origin x="14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Autofit/>
          </a:bodyPr>
          <a:lstStyle>
            <a:lvl1pPr algn="ctr">
              <a:defRPr sz="5500"/>
            </a:lvl1pPr>
          </a:lstStyle>
          <a:p>
            <a:r>
              <a:rPr lang="en-US" dirty="0" smtClean="0"/>
              <a:t>Trust PowerPoint presentation template</a:t>
            </a:r>
            <a:endParaRPr lang="en-GB" dirty="0"/>
          </a:p>
        </p:txBody>
      </p:sp>
      <p:sp>
        <p:nvSpPr>
          <p:cNvPr id="3" name="Subtitle 2"/>
          <p:cNvSpPr>
            <a:spLocks noGrp="1"/>
          </p:cNvSpPr>
          <p:nvPr>
            <p:ph type="subTitle" idx="1" hasCustomPrompt="1"/>
          </p:nvPr>
        </p:nvSpPr>
        <p:spPr>
          <a:xfrm>
            <a:off x="685800" y="3886200"/>
            <a:ext cx="7772400" cy="550912"/>
          </a:xfrm>
        </p:spPr>
        <p:txBody>
          <a:bodyPr/>
          <a:lstStyle>
            <a:lvl1pPr marL="0" indent="0" algn="ctr">
              <a:buNone/>
              <a:defRPr baseline="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Title/Heading(s) font style – Century Gothic</a:t>
            </a:r>
            <a:endParaRPr lang="en-GB" dirty="0"/>
          </a:p>
        </p:txBody>
      </p:sp>
      <p:sp>
        <p:nvSpPr>
          <p:cNvPr id="4" name="Date Placeholder 3"/>
          <p:cNvSpPr>
            <a:spLocks noGrp="1"/>
          </p:cNvSpPr>
          <p:nvPr>
            <p:ph type="dt" sz="half" idx="10"/>
          </p:nvPr>
        </p:nvSpPr>
        <p:spPr/>
        <p:txBody>
          <a:bodyPr/>
          <a:lstStyle>
            <a:lvl1pPr>
              <a:defRPr/>
            </a:lvl1pPr>
          </a:lstStyle>
          <a:p>
            <a:r>
              <a:rPr lang="en-GB" dirty="0" smtClean="0"/>
              <a:t>DD/MM/YYY</a:t>
            </a:r>
            <a:endParaRPr lang="en-GB" dirty="0"/>
          </a:p>
        </p:txBody>
      </p:sp>
      <p:sp>
        <p:nvSpPr>
          <p:cNvPr id="5" name="Footer Placeholder 4"/>
          <p:cNvSpPr>
            <a:spLocks noGrp="1"/>
          </p:cNvSpPr>
          <p:nvPr>
            <p:ph type="ftr" sz="quarter" idx="11"/>
          </p:nvPr>
        </p:nvSpPr>
        <p:spPr/>
        <p:txBody>
          <a:bodyPr/>
          <a:lstStyle/>
          <a:p>
            <a:r>
              <a:rPr lang="en-GB" dirty="0" smtClean="0"/>
              <a:t>Subject Matter</a:t>
            </a:r>
            <a:endParaRPr lang="en-GB" dirty="0"/>
          </a:p>
        </p:txBody>
      </p:sp>
      <p:sp>
        <p:nvSpPr>
          <p:cNvPr id="6" name="Slide Number Placeholder 5"/>
          <p:cNvSpPr>
            <a:spLocks noGrp="1"/>
          </p:cNvSpPr>
          <p:nvPr>
            <p:ph type="sldNum" sz="quarter" idx="12"/>
          </p:nvPr>
        </p:nvSpPr>
        <p:spPr/>
        <p:txBody>
          <a:bodyPr/>
          <a:lstStyle/>
          <a:p>
            <a:r>
              <a:rPr lang="en-GB" dirty="0" smtClean="0"/>
              <a:t>Author</a:t>
            </a:r>
            <a:endParaRPr lang="en-GB" dirty="0"/>
          </a:p>
        </p:txBody>
      </p:sp>
    </p:spTree>
    <p:extLst>
      <p:ext uri="{BB962C8B-B14F-4D97-AF65-F5344CB8AC3E}">
        <p14:creationId xmlns:p14="http://schemas.microsoft.com/office/powerpoint/2010/main" val="417801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419056" cy="1143000"/>
          </a:xfrm>
        </p:spPr>
        <p:txBody>
          <a:bodyPr>
            <a:normAutofit/>
          </a:bodyPr>
          <a:lstStyle>
            <a:lvl1pPr>
              <a:defRPr sz="2800"/>
            </a:lvl1pPr>
          </a:lstStyle>
          <a:p>
            <a:r>
              <a:rPr lang="en-US" dirty="0" smtClean="0"/>
              <a:t>Title – Century Gothic, branded colour, bold</a:t>
            </a:r>
            <a:endParaRPr lang="en-GB" dirty="0"/>
          </a:p>
        </p:txBody>
      </p:sp>
      <p:sp>
        <p:nvSpPr>
          <p:cNvPr id="3" name="Content Placeholder 2"/>
          <p:cNvSpPr>
            <a:spLocks noGrp="1"/>
          </p:cNvSpPr>
          <p:nvPr>
            <p:ph idx="1" hasCustomPrompt="1"/>
          </p:nvPr>
        </p:nvSpPr>
        <p:spPr/>
        <p:txBody>
          <a:bodyPr/>
          <a:lstStyle>
            <a:lvl1pPr>
              <a:defRPr>
                <a:latin typeface="Century Gothic" panose="020B0502020202020204" pitchFamily="34" charset="0"/>
              </a:defRPr>
            </a:lvl1pPr>
            <a:lvl2pPr>
              <a:defRPr baseline="0">
                <a:latin typeface="Calibri" panose="020F0502020204030204" pitchFamily="34" charset="0"/>
                <a:cs typeface="Calibri" panose="020F0502020204030204" pitchFamily="34" charset="0"/>
              </a:defRPr>
            </a:lvl2pPr>
          </a:lstStyle>
          <a:p>
            <a:pPr lvl="0"/>
            <a:r>
              <a:rPr lang="en-US" dirty="0" smtClean="0"/>
              <a:t>Heading – Century Gothic, black</a:t>
            </a:r>
          </a:p>
          <a:p>
            <a:pPr lvl="1"/>
            <a:r>
              <a:rPr lang="en-US" dirty="0" smtClean="0"/>
              <a:t>Body text, Calibri, branded grey</a:t>
            </a:r>
          </a:p>
        </p:txBody>
      </p:sp>
      <p:sp>
        <p:nvSpPr>
          <p:cNvPr id="4" name="Date Placeholder 3"/>
          <p:cNvSpPr>
            <a:spLocks noGrp="1"/>
          </p:cNvSpPr>
          <p:nvPr>
            <p:ph type="dt" sz="half" idx="10"/>
          </p:nvPr>
        </p:nvSpPr>
        <p:spPr/>
        <p:txBody>
          <a:bodyPr/>
          <a:lstStyle/>
          <a:p>
            <a:fld id="{EAA97DDC-D21E-48F9-948A-A150CB649A5C}"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smtClean="0"/>
              <a:t>Slide number</a:t>
            </a:r>
            <a:endParaRPr lang="en-GB" dirty="0"/>
          </a:p>
        </p:txBody>
      </p:sp>
    </p:spTree>
    <p:extLst>
      <p:ext uri="{BB962C8B-B14F-4D97-AF65-F5344CB8AC3E}">
        <p14:creationId xmlns:p14="http://schemas.microsoft.com/office/powerpoint/2010/main" val="29202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A97DDC-D21E-48F9-948A-A150CB649A5C}" type="datetimeFigureOut">
              <a:rPr lang="en-GB" smtClean="0"/>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D01834-8A1E-4757-B0F7-5C79642AD1D7}" type="slidenum">
              <a:rPr lang="en-GB" smtClean="0"/>
              <a:t>‹#›</a:t>
            </a:fld>
            <a:endParaRPr lang="en-GB"/>
          </a:p>
        </p:txBody>
      </p:sp>
    </p:spTree>
    <p:extLst>
      <p:ext uri="{BB962C8B-B14F-4D97-AF65-F5344CB8AC3E}">
        <p14:creationId xmlns:p14="http://schemas.microsoft.com/office/powerpoint/2010/main" val="814254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Century Gothic, branded colour, bold</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Century Gothic, black</a:t>
            </a:r>
          </a:p>
          <a:p>
            <a:pPr lvl="1"/>
            <a:r>
              <a:rPr lang="en-US" dirty="0" smtClean="0"/>
              <a:t>Calibri, branded grey</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97DDC-D21E-48F9-948A-A150CB649A5C}" type="datetimeFigureOut">
              <a:rPr lang="en-GB" smtClean="0"/>
              <a:t>07/09/2021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01834-8A1E-4757-B0F7-5C79642AD1D7}" type="slidenum">
              <a:rPr lang="en-GB" smtClean="0"/>
              <a:t>‹#›</a:t>
            </a:fld>
            <a:endParaRPr lang="en-GB"/>
          </a:p>
        </p:txBody>
      </p:sp>
    </p:spTree>
    <p:extLst>
      <p:ext uri="{BB962C8B-B14F-4D97-AF65-F5344CB8AC3E}">
        <p14:creationId xmlns:p14="http://schemas.microsoft.com/office/powerpoint/2010/main" val="86471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3000" b="1" kern="1200" baseline="0">
          <a:solidFill>
            <a:srgbClr val="426CDA"/>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5E5E5E"/>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LD/</a:t>
            </a:r>
            <a:r>
              <a:rPr lang="en-GB" dirty="0" err="1" smtClean="0"/>
              <a:t>ASDTeam</a:t>
            </a:r>
            <a:r>
              <a:rPr lang="en-GB" dirty="0" smtClean="0"/>
              <a:t/>
            </a:r>
            <a:br>
              <a:rPr lang="en-GB" dirty="0" smtClean="0"/>
            </a:br>
            <a:r>
              <a:rPr lang="en-GB" dirty="0" smtClean="0"/>
              <a:t>and Mental Health Services</a:t>
            </a:r>
            <a:endParaRPr lang="en-GB" dirty="0"/>
          </a:p>
        </p:txBody>
      </p:sp>
      <p:sp>
        <p:nvSpPr>
          <p:cNvPr id="3" name="Subtitle 2"/>
          <p:cNvSpPr>
            <a:spLocks noGrp="1"/>
          </p:cNvSpPr>
          <p:nvPr>
            <p:ph type="subTitle" idx="1"/>
          </p:nvPr>
        </p:nvSpPr>
        <p:spPr>
          <a:xfrm>
            <a:off x="697240" y="4437112"/>
            <a:ext cx="7772400" cy="936104"/>
          </a:xfrm>
        </p:spPr>
        <p:txBody>
          <a:bodyPr>
            <a:normAutofit/>
          </a:bodyPr>
          <a:lstStyle/>
          <a:p>
            <a:r>
              <a:rPr lang="en-GB" dirty="0" smtClean="0"/>
              <a:t>Sharon Hambrey-Hatton, LD/ASD Team Manager</a:t>
            </a:r>
          </a:p>
          <a:p>
            <a:r>
              <a:rPr lang="en-GB" dirty="0" smtClean="0"/>
              <a:t>Helen Mills, Early Intervention Team Manager  </a:t>
            </a:r>
          </a:p>
          <a:p>
            <a:endParaRPr lang="en-GB" dirty="0"/>
          </a:p>
        </p:txBody>
      </p:sp>
    </p:spTree>
    <p:extLst>
      <p:ext uri="{BB962C8B-B14F-4D97-AF65-F5344CB8AC3E}">
        <p14:creationId xmlns:p14="http://schemas.microsoft.com/office/powerpoint/2010/main" val="181602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help</a:t>
            </a:r>
            <a:endParaRPr lang="en-GB" dirty="0"/>
          </a:p>
        </p:txBody>
      </p:sp>
      <p:sp>
        <p:nvSpPr>
          <p:cNvPr id="3" name="Content Placeholder 2"/>
          <p:cNvSpPr>
            <a:spLocks noGrp="1"/>
          </p:cNvSpPr>
          <p:nvPr>
            <p:ph idx="1"/>
          </p:nvPr>
        </p:nvSpPr>
        <p:spPr/>
        <p:txBody>
          <a:bodyPr>
            <a:normAutofit fontScale="92500" lnSpcReduction="10000"/>
          </a:bodyPr>
          <a:lstStyle/>
          <a:p>
            <a:pPr lvl="0"/>
            <a:r>
              <a:rPr lang="en-GB" dirty="0"/>
              <a:t>You could first talk to a relative, youth worker, teacher or school/ college/ occupational health nurse or counsellor.</a:t>
            </a:r>
          </a:p>
          <a:p>
            <a:pPr lvl="0"/>
            <a:r>
              <a:rPr lang="en-GB" dirty="0"/>
              <a:t>Or you can contact the Early Intervention Service directly on 01793 715000</a:t>
            </a:r>
            <a:r>
              <a:rPr lang="en-GB" b="1" dirty="0"/>
              <a:t>.</a:t>
            </a:r>
            <a:endParaRPr lang="en-GB" dirty="0"/>
          </a:p>
          <a:p>
            <a:r>
              <a:rPr lang="en-GB" dirty="0"/>
              <a:t/>
            </a:r>
            <a:br>
              <a:rPr lang="en-GB" dirty="0"/>
            </a:br>
            <a:r>
              <a:rPr lang="en-GB" dirty="0"/>
              <a:t>You will be able to discuss your concerns and get help to get an assessment. You can also contact us if you are a friend or relative who is concerned about someone. </a:t>
            </a:r>
          </a:p>
          <a:p>
            <a:r>
              <a:rPr lang="en-GB" dirty="0"/>
              <a:t/>
            </a:r>
            <a:br>
              <a:rPr lang="en-GB" dirty="0"/>
            </a:br>
            <a:r>
              <a:rPr lang="en-GB" dirty="0"/>
              <a:t>In most cases, we can help you at home.</a:t>
            </a:r>
            <a:br>
              <a:rPr lang="en-GB" dirty="0"/>
            </a:br>
            <a:r>
              <a:rPr lang="en-GB" dirty="0"/>
              <a:t>An initial meeting is arranged to discuss the situation and decide the  help you need. This is likely to be treatment advice as well as practical assistance. </a:t>
            </a:r>
          </a:p>
          <a:p>
            <a:endParaRPr lang="en-GB" dirty="0"/>
          </a:p>
        </p:txBody>
      </p:sp>
    </p:spTree>
    <p:extLst>
      <p:ext uri="{BB962C8B-B14F-4D97-AF65-F5344CB8AC3E}">
        <p14:creationId xmlns:p14="http://schemas.microsoft.com/office/powerpoint/2010/main" val="293181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GB" dirty="0"/>
          </a:p>
        </p:txBody>
      </p:sp>
      <p:sp>
        <p:nvSpPr>
          <p:cNvPr id="3" name="Content Placeholder 2"/>
          <p:cNvSpPr>
            <a:spLocks noGrp="1"/>
          </p:cNvSpPr>
          <p:nvPr>
            <p:ph idx="1"/>
          </p:nvPr>
        </p:nvSpPr>
        <p:spPr/>
        <p:txBody>
          <a:bodyPr/>
          <a:lstStyle/>
          <a:p>
            <a:pPr algn="ctr">
              <a:lnSpc>
                <a:spcPct val="115000"/>
              </a:lnSpc>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Swindon Early Intervention Service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Chatsworth House, 6 Bath Road, Swindon </a:t>
            </a:r>
          </a:p>
          <a:p>
            <a:pPr algn="ctr">
              <a:lnSpc>
                <a:spcPct val="115000"/>
              </a:lnSpc>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SN1 4BP </a:t>
            </a:r>
          </a:p>
          <a:p>
            <a:pPr algn="ctr">
              <a:lnSpc>
                <a:spcPct val="115000"/>
              </a:lnSpc>
              <a:spcAft>
                <a:spcPts val="600"/>
              </a:spcAft>
            </a:pPr>
            <a:r>
              <a:rPr lang="en-GB" b="1" dirty="0">
                <a:latin typeface="Calibri" panose="020F0502020204030204" pitchFamily="34" charset="0"/>
                <a:ea typeface="Times New Roman" panose="02020603050405020304" pitchFamily="18" charset="0"/>
                <a:cs typeface="Times New Roman" panose="02020603050405020304" pitchFamily="18" charset="0"/>
              </a:rPr>
              <a:t>Telephone</a:t>
            </a:r>
            <a:r>
              <a:rPr lang="en-GB" dirty="0">
                <a:latin typeface="Calibri" panose="020F0502020204030204" pitchFamily="34" charset="0"/>
                <a:ea typeface="Times New Roman" panose="02020603050405020304" pitchFamily="18" charset="0"/>
                <a:cs typeface="Times New Roman" panose="02020603050405020304" pitchFamily="18" charset="0"/>
              </a:rPr>
              <a:t>: 01793 715000</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Follow us on</a:t>
            </a:r>
            <a:r>
              <a:rPr lang="en-GB" b="1" dirty="0">
                <a:latin typeface="Calibri" panose="020F0502020204030204" pitchFamily="34" charset="0"/>
                <a:ea typeface="Times New Roman" panose="02020603050405020304" pitchFamily="18" charset="0"/>
                <a:cs typeface="Times New Roman" panose="02020603050405020304" pitchFamily="18" charset="0"/>
              </a:rPr>
              <a:t>: Facebook</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a:latin typeface="Calibri" panose="020F0502020204030204" pitchFamily="34" charset="0"/>
                <a:ea typeface="Times New Roman" panose="02020603050405020304" pitchFamily="18" charset="0"/>
                <a:cs typeface="Times New Roman" panose="02020603050405020304" pitchFamily="18" charset="0"/>
              </a:rPr>
              <a:t>http://www.facebook.com/RealityCheckNHS/info</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Twitter</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a:latin typeface="Calibri" panose="020F0502020204030204" pitchFamily="34" charset="0"/>
                <a:ea typeface="Times New Roman" panose="02020603050405020304" pitchFamily="18" charset="0"/>
                <a:cs typeface="Times New Roman" panose="02020603050405020304" pitchFamily="18" charset="0"/>
              </a:rPr>
              <a:t>http://twitter.com/RealityCheckNHS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2000" dirty="0">
                <a:latin typeface="Calibri" panose="020F0502020204030204" pitchFamily="34" charset="0"/>
                <a:ea typeface="Times New Roman" panose="02020603050405020304" pitchFamily="18" charset="0"/>
                <a:cs typeface="Times New Roman" panose="02020603050405020304" pitchFamily="18" charset="0"/>
              </a:rPr>
              <a:t>www.awp.nhs.uk/services/community/early-intervention/</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271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We?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Multi-Disciplinary Specialist Health Team</a:t>
            </a:r>
          </a:p>
          <a:p>
            <a:pPr marL="0" indent="0">
              <a:spcBef>
                <a:spcPts val="0"/>
              </a:spcBef>
              <a:buNone/>
            </a:pPr>
            <a:r>
              <a:rPr lang="en-GB" sz="2200" dirty="0" smtClean="0">
                <a:solidFill>
                  <a:srgbClr val="5E5E5E"/>
                </a:solidFill>
                <a:latin typeface="Calibri" panose="020F0502020204030204" pitchFamily="34" charset="0"/>
                <a:cs typeface="Calibri" panose="020F0502020204030204" pitchFamily="34" charset="0"/>
              </a:rPr>
              <a:t>Registered LD Nurses, Psychologists, Speech and Language Therapists, Physiotherapy, Occupational Therapy, Psychiatry, Health Care Assistants and Administrators. </a:t>
            </a:r>
          </a:p>
          <a:p>
            <a:pPr marL="0" indent="0">
              <a:spcBef>
                <a:spcPts val="0"/>
              </a:spcBef>
              <a:buNone/>
            </a:pPr>
            <a:endParaRPr lang="en-GB" sz="2200" dirty="0" smtClean="0">
              <a:solidFill>
                <a:srgbClr val="5E5E5E"/>
              </a:solidFill>
              <a:latin typeface="Calibri" panose="020F0502020204030204" pitchFamily="34" charset="0"/>
              <a:cs typeface="Calibri" panose="020F0502020204030204" pitchFamily="34" charset="0"/>
            </a:endParaRPr>
          </a:p>
          <a:p>
            <a:pPr marL="0" indent="0">
              <a:buNone/>
            </a:pPr>
            <a:r>
              <a:rPr lang="en-GB" b="1" dirty="0" smtClean="0">
                <a:cs typeface="Calibri" panose="020F0502020204030204" pitchFamily="34" charset="0"/>
              </a:rPr>
              <a:t>The Service Has 2 Pathways:</a:t>
            </a:r>
          </a:p>
          <a:p>
            <a:pPr marL="0" indent="0">
              <a:spcBef>
                <a:spcPts val="0"/>
              </a:spcBef>
              <a:buNone/>
            </a:pPr>
            <a:r>
              <a:rPr lang="en-GB" sz="2200" dirty="0" smtClean="0">
                <a:solidFill>
                  <a:srgbClr val="5E5E5E"/>
                </a:solidFill>
                <a:latin typeface="Calibri" panose="020F0502020204030204" pitchFamily="34" charset="0"/>
                <a:cs typeface="Calibri" panose="020F0502020204030204" pitchFamily="34" charset="0"/>
              </a:rPr>
              <a:t>Specialist LD health support for people with LD who’s health needs cannot be met within mainstream services.  There is an open referral system for this service.</a:t>
            </a:r>
          </a:p>
          <a:p>
            <a:pPr marL="0" indent="0">
              <a:spcBef>
                <a:spcPts val="0"/>
              </a:spcBef>
              <a:buNone/>
            </a:pPr>
            <a:endParaRPr lang="en-GB" sz="2200" dirty="0">
              <a:solidFill>
                <a:srgbClr val="5E5E5E"/>
              </a:solidFill>
              <a:latin typeface="Calibri" panose="020F0502020204030204" pitchFamily="34" charset="0"/>
              <a:cs typeface="Calibri" panose="020F0502020204030204" pitchFamily="34" charset="0"/>
            </a:endParaRPr>
          </a:p>
          <a:p>
            <a:pPr marL="0" indent="0">
              <a:spcBef>
                <a:spcPts val="0"/>
              </a:spcBef>
              <a:buNone/>
            </a:pPr>
            <a:r>
              <a:rPr lang="en-GB" sz="2200" dirty="0" smtClean="0">
                <a:solidFill>
                  <a:srgbClr val="5E5E5E"/>
                </a:solidFill>
                <a:latin typeface="Calibri" panose="020F0502020204030204" pitchFamily="34" charset="0"/>
                <a:cs typeface="Calibri" panose="020F0502020204030204" pitchFamily="34" charset="0"/>
              </a:rPr>
              <a:t>ASD Assessments for adults who do not have LD.  This is GP referral only.  The ASD pathway is for assessment only.  Additional/post diagnostic support is not included in this service.</a:t>
            </a:r>
          </a:p>
        </p:txBody>
      </p:sp>
    </p:spTree>
    <p:extLst>
      <p:ext uri="{BB962C8B-B14F-4D97-AF65-F5344CB8AC3E}">
        <p14:creationId xmlns:p14="http://schemas.microsoft.com/office/powerpoint/2010/main" val="113743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Eligibility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LD:</a:t>
            </a:r>
          </a:p>
          <a:p>
            <a:r>
              <a:rPr lang="en-GB" sz="2000" dirty="0" smtClean="0">
                <a:latin typeface="Calibri" panose="020F0502020204030204" pitchFamily="34" charset="0"/>
                <a:cs typeface="Calibri" panose="020F0502020204030204" pitchFamily="34" charset="0"/>
              </a:rPr>
              <a:t>18 years or over – referrals can be made at 17 but we can’t work with you until you reach 18.</a:t>
            </a:r>
          </a:p>
          <a:p>
            <a:r>
              <a:rPr lang="en-GB" sz="2000" dirty="0" smtClean="0">
                <a:latin typeface="Calibri" panose="020F0502020204030204" pitchFamily="34" charset="0"/>
                <a:cs typeface="Calibri" panose="020F0502020204030204" pitchFamily="34" charset="0"/>
              </a:rPr>
              <a:t>Be registered with a GP in Swindon.  </a:t>
            </a:r>
          </a:p>
          <a:p>
            <a:r>
              <a:rPr lang="en-GB" sz="2000" dirty="0" smtClean="0">
                <a:latin typeface="Calibri" panose="020F0502020204030204" pitchFamily="34" charset="0"/>
                <a:cs typeface="Calibri" panose="020F0502020204030204" pitchFamily="34" charset="0"/>
              </a:rPr>
              <a:t>Have a health need that cannot be met within mainstream health services, even with Reasonable Adjustments.</a:t>
            </a:r>
          </a:p>
          <a:p>
            <a:pPr marL="0" indent="0">
              <a:spcBef>
                <a:spcPts val="0"/>
              </a:spcBef>
              <a:buNone/>
            </a:pPr>
            <a:endParaRPr lang="en-GB" sz="2200" dirty="0" smtClean="0">
              <a:solidFill>
                <a:srgbClr val="5E5E5E"/>
              </a:solidFill>
              <a:latin typeface="Calibri" panose="020F0502020204030204" pitchFamily="34" charset="0"/>
              <a:cs typeface="Calibri" panose="020F0502020204030204" pitchFamily="34" charset="0"/>
            </a:endParaRPr>
          </a:p>
          <a:p>
            <a:pPr marL="0" indent="0">
              <a:buNone/>
            </a:pPr>
            <a:r>
              <a:rPr lang="en-GB" b="1" dirty="0" smtClean="0">
                <a:cs typeface="Calibri" panose="020F0502020204030204" pitchFamily="34" charset="0"/>
              </a:rPr>
              <a:t>ASD:</a:t>
            </a:r>
          </a:p>
          <a:p>
            <a:r>
              <a:rPr lang="en-GB" dirty="0" smtClean="0">
                <a:cs typeface="Calibri" panose="020F0502020204030204" pitchFamily="34" charset="0"/>
              </a:rPr>
              <a:t>18 years or over </a:t>
            </a:r>
          </a:p>
          <a:p>
            <a:r>
              <a:rPr lang="en-GB" dirty="0" smtClean="0">
                <a:cs typeface="Calibri" panose="020F0502020204030204" pitchFamily="34" charset="0"/>
              </a:rPr>
              <a:t>Not previously assessed for ASD </a:t>
            </a:r>
          </a:p>
          <a:p>
            <a:r>
              <a:rPr lang="en-GB" dirty="0" smtClean="0">
                <a:cs typeface="Calibri" panose="020F0502020204030204" pitchFamily="34" charset="0"/>
              </a:rPr>
              <a:t>Be registered with a Swindon GP</a:t>
            </a:r>
          </a:p>
          <a:p>
            <a:r>
              <a:rPr lang="en-GB" dirty="0" smtClean="0">
                <a:cs typeface="Calibri" panose="020F0502020204030204" pitchFamily="34" charset="0"/>
              </a:rPr>
              <a:t>Be referred by a GP.</a:t>
            </a:r>
          </a:p>
          <a:p>
            <a:endParaRPr lang="en-GB" b="1" dirty="0" smtClean="0">
              <a:cs typeface="Calibri" panose="020F0502020204030204" pitchFamily="34" charset="0"/>
            </a:endParaRPr>
          </a:p>
        </p:txBody>
      </p:sp>
    </p:spTree>
    <p:extLst>
      <p:ext uri="{BB962C8B-B14F-4D97-AF65-F5344CB8AC3E}">
        <p14:creationId xmlns:p14="http://schemas.microsoft.com/office/powerpoint/2010/main" val="153675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LD: What we can (and can’t </a:t>
            </a:r>
            <a:r>
              <a:rPr lang="en-GB" dirty="0" smtClean="0">
                <a:sym typeface="Wingdings" panose="05000000000000000000" pitchFamily="2" charset="2"/>
              </a:rPr>
              <a:t>) offer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latin typeface="Calibri" panose="020F0502020204030204" pitchFamily="34" charset="0"/>
                <a:cs typeface="Calibri" panose="020F0502020204030204" pitchFamily="34" charset="0"/>
              </a:rPr>
              <a:t>We can offer:</a:t>
            </a:r>
          </a:p>
          <a:p>
            <a:r>
              <a:rPr lang="en-GB" sz="2000" dirty="0" smtClean="0">
                <a:latin typeface="Calibri" panose="020F0502020204030204" pitchFamily="34" charset="0"/>
                <a:cs typeface="Calibri" panose="020F0502020204030204" pitchFamily="34" charset="0"/>
              </a:rPr>
              <a:t>Support </a:t>
            </a:r>
            <a:r>
              <a:rPr lang="en-GB" sz="2000" dirty="0">
                <a:latin typeface="Calibri" panose="020F0502020204030204" pitchFamily="34" charset="0"/>
                <a:cs typeface="Calibri" panose="020F0502020204030204" pitchFamily="34" charset="0"/>
              </a:rPr>
              <a:t>t</a:t>
            </a:r>
            <a:r>
              <a:rPr lang="en-GB" sz="2000" dirty="0" smtClean="0">
                <a:latin typeface="Calibri" panose="020F0502020204030204" pitchFamily="34" charset="0"/>
                <a:cs typeface="Calibri" panose="020F0502020204030204" pitchFamily="34" charset="0"/>
              </a:rPr>
              <a:t>o access mainstream Health Services</a:t>
            </a:r>
          </a:p>
          <a:p>
            <a:r>
              <a:rPr lang="en-GB" sz="2000" dirty="0" smtClean="0">
                <a:latin typeface="Calibri" panose="020F0502020204030204" pitchFamily="34" charset="0"/>
                <a:cs typeface="Calibri" panose="020F0502020204030204" pitchFamily="34" charset="0"/>
              </a:rPr>
              <a:t>Professional consultation around specialist LD Health Needs and Reasonable Adjustments. </a:t>
            </a:r>
          </a:p>
          <a:p>
            <a:r>
              <a:rPr lang="en-GB" sz="2000" dirty="0" smtClean="0">
                <a:latin typeface="Calibri" panose="020F0502020204030204" pitchFamily="34" charset="0"/>
                <a:cs typeface="Calibri" panose="020F0502020204030204" pitchFamily="34" charset="0"/>
              </a:rPr>
              <a:t>Specific, identified health related goals such as support with challenging behaviours and improving health and wellbeing.  </a:t>
            </a:r>
          </a:p>
          <a:p>
            <a:r>
              <a:rPr lang="en-GB" sz="2000" dirty="0" smtClean="0">
                <a:latin typeface="Calibri" panose="020F0502020204030204" pitchFamily="34" charset="0"/>
                <a:cs typeface="Calibri" panose="020F0502020204030204" pitchFamily="34" charset="0"/>
              </a:rPr>
              <a:t>Training </a:t>
            </a:r>
          </a:p>
          <a:p>
            <a:pPr marL="0" indent="0">
              <a:buNone/>
            </a:pPr>
            <a:r>
              <a:rPr lang="en-GB" b="1" dirty="0" smtClean="0">
                <a:latin typeface="Calibri" panose="020F0502020204030204" pitchFamily="34" charset="0"/>
                <a:cs typeface="Calibri" panose="020F0502020204030204" pitchFamily="34" charset="0"/>
              </a:rPr>
              <a:t>We can’t offer:</a:t>
            </a:r>
          </a:p>
          <a:p>
            <a:r>
              <a:rPr lang="en-GB" sz="2000" dirty="0" smtClean="0">
                <a:latin typeface="Calibri" panose="020F0502020204030204" pitchFamily="34" charset="0"/>
                <a:cs typeface="Calibri" panose="020F0502020204030204" pitchFamily="34" charset="0"/>
              </a:rPr>
              <a:t>Services to people who do not have a diagnosed LD.</a:t>
            </a:r>
          </a:p>
          <a:p>
            <a:r>
              <a:rPr lang="en-GB" sz="2000" dirty="0" smtClean="0">
                <a:latin typeface="Calibri" panose="020F0502020204030204" pitchFamily="34" charset="0"/>
                <a:cs typeface="Calibri" panose="020F0502020204030204" pitchFamily="34" charset="0"/>
              </a:rPr>
              <a:t>Care Co-ordination or long term caseload management.  We will make recommendation to be followed at home before discharging. </a:t>
            </a:r>
          </a:p>
          <a:p>
            <a:r>
              <a:rPr lang="en-GB" sz="2000" dirty="0" smtClean="0">
                <a:latin typeface="Calibri" panose="020F0502020204030204" pitchFamily="34" charset="0"/>
                <a:cs typeface="Calibri" panose="020F0502020204030204" pitchFamily="34" charset="0"/>
              </a:rPr>
              <a:t>Services to people who have LD but could access a mainstream service with Reasonable Adjustments (e.g. psychological therapy).</a:t>
            </a:r>
          </a:p>
          <a:p>
            <a:endParaRPr lang="en-GB" b="1"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772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 </a:t>
            </a:r>
            <a:endParaRPr lang="en-GB" dirty="0"/>
          </a:p>
        </p:txBody>
      </p:sp>
      <p:sp>
        <p:nvSpPr>
          <p:cNvPr id="3" name="Content Placeholder 2"/>
          <p:cNvSpPr>
            <a:spLocks noGrp="1"/>
          </p:cNvSpPr>
          <p:nvPr>
            <p:ph idx="1"/>
          </p:nvPr>
        </p:nvSpPr>
        <p:spPr/>
        <p:txBody>
          <a:bodyPr/>
          <a:lstStyle/>
          <a:p>
            <a:pPr marL="0" indent="0">
              <a:buNone/>
            </a:pPr>
            <a:r>
              <a:rPr lang="en-GB" dirty="0" smtClean="0"/>
              <a:t>LD/ASD Team</a:t>
            </a:r>
          </a:p>
          <a:p>
            <a:pPr marL="0" indent="0">
              <a:buNone/>
            </a:pPr>
            <a:r>
              <a:rPr lang="en-GB" dirty="0" smtClean="0"/>
              <a:t>Chatsworth House</a:t>
            </a:r>
          </a:p>
          <a:p>
            <a:pPr marL="0" indent="0">
              <a:buNone/>
            </a:pPr>
            <a:r>
              <a:rPr lang="en-GB" dirty="0" smtClean="0"/>
              <a:t>6 Bath Road</a:t>
            </a:r>
          </a:p>
          <a:p>
            <a:pPr marL="0" indent="0">
              <a:buNone/>
            </a:pPr>
            <a:r>
              <a:rPr lang="en-GB" dirty="0" smtClean="0"/>
              <a:t>Swindon </a:t>
            </a:r>
          </a:p>
          <a:p>
            <a:pPr marL="0" indent="0">
              <a:buNone/>
            </a:pPr>
            <a:r>
              <a:rPr lang="en-GB" dirty="0" smtClean="0"/>
              <a:t>SN1 4BP</a:t>
            </a:r>
          </a:p>
          <a:p>
            <a:pPr marL="0" indent="0">
              <a:buNone/>
            </a:pPr>
            <a:endParaRPr lang="en-GB" dirty="0"/>
          </a:p>
          <a:p>
            <a:pPr marL="0" indent="0">
              <a:buNone/>
            </a:pPr>
            <a:r>
              <a:rPr lang="en-GB" dirty="0" smtClean="0"/>
              <a:t>Tel:  01793 715000</a:t>
            </a:r>
          </a:p>
          <a:p>
            <a:endParaRPr lang="en-GB" dirty="0"/>
          </a:p>
        </p:txBody>
      </p:sp>
    </p:spTree>
    <p:extLst>
      <p:ext uri="{BB962C8B-B14F-4D97-AF65-F5344CB8AC3E}">
        <p14:creationId xmlns:p14="http://schemas.microsoft.com/office/powerpoint/2010/main" val="100416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INTERVENTION IN PSYCHOSIS TEAM</a:t>
            </a:r>
            <a:endParaRPr lang="en-GB" dirty="0"/>
          </a:p>
        </p:txBody>
      </p:sp>
      <p:sp>
        <p:nvSpPr>
          <p:cNvPr id="3" name="Content Placeholder 2"/>
          <p:cNvSpPr>
            <a:spLocks noGrp="1"/>
          </p:cNvSpPr>
          <p:nvPr>
            <p:ph idx="1"/>
          </p:nvPr>
        </p:nvSpPr>
        <p:spPr/>
        <p:txBody>
          <a:bodyPr>
            <a:normAutofit/>
          </a:bodyPr>
          <a:lstStyle/>
          <a:p>
            <a:r>
              <a:rPr lang="en-GB" dirty="0" smtClean="0"/>
              <a:t>We work with people from 14 years of age if they experiencing unusual beliefs or sensory experiences, which could fall under the term ‘psychosis’</a:t>
            </a:r>
          </a:p>
          <a:p>
            <a:r>
              <a:rPr lang="en-GB" dirty="0" smtClean="0"/>
              <a:t>We are based at Chatsworth House in Old Town</a:t>
            </a:r>
            <a:endParaRPr lang="en-GB" dirty="0"/>
          </a:p>
        </p:txBody>
      </p:sp>
    </p:spTree>
    <p:extLst>
      <p:ext uri="{BB962C8B-B14F-4D97-AF65-F5344CB8AC3E}">
        <p14:creationId xmlns:p14="http://schemas.microsoft.com/office/powerpoint/2010/main" val="205640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psychosis?</a:t>
            </a:r>
            <a:endParaRPr lang="en-GB" dirty="0"/>
          </a:p>
        </p:txBody>
      </p:sp>
      <p:sp>
        <p:nvSpPr>
          <p:cNvPr id="3" name="Content Placeholder 2"/>
          <p:cNvSpPr>
            <a:spLocks noGrp="1"/>
          </p:cNvSpPr>
          <p:nvPr>
            <p:ph idx="1"/>
          </p:nvPr>
        </p:nvSpPr>
        <p:spPr/>
        <p:txBody>
          <a:bodyPr>
            <a:normAutofit fontScale="92500" lnSpcReduction="10000"/>
          </a:bodyPr>
          <a:lstStyle/>
          <a:p>
            <a:r>
              <a:rPr lang="en-GB" dirty="0"/>
              <a:t>What is psychosis?</a:t>
            </a:r>
          </a:p>
          <a:p>
            <a:r>
              <a:rPr lang="en-GB" dirty="0"/>
              <a:t>A psychotic experience or episode can be distressing and often involves hearing or seeing things that other people can't see or hear. It may also involve unusual beliefs that others don’t share, such as thinking others are trying to harm you or your friends or family. Sometimes it can be difficult to know who can be trusted, especially if you feel at risk. </a:t>
            </a:r>
          </a:p>
          <a:p>
            <a:r>
              <a:rPr lang="en-GB" dirty="0"/>
              <a:t>There are many different cultural and individual ways of understanding experiences of psychosis. It is important to understand each person’s beliefs about these experiences and to work together to achieve the best outcome.</a:t>
            </a:r>
          </a:p>
          <a:p>
            <a:endParaRPr lang="en-GB" dirty="0"/>
          </a:p>
        </p:txBody>
      </p:sp>
    </p:spTree>
    <p:extLst>
      <p:ext uri="{BB962C8B-B14F-4D97-AF65-F5344CB8AC3E}">
        <p14:creationId xmlns:p14="http://schemas.microsoft.com/office/powerpoint/2010/main" val="167685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signs of psychosis</a:t>
            </a:r>
            <a:endParaRPr lang="en-GB" dirty="0"/>
          </a:p>
        </p:txBody>
      </p:sp>
      <p:sp>
        <p:nvSpPr>
          <p:cNvPr id="3" name="Content Placeholder 2"/>
          <p:cNvSpPr>
            <a:spLocks noGrp="1"/>
          </p:cNvSpPr>
          <p:nvPr>
            <p:ph idx="1"/>
          </p:nvPr>
        </p:nvSpPr>
        <p:spPr/>
        <p:txBody>
          <a:bodyPr>
            <a:normAutofit fontScale="70000" lnSpcReduction="20000"/>
          </a:bodyPr>
          <a:lstStyle/>
          <a:p>
            <a:r>
              <a:rPr lang="en-GB" dirty="0"/>
              <a:t>Early signs of psychosis can be vague and will vary from person to person</a:t>
            </a:r>
            <a:r>
              <a:rPr lang="en-GB" dirty="0" smtClean="0"/>
              <a:t>.</a:t>
            </a:r>
          </a:p>
          <a:p>
            <a:r>
              <a:rPr lang="en-GB" dirty="0" smtClean="0"/>
              <a:t> </a:t>
            </a:r>
            <a:r>
              <a:rPr lang="en-GB" dirty="0"/>
              <a:t>The sort of things you or someone you know might experience are: </a:t>
            </a:r>
            <a:endParaRPr lang="en-GB" dirty="0" smtClean="0"/>
          </a:p>
          <a:p>
            <a:endParaRPr lang="en-GB" dirty="0"/>
          </a:p>
          <a:p>
            <a:pPr lvl="1"/>
            <a:r>
              <a:rPr lang="en-GB" dirty="0" smtClean="0">
                <a:solidFill>
                  <a:schemeClr val="tx1"/>
                </a:solidFill>
              </a:rPr>
              <a:t>Feeling </a:t>
            </a:r>
            <a:r>
              <a:rPr lang="en-GB" dirty="0">
                <a:solidFill>
                  <a:schemeClr val="tx1"/>
                </a:solidFill>
              </a:rPr>
              <a:t>confused, irritable, anxious or depressed </a:t>
            </a:r>
          </a:p>
          <a:p>
            <a:pPr lvl="1"/>
            <a:r>
              <a:rPr lang="en-GB" dirty="0" smtClean="0">
                <a:solidFill>
                  <a:schemeClr val="tx1"/>
                </a:solidFill>
              </a:rPr>
              <a:t>Feeling </a:t>
            </a:r>
            <a:r>
              <a:rPr lang="en-GB" dirty="0">
                <a:solidFill>
                  <a:schemeClr val="tx1"/>
                </a:solidFill>
              </a:rPr>
              <a:t>suspicious, tense or threatened </a:t>
            </a:r>
            <a:r>
              <a:rPr lang="en-GB" dirty="0" smtClean="0">
                <a:solidFill>
                  <a:schemeClr val="tx1"/>
                </a:solidFill>
              </a:rPr>
              <a:t>	</a:t>
            </a:r>
          </a:p>
          <a:p>
            <a:pPr lvl="1"/>
            <a:r>
              <a:rPr lang="en-GB" dirty="0" smtClean="0">
                <a:solidFill>
                  <a:schemeClr val="tx1"/>
                </a:solidFill>
              </a:rPr>
              <a:t>Mood </a:t>
            </a:r>
            <a:r>
              <a:rPr lang="en-GB" dirty="0">
                <a:solidFill>
                  <a:schemeClr val="tx1"/>
                </a:solidFill>
              </a:rPr>
              <a:t>swings </a:t>
            </a:r>
          </a:p>
          <a:p>
            <a:pPr lvl="1"/>
            <a:r>
              <a:rPr lang="en-GB" dirty="0" smtClean="0">
                <a:solidFill>
                  <a:schemeClr val="tx1"/>
                </a:solidFill>
              </a:rPr>
              <a:t>Problems </a:t>
            </a:r>
            <a:r>
              <a:rPr lang="en-GB" dirty="0">
                <a:solidFill>
                  <a:schemeClr val="tx1"/>
                </a:solidFill>
              </a:rPr>
              <a:t>with sleeping or changes in appetite </a:t>
            </a:r>
          </a:p>
          <a:p>
            <a:pPr lvl="1"/>
            <a:r>
              <a:rPr lang="en-GB" dirty="0" smtClean="0">
                <a:solidFill>
                  <a:schemeClr val="tx1"/>
                </a:solidFill>
              </a:rPr>
              <a:t>Struggling </a:t>
            </a:r>
            <a:r>
              <a:rPr lang="en-GB" dirty="0">
                <a:solidFill>
                  <a:schemeClr val="tx1"/>
                </a:solidFill>
              </a:rPr>
              <a:t>to cope with work or study </a:t>
            </a:r>
          </a:p>
          <a:p>
            <a:pPr lvl="1"/>
            <a:r>
              <a:rPr lang="en-GB" dirty="0" smtClean="0">
                <a:solidFill>
                  <a:schemeClr val="tx1"/>
                </a:solidFill>
              </a:rPr>
              <a:t>Difficulty </a:t>
            </a:r>
            <a:r>
              <a:rPr lang="en-GB" dirty="0">
                <a:solidFill>
                  <a:schemeClr val="tx1"/>
                </a:solidFill>
              </a:rPr>
              <a:t>in getting going or loss of interest in the things that you used to enjoy </a:t>
            </a:r>
          </a:p>
          <a:p>
            <a:pPr lvl="1"/>
            <a:r>
              <a:rPr lang="en-GB" dirty="0" smtClean="0">
                <a:solidFill>
                  <a:schemeClr val="tx1"/>
                </a:solidFill>
              </a:rPr>
              <a:t>Less </a:t>
            </a:r>
            <a:r>
              <a:rPr lang="en-GB" dirty="0">
                <a:solidFill>
                  <a:schemeClr val="tx1"/>
                </a:solidFill>
              </a:rPr>
              <a:t>able to concentrate, work things out or remember things. </a:t>
            </a:r>
            <a:endParaRPr lang="en-GB" dirty="0" smtClean="0">
              <a:solidFill>
                <a:schemeClr val="tx1"/>
              </a:solidFill>
            </a:endParaRPr>
          </a:p>
          <a:p>
            <a:pPr lvl="1"/>
            <a:endParaRPr lang="en-GB" dirty="0"/>
          </a:p>
          <a:p>
            <a:r>
              <a:rPr lang="en-GB" dirty="0"/>
              <a:t>Of course, any of these changes could be a temporary reaction to stressful events such as difficulties at school / college / work, relationship break-ups. For some people, recreational drug and /or alcohol use may trigger these difficulties. </a:t>
            </a:r>
          </a:p>
          <a:p>
            <a:r>
              <a:rPr lang="en-GB" dirty="0"/>
              <a:t>It is a good idea to get these checked out so you know what is happening. This means that if a psychotic episode is developing, any treatment needed can be started sooner rather than later. </a:t>
            </a:r>
          </a:p>
          <a:p>
            <a:endParaRPr lang="en-GB" dirty="0"/>
          </a:p>
        </p:txBody>
      </p:sp>
    </p:spTree>
    <p:extLst>
      <p:ext uri="{BB962C8B-B14F-4D97-AF65-F5344CB8AC3E}">
        <p14:creationId xmlns:p14="http://schemas.microsoft.com/office/powerpoint/2010/main" val="215072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 is there</a:t>
            </a:r>
            <a:endParaRPr lang="en-GB" dirty="0"/>
          </a:p>
        </p:txBody>
      </p:sp>
      <p:sp>
        <p:nvSpPr>
          <p:cNvPr id="3" name="Content Placeholder 2"/>
          <p:cNvSpPr>
            <a:spLocks noGrp="1"/>
          </p:cNvSpPr>
          <p:nvPr>
            <p:ph idx="1"/>
          </p:nvPr>
        </p:nvSpPr>
        <p:spPr/>
        <p:txBody>
          <a:bodyPr/>
          <a:lstStyle/>
          <a:p>
            <a:r>
              <a:rPr lang="en-GB" dirty="0"/>
              <a:t>If you are the person experiencing these problems, you will probably be confused and scared. You may have felt like this for some time, but tried to ignore it or make sense of it.. </a:t>
            </a:r>
          </a:p>
          <a:p>
            <a:r>
              <a:rPr lang="en-GB" dirty="0"/>
              <a:t>It’s not unusual to want to deny that there is a problem and be reluctant to get help. You may feel uncomfortable about needing help, but remember it could happen to anyone.</a:t>
            </a:r>
          </a:p>
          <a:p>
            <a:endParaRPr lang="en-GB" dirty="0"/>
          </a:p>
        </p:txBody>
      </p:sp>
    </p:spTree>
    <p:extLst>
      <p:ext uri="{BB962C8B-B14F-4D97-AF65-F5344CB8AC3E}">
        <p14:creationId xmlns:p14="http://schemas.microsoft.com/office/powerpoint/2010/main" val="389911987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306E8AFBA6AD44981138B638B26E4F" ma:contentTypeVersion="1" ma:contentTypeDescription="Create a new document." ma:contentTypeScope="" ma:versionID="19c67aa441835c7b8cdf317080d54c26">
  <xsd:schema xmlns:xsd="http://www.w3.org/2001/XMLSchema" xmlns:xs="http://www.w3.org/2001/XMLSchema" xmlns:p="http://schemas.microsoft.com/office/2006/metadata/properties" xmlns:ns2="bd33806f-bda9-4b64-8440-4f3a6b22bc1d" targetNamespace="http://schemas.microsoft.com/office/2006/metadata/properties" ma:root="true" ma:fieldsID="673335512d5dd29ec095c285f10b2b0e" ns2:_="">
    <xsd:import namespace="bd33806f-bda9-4b64-8440-4f3a6b22bc1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3806f-bda9-4b64-8440-4f3a6b22b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BA9D6-6765-4338-834F-2F358C02E84C}">
  <ds:schemaRefs>
    <ds:schemaRef ds:uri="http://purl.org/dc/dcmitype/"/>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bd33806f-bda9-4b64-8440-4f3a6b22bc1d"/>
  </ds:schemaRefs>
</ds:datastoreItem>
</file>

<file path=customXml/itemProps2.xml><?xml version="1.0" encoding="utf-8"?>
<ds:datastoreItem xmlns:ds="http://schemas.openxmlformats.org/officeDocument/2006/customXml" ds:itemID="{18B900FB-3C5A-4D05-977A-2610D56F5463}">
  <ds:schemaRefs>
    <ds:schemaRef ds:uri="http://schemas.microsoft.com/sharepoint/v3/contenttype/forms"/>
  </ds:schemaRefs>
</ds:datastoreItem>
</file>

<file path=customXml/itemProps3.xml><?xml version="1.0" encoding="utf-8"?>
<ds:datastoreItem xmlns:ds="http://schemas.openxmlformats.org/officeDocument/2006/customXml" ds:itemID="{657CE6DC-FBD4-49F3-B8D6-743FFB09D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3806f-bda9-4b64-8440-4f3a6b22b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79</TotalTime>
  <Words>868</Words>
  <Application>Microsoft Office PowerPoint</Application>
  <PresentationFormat>On-screen Show (4:3)</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vt:lpstr>
      <vt:lpstr>Blank</vt:lpstr>
      <vt:lpstr>LD/ASDTeam and Mental Health Services</vt:lpstr>
      <vt:lpstr>Who Are We?</vt:lpstr>
      <vt:lpstr>Eligibility </vt:lpstr>
      <vt:lpstr>LD: What we can (and can’t ) offer </vt:lpstr>
      <vt:lpstr>Contact Details </vt:lpstr>
      <vt:lpstr>EARLY INTERVENTION IN PSYCHOSIS TEAM</vt:lpstr>
      <vt:lpstr>What is psychosis?</vt:lpstr>
      <vt:lpstr>Early signs of psychosis</vt:lpstr>
      <vt:lpstr>Help is there</vt:lpstr>
      <vt:lpstr>Getting help</vt:lpstr>
      <vt:lpstr>Contact us</vt:lpstr>
    </vt:vector>
  </TitlesOfParts>
  <Company>AWP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Woodhouse, Kathryn</dc:creator>
  <cp:lastModifiedBy>Victoria Guillaume</cp:lastModifiedBy>
  <cp:revision>16</cp:revision>
  <dcterms:created xsi:type="dcterms:W3CDTF">2019-08-19T15:02:48Z</dcterms:created>
  <dcterms:modified xsi:type="dcterms:W3CDTF">2021-09-07T12:23:43Z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0x01010039306E8AFBA6AD44981138B638B26E4F</vt:lpwstr>
  </property>
</Properties>
</file>