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sldIdLst>
    <p:sldId id="262" r:id="rId4"/>
    <p:sldId id="258" r:id="rId5"/>
    <p:sldId id="282" r:id="rId6"/>
    <p:sldId id="283" r:id="rId7"/>
    <p:sldId id="287" r:id="rId8"/>
    <p:sldId id="284" r:id="rId9"/>
    <p:sldId id="286" r:id="rId10"/>
    <p:sldId id="285" r:id="rId11"/>
    <p:sldId id="276" r:id="rId12"/>
    <p:sldId id="27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6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C6C1E-B480-4917-8696-32B7274489FF}" v="30" dt="2021-08-19T10:18:00.249"/>
    <p1510:client id="{122B398F-E2AE-17EA-675D-EE80F253C2AF}" v="26" dt="2021-09-01T08:18:38.976"/>
    <p1510:client id="{1F018F99-BC57-A098-708E-A040714EDACA}" v="678" dt="2021-09-02T11:17:50.473"/>
    <p1510:client id="{253C4E7B-50B9-A48F-D5D7-10533004EEF7}" v="94" dt="2021-09-02T08:25:14.929"/>
    <p1510:client id="{4765CB7A-5D51-454E-88CD-2F3402B4B8FC}" v="80" dt="2021-08-19T10:32:14.445"/>
    <p1510:client id="{4E3D8C1D-CB08-DE5F-11D7-12AE42CE6ABE}" v="84" dt="2021-08-19T10:40:43.825"/>
    <p1510:client id="{51505BFD-C2DC-B699-3148-EE27980B5D74}" v="10" dt="2021-08-19T10:21:35.608"/>
    <p1510:client id="{78B0DBB3-D2FB-A710-B810-AC96A7492984}" v="6" dt="2021-09-01T08:25:11.853"/>
    <p1510:client id="{7B3CD760-A1DF-91E2-90ED-3290D1D79AB5}" v="20" dt="2021-08-19T09:49:30.101"/>
    <p1510:client id="{CE0FC6DE-56FB-8846-192B-0A6665FCE101}" v="409" dt="2021-09-02T08:27:01.459"/>
    <p1510:client id="{E1F80ACC-6F33-B856-C091-0C8B03A34747}" v="534" dt="2021-09-06T12:21:01.217"/>
    <p1510:client id="{FAF5799F-5C47-0A02-5AC2-7B72B3EB62BB}" v="34" dt="2021-09-09T15:43:10.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D6C758-2A25-4506-A95D-CF545016FE2C}"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11756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6C758-2A25-4506-A95D-CF545016FE2C}"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386074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6C758-2A25-4506-A95D-CF545016FE2C}"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339427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4800000"/>
          </a:xfrm>
          <a:prstGeom prst="rect">
            <a:avLst/>
          </a:prstGeom>
        </p:spPr>
        <p:txBody>
          <a:bodyPr lIns="0" tIns="360000" rIns="0" bIns="0"/>
          <a:lstStyle>
            <a:lvl1pPr algn="ctr">
              <a:defRPr sz="2400" baseline="0"/>
            </a:lvl1pPr>
          </a:lstStyle>
          <a:p>
            <a:r>
              <a:rPr lang="en-GB"/>
              <a:t>Click the icon to insert </a:t>
            </a:r>
            <a:br>
              <a:rPr lang="en-GB"/>
            </a:br>
            <a:r>
              <a:rPr lang="en-GB"/>
              <a:t>a photo if required</a:t>
            </a:r>
          </a:p>
        </p:txBody>
      </p:sp>
      <p:sp>
        <p:nvSpPr>
          <p:cNvPr id="7" name="Text Placeholder 6"/>
          <p:cNvSpPr>
            <a:spLocks noGrp="1"/>
          </p:cNvSpPr>
          <p:nvPr>
            <p:ph type="body" sz="quarter" idx="11" hasCustomPrompt="1"/>
          </p:nvPr>
        </p:nvSpPr>
        <p:spPr>
          <a:xfrm>
            <a:off x="612000" y="2605994"/>
            <a:ext cx="4356048" cy="576361"/>
          </a:xfrm>
          <a:prstGeom prst="rect">
            <a:avLst/>
          </a:prstGeom>
        </p:spPr>
        <p:txBody>
          <a:bodyPr lIns="0" tIns="0" rIns="0" bIns="0" anchor="ctr" anchorCtr="0">
            <a:normAutofit/>
          </a:bodyPr>
          <a:lstStyle>
            <a:lvl1pPr>
              <a:defRPr sz="2300">
                <a:solidFill>
                  <a:schemeClr val="bg1"/>
                </a:solidFill>
              </a:defRPr>
            </a:lvl1pPr>
          </a:lstStyle>
          <a:p>
            <a:r>
              <a:rPr lang="en-US" sz="2300"/>
              <a:t>Click to edit date</a:t>
            </a:r>
            <a:endParaRPr lang="en-GB" sz="2300"/>
          </a:p>
        </p:txBody>
      </p:sp>
      <p:sp>
        <p:nvSpPr>
          <p:cNvPr id="9" name="Text Placeholder 8"/>
          <p:cNvSpPr>
            <a:spLocks noGrp="1"/>
          </p:cNvSpPr>
          <p:nvPr>
            <p:ph type="body" sz="quarter" idx="12" hasCustomPrompt="1"/>
          </p:nvPr>
        </p:nvSpPr>
        <p:spPr>
          <a:xfrm>
            <a:off x="612001" y="3301218"/>
            <a:ext cx="4355852" cy="511827"/>
          </a:xfrm>
          <a:prstGeom prst="rect">
            <a:avLst/>
          </a:prstGeom>
        </p:spPr>
        <p:txBody>
          <a:bodyPr lIns="0" tIns="0" rIns="0" bIns="0">
            <a:normAutofit/>
          </a:bodyPr>
          <a:lstStyle>
            <a:lvl1pPr>
              <a:defRPr sz="2000">
                <a:solidFill>
                  <a:schemeClr val="bg1"/>
                </a:solidFill>
              </a:defRPr>
            </a:lvl1pPr>
          </a:lstStyle>
          <a:p>
            <a:r>
              <a:rPr lang="en-GB" sz="2000"/>
              <a:t>Click to add your name</a:t>
            </a:r>
            <a:endParaRPr lang="en-GB" sz="2300"/>
          </a:p>
        </p:txBody>
      </p:sp>
      <p:sp>
        <p:nvSpPr>
          <p:cNvPr id="10" name="Text Placeholder 8"/>
          <p:cNvSpPr>
            <a:spLocks noGrp="1"/>
          </p:cNvSpPr>
          <p:nvPr>
            <p:ph type="body" sz="quarter" idx="13" hasCustomPrompt="1"/>
          </p:nvPr>
        </p:nvSpPr>
        <p:spPr>
          <a:xfrm>
            <a:off x="612001" y="3781272"/>
            <a:ext cx="4355852" cy="511827"/>
          </a:xfrm>
          <a:prstGeom prst="rect">
            <a:avLst/>
          </a:prstGeom>
        </p:spPr>
        <p:txBody>
          <a:bodyPr lIns="0" tIns="0" rIns="0" bIns="0">
            <a:normAutofit/>
          </a:bodyPr>
          <a:lstStyle>
            <a:lvl1pPr>
              <a:defRPr sz="2000" baseline="0">
                <a:solidFill>
                  <a:schemeClr val="bg1"/>
                </a:solidFill>
              </a:defRPr>
            </a:lvl1pPr>
          </a:lstStyle>
          <a:p>
            <a:r>
              <a:rPr lang="en-GB" sz="2000"/>
              <a:t>Click to add your service area</a:t>
            </a:r>
            <a:endParaRPr lang="en-GB" sz="2300"/>
          </a:p>
        </p:txBody>
      </p:sp>
      <p:sp>
        <p:nvSpPr>
          <p:cNvPr id="11" name="Text Placeholder 8"/>
          <p:cNvSpPr>
            <a:spLocks noGrp="1"/>
          </p:cNvSpPr>
          <p:nvPr>
            <p:ph type="body" sz="quarter" idx="14" hasCustomPrompt="1"/>
          </p:nvPr>
        </p:nvSpPr>
        <p:spPr>
          <a:xfrm>
            <a:off x="612000" y="740702"/>
            <a:ext cx="4716088" cy="1703740"/>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a:t>Click to edit Presentation title</a:t>
            </a:r>
            <a:endParaRPr lang="en-GB" sz="2300"/>
          </a:p>
        </p:txBody>
      </p:sp>
    </p:spTree>
    <p:extLst>
      <p:ext uri="{BB962C8B-B14F-4D97-AF65-F5344CB8AC3E}">
        <p14:creationId xmlns:p14="http://schemas.microsoft.com/office/powerpoint/2010/main" val="320772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1" y="738190"/>
            <a:ext cx="5040560" cy="1220847"/>
          </a:xfrm>
          <a:prstGeom prst="rect">
            <a:avLst/>
          </a:prstGeom>
          <a:noFill/>
        </p:spPr>
        <p:txBody>
          <a:bodyPr wrap="square" rtlCol="0">
            <a:spAutoFit/>
          </a:bodyPr>
          <a:lstStyle/>
          <a:p>
            <a:pPr>
              <a:spcAft>
                <a:spcPts val="1000"/>
              </a:spcAft>
            </a:pPr>
            <a:r>
              <a:rPr lang="en-GB" sz="4200">
                <a:solidFill>
                  <a:schemeClr val="bg1"/>
                </a:solidFill>
              </a:rPr>
              <a:t>Thank you</a:t>
            </a:r>
          </a:p>
          <a:p>
            <a:r>
              <a:rPr lang="en-GB" sz="2300">
                <a:solidFill>
                  <a:schemeClr val="bg1"/>
                </a:solidFill>
              </a:rPr>
              <a:t>www.swindon.gov.uk</a:t>
            </a:r>
          </a:p>
        </p:txBody>
      </p:sp>
    </p:spTree>
    <p:extLst>
      <p:ext uri="{BB962C8B-B14F-4D97-AF65-F5344CB8AC3E}">
        <p14:creationId xmlns:p14="http://schemas.microsoft.com/office/powerpoint/2010/main" val="428151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err="1"/>
              <a:t>Swindon</a:t>
            </a:r>
            <a:r>
              <a:rPr lang="en-US"/>
              <a:t> Local Offer</a:t>
            </a:r>
            <a:endParaRPr lang="en-GB"/>
          </a:p>
        </p:txBody>
      </p:sp>
      <p:sp>
        <p:nvSpPr>
          <p:cNvPr id="7" name="Text Placeholder 6"/>
          <p:cNvSpPr>
            <a:spLocks noGrp="1"/>
          </p:cNvSpPr>
          <p:nvPr>
            <p:ph type="body" sz="quarter" idx="11"/>
          </p:nvPr>
        </p:nvSpPr>
        <p:spPr>
          <a:xfrm>
            <a:off x="612000" y="1604945"/>
            <a:ext cx="7920000" cy="3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287960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611999" y="274637"/>
            <a:ext cx="7920813" cy="1143000"/>
          </a:xfrm>
        </p:spPr>
        <p:txBody>
          <a:bodyPr/>
          <a:lstStyle>
            <a:lvl1pPr>
              <a:defRPr>
                <a:solidFill>
                  <a:schemeClr val="bg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612001" y="1604945"/>
            <a:ext cx="7920812"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18706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612000" y="1604945"/>
            <a:ext cx="3780000" cy="3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603200"/>
            <a:ext cx="3780000" cy="3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5595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Text Placeholder 6"/>
          <p:cNvSpPr>
            <a:spLocks noGrp="1"/>
          </p:cNvSpPr>
          <p:nvPr>
            <p:ph type="body" sz="quarter" idx="11"/>
          </p:nvPr>
        </p:nvSpPr>
        <p:spPr>
          <a:xfrm>
            <a:off x="612000" y="1604945"/>
            <a:ext cx="3780000"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603200"/>
            <a:ext cx="3780000"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273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604944"/>
            <a:ext cx="3780000" cy="38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p:cNvSpPr>
            <a:spLocks noGrp="1"/>
          </p:cNvSpPr>
          <p:nvPr>
            <p:ph type="pic" sz="quarter" idx="12" hasCustomPrompt="1"/>
          </p:nvPr>
        </p:nvSpPr>
        <p:spPr>
          <a:xfrm>
            <a:off x="4752813" y="1603200"/>
            <a:ext cx="3780000" cy="3840000"/>
          </a:xfrm>
        </p:spPr>
        <p:txBody>
          <a:bodyPr/>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298849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604435"/>
            <a:ext cx="7920000" cy="3841751"/>
          </a:xfrm>
        </p:spPr>
        <p:txBody>
          <a:bodyPr tIns="288000"/>
          <a:lstStyle>
            <a:lvl1pPr algn="ctr">
              <a:defRPr/>
            </a:lvl1pPr>
          </a:lstStyle>
          <a:p>
            <a:r>
              <a:rPr lang="en-GB"/>
              <a:t>Click the icon to insert a photo</a:t>
            </a:r>
          </a:p>
        </p:txBody>
      </p:sp>
    </p:spTree>
    <p:extLst>
      <p:ext uri="{BB962C8B-B14F-4D97-AF65-F5344CB8AC3E}">
        <p14:creationId xmlns:p14="http://schemas.microsoft.com/office/powerpoint/2010/main" val="241450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6C758-2A25-4506-A95D-CF545016FE2C}"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48571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5271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612001" y="274637"/>
            <a:ext cx="3815984" cy="1143000"/>
          </a:xfrm>
        </p:spPr>
        <p:txBody>
          <a:bodyPr/>
          <a:lstStyle>
            <a:lvl1pPr>
              <a:defRPr>
                <a:solidFill>
                  <a:schemeClr val="bg1"/>
                </a:solidFill>
              </a:defRPr>
            </a:lvl1pPr>
          </a:lstStyle>
          <a:p>
            <a:r>
              <a:rPr lang="en-US"/>
              <a:t>Click to edit</a:t>
            </a:r>
            <a:endParaRPr lang="en-GB"/>
          </a:p>
        </p:txBody>
      </p:sp>
      <p:sp>
        <p:nvSpPr>
          <p:cNvPr id="7" name="Text Placeholder 6"/>
          <p:cNvSpPr>
            <a:spLocks noGrp="1"/>
          </p:cNvSpPr>
          <p:nvPr>
            <p:ph type="body" sz="quarter" idx="11"/>
          </p:nvPr>
        </p:nvSpPr>
        <p:spPr>
          <a:xfrm>
            <a:off x="612001" y="1604945"/>
            <a:ext cx="3815984"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4572000" y="0"/>
            <a:ext cx="4572000" cy="5446184"/>
          </a:xfrm>
        </p:spPr>
        <p:txBody>
          <a:bodyPr tIns="360000"/>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124843108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6"/>
          <p:cNvSpPr>
            <a:spLocks noGrp="1"/>
          </p:cNvSpPr>
          <p:nvPr>
            <p:ph type="body" sz="quarter" idx="11"/>
          </p:nvPr>
        </p:nvSpPr>
        <p:spPr>
          <a:xfrm>
            <a:off x="612000" y="740701"/>
            <a:ext cx="2231808" cy="470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3060000" y="0"/>
            <a:ext cx="6084000" cy="5446184"/>
          </a:xfrm>
        </p:spPr>
        <p:txBody>
          <a:bodyPr tIns="360000"/>
          <a:lstStyle>
            <a:lvl1pPr algn="ctr">
              <a:defRPr/>
            </a:lvl1pPr>
          </a:lstStyle>
          <a:p>
            <a:r>
              <a:rPr lang="en-GB"/>
              <a:t>Click the icon to </a:t>
            </a:r>
            <a:br>
              <a:rPr lang="en-GB"/>
            </a:br>
            <a:r>
              <a:rPr lang="en-GB"/>
              <a:t>insert a photo</a:t>
            </a:r>
          </a:p>
        </p:txBody>
      </p:sp>
    </p:spTree>
    <p:extLst>
      <p:ext uri="{BB962C8B-B14F-4D97-AF65-F5344CB8AC3E}">
        <p14:creationId xmlns:p14="http://schemas.microsoft.com/office/powerpoint/2010/main" val="142053725"/>
      </p:ext>
    </p:extLst>
  </p:cSld>
  <p:clrMapOvr>
    <a:masterClrMapping/>
  </p:clrMapOvr>
  <p:extLst>
    <p:ext uri="{DCECCB84-F9BA-43D5-87BE-67443E8EF086}">
      <p15:sldGuideLst xmlns:p15="http://schemas.microsoft.com/office/powerpoint/2012/main">
        <p15:guide id="1" pos="192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0" name="Picture Placeholder 3"/>
          <p:cNvSpPr>
            <a:spLocks noGrp="1"/>
          </p:cNvSpPr>
          <p:nvPr>
            <p:ph type="pic" sz="quarter" idx="11" hasCustomPrompt="1"/>
          </p:nvPr>
        </p:nvSpPr>
        <p:spPr>
          <a:xfrm>
            <a:off x="4662000" y="1628687"/>
            <a:ext cx="3870000" cy="2400000"/>
          </a:xfrm>
        </p:spPr>
        <p:txBody>
          <a:bodyPr tIns="144000">
            <a:normAutofit/>
          </a:bodyPr>
          <a:lstStyle>
            <a:lvl1pPr algn="ctr">
              <a:defRPr sz="2000"/>
            </a:lvl1pPr>
          </a:lstStyle>
          <a:p>
            <a:r>
              <a:rPr lang="en-GB"/>
              <a:t>Click icon to add photo</a:t>
            </a:r>
          </a:p>
        </p:txBody>
      </p:sp>
      <p:sp>
        <p:nvSpPr>
          <p:cNvPr id="14" name="Text Placeholder 12"/>
          <p:cNvSpPr>
            <a:spLocks noGrp="1"/>
          </p:cNvSpPr>
          <p:nvPr>
            <p:ph type="body" sz="quarter" idx="14"/>
          </p:nvPr>
        </p:nvSpPr>
        <p:spPr>
          <a:xfrm>
            <a:off x="4662000" y="4004432"/>
            <a:ext cx="387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9" name="Picture Placeholder 3"/>
          <p:cNvSpPr>
            <a:spLocks noGrp="1"/>
          </p:cNvSpPr>
          <p:nvPr>
            <p:ph type="pic" sz="quarter" idx="15" hasCustomPrompt="1"/>
          </p:nvPr>
        </p:nvSpPr>
        <p:spPr>
          <a:xfrm>
            <a:off x="612000" y="1635957"/>
            <a:ext cx="3870000" cy="2400000"/>
          </a:xfrm>
        </p:spPr>
        <p:txBody>
          <a:bodyPr tIns="144000">
            <a:normAutofit/>
          </a:bodyPr>
          <a:lstStyle>
            <a:lvl1pPr algn="ctr">
              <a:defRPr sz="2000"/>
            </a:lvl1pPr>
          </a:lstStyle>
          <a:p>
            <a:r>
              <a:rPr lang="en-GB"/>
              <a:t>Click icon to add photo</a:t>
            </a:r>
          </a:p>
        </p:txBody>
      </p:sp>
      <p:sp>
        <p:nvSpPr>
          <p:cNvPr id="12" name="Text Placeholder 12"/>
          <p:cNvSpPr>
            <a:spLocks noGrp="1"/>
          </p:cNvSpPr>
          <p:nvPr>
            <p:ph type="body" sz="quarter" idx="16"/>
          </p:nvPr>
        </p:nvSpPr>
        <p:spPr>
          <a:xfrm>
            <a:off x="612000" y="4004432"/>
            <a:ext cx="387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919944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604432"/>
            <a:ext cx="2520000" cy="1920000"/>
          </a:xfrm>
        </p:spPr>
        <p:txBody>
          <a:bodyPr tIns="144000">
            <a:normAutofit/>
          </a:bodyPr>
          <a:lstStyle>
            <a:lvl1pPr algn="ctr">
              <a:defRPr sz="2000"/>
            </a:lvl1pPr>
          </a:lstStyle>
          <a:p>
            <a:r>
              <a:rPr lang="en-GB"/>
              <a:t>Click icon to add photo</a:t>
            </a:r>
          </a:p>
        </p:txBody>
      </p:sp>
      <p:sp>
        <p:nvSpPr>
          <p:cNvPr id="10" name="Picture Placeholder 3"/>
          <p:cNvSpPr>
            <a:spLocks noGrp="1"/>
          </p:cNvSpPr>
          <p:nvPr>
            <p:ph type="pic" sz="quarter" idx="11" hasCustomPrompt="1"/>
          </p:nvPr>
        </p:nvSpPr>
        <p:spPr>
          <a:xfrm>
            <a:off x="3311188" y="1604432"/>
            <a:ext cx="2520000" cy="1920000"/>
          </a:xfrm>
        </p:spPr>
        <p:txBody>
          <a:bodyPr tIns="144000">
            <a:normAutofit/>
          </a:bodyPr>
          <a:lstStyle>
            <a:lvl1pPr algn="ctr">
              <a:defRPr sz="2000"/>
            </a:lvl1pPr>
          </a:lstStyle>
          <a:p>
            <a:r>
              <a:rPr lang="en-GB"/>
              <a:t>Click icon to add photo</a:t>
            </a:r>
          </a:p>
        </p:txBody>
      </p:sp>
      <p:sp>
        <p:nvSpPr>
          <p:cNvPr id="11" name="Picture Placeholder 3"/>
          <p:cNvSpPr>
            <a:spLocks noGrp="1"/>
          </p:cNvSpPr>
          <p:nvPr>
            <p:ph type="pic" sz="quarter" idx="12" hasCustomPrompt="1"/>
          </p:nvPr>
        </p:nvSpPr>
        <p:spPr>
          <a:xfrm>
            <a:off x="6010376" y="1604433"/>
            <a:ext cx="2520000" cy="1920000"/>
          </a:xfrm>
        </p:spPr>
        <p:txBody>
          <a:bodyPr tIns="144000">
            <a:normAutofit/>
          </a:bodyPr>
          <a:lstStyle>
            <a:lvl1pPr algn="ctr">
              <a:defRPr sz="2000"/>
            </a:lvl1pPr>
          </a:lstStyle>
          <a:p>
            <a:r>
              <a:rPr lang="en-GB"/>
              <a:t>Click icon to add photo</a:t>
            </a:r>
          </a:p>
        </p:txBody>
      </p:sp>
      <p:sp>
        <p:nvSpPr>
          <p:cNvPr id="13" name="Text Placeholder 12"/>
          <p:cNvSpPr>
            <a:spLocks noGrp="1"/>
          </p:cNvSpPr>
          <p:nvPr>
            <p:ph type="body" sz="quarter" idx="13"/>
          </p:nvPr>
        </p:nvSpPr>
        <p:spPr>
          <a:xfrm>
            <a:off x="612000" y="3526184"/>
            <a:ext cx="2520000" cy="192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4" name="Text Placeholder 12"/>
          <p:cNvSpPr>
            <a:spLocks noGrp="1"/>
          </p:cNvSpPr>
          <p:nvPr>
            <p:ph type="body" sz="quarter" idx="14"/>
          </p:nvPr>
        </p:nvSpPr>
        <p:spPr>
          <a:xfrm>
            <a:off x="3311188" y="3524432"/>
            <a:ext cx="2520000" cy="192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5" name="Text Placeholder 12"/>
          <p:cNvSpPr>
            <a:spLocks noGrp="1"/>
          </p:cNvSpPr>
          <p:nvPr>
            <p:ph type="body" sz="quarter" idx="15"/>
          </p:nvPr>
        </p:nvSpPr>
        <p:spPr>
          <a:xfrm>
            <a:off x="6010376" y="3526184"/>
            <a:ext cx="2520000" cy="192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01647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hart Placeholder 3"/>
          <p:cNvSpPr>
            <a:spLocks noGrp="1"/>
          </p:cNvSpPr>
          <p:nvPr>
            <p:ph type="chart" sz="quarter" idx="10" hasCustomPrompt="1"/>
          </p:nvPr>
        </p:nvSpPr>
        <p:spPr>
          <a:xfrm>
            <a:off x="612776" y="1604435"/>
            <a:ext cx="7919225" cy="3841751"/>
          </a:xfrm>
        </p:spPr>
        <p:txBody>
          <a:bodyPr tIns="180000"/>
          <a:lstStyle>
            <a:lvl1pPr algn="ctr">
              <a:defRPr/>
            </a:lvl1pPr>
          </a:lstStyle>
          <a:p>
            <a:r>
              <a:rPr lang="en-GB"/>
              <a:t>Click the icon below to create a chart</a:t>
            </a:r>
          </a:p>
        </p:txBody>
      </p:sp>
    </p:spTree>
    <p:extLst>
      <p:ext uri="{BB962C8B-B14F-4D97-AF65-F5344CB8AC3E}">
        <p14:creationId xmlns:p14="http://schemas.microsoft.com/office/powerpoint/2010/main" val="1242577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able Placeholder 4"/>
          <p:cNvSpPr>
            <a:spLocks noGrp="1"/>
          </p:cNvSpPr>
          <p:nvPr>
            <p:ph type="tbl" sz="quarter" idx="10" hasCustomPrompt="1"/>
          </p:nvPr>
        </p:nvSpPr>
        <p:spPr>
          <a:xfrm>
            <a:off x="611188" y="1604436"/>
            <a:ext cx="7920812" cy="3841749"/>
          </a:xfrm>
        </p:spPr>
        <p:txBody>
          <a:bodyPr tIns="180000"/>
          <a:lstStyle>
            <a:lvl1pPr algn="ctr">
              <a:defRPr baseline="0"/>
            </a:lvl1pPr>
          </a:lstStyle>
          <a:p>
            <a:r>
              <a:rPr lang="en-GB"/>
              <a:t>Click the icon below to create a table</a:t>
            </a:r>
          </a:p>
        </p:txBody>
      </p:sp>
    </p:spTree>
    <p:extLst>
      <p:ext uri="{BB962C8B-B14F-4D97-AF65-F5344CB8AC3E}">
        <p14:creationId xmlns:p14="http://schemas.microsoft.com/office/powerpoint/2010/main" val="242913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558910"/>
            <a:ext cx="6480000" cy="4861963"/>
          </a:xfrm>
        </p:spPr>
        <p:txBody>
          <a:bodyPr tIns="360000"/>
          <a:lstStyle>
            <a:lvl1pPr algn="ctr">
              <a:defRPr/>
            </a:lvl1pPr>
          </a:lstStyle>
          <a:p>
            <a:r>
              <a:rPr lang="en-GB"/>
              <a:t>Click icon below to add a video or other media</a:t>
            </a:r>
          </a:p>
        </p:txBody>
      </p:sp>
    </p:spTree>
    <p:extLst>
      <p:ext uri="{BB962C8B-B14F-4D97-AF65-F5344CB8AC3E}">
        <p14:creationId xmlns:p14="http://schemas.microsoft.com/office/powerpoint/2010/main" val="2037832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D6C758-2A25-4506-A95D-CF545016FE2C}" type="datetimeFigureOut">
              <a:rPr lang="en-GB" smtClean="0"/>
              <a:t>10/09/2021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141439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D6C758-2A25-4506-A95D-CF545016FE2C}"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336045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D6C758-2A25-4506-A95D-CF545016FE2C}" type="datetimeFigureOut">
              <a:rPr lang="en-GB" smtClean="0"/>
              <a:t>10/09/2021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203082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D6C758-2A25-4506-A95D-CF545016FE2C}" type="datetimeFigureOut">
              <a:rPr lang="en-GB" smtClean="0"/>
              <a:t>10/09/2021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238951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6C758-2A25-4506-A95D-CF545016FE2C}" type="datetimeFigureOut">
              <a:rPr lang="en-GB" smtClean="0"/>
              <a:t>10/09/2021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34310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6C758-2A25-4506-A95D-CF545016FE2C}"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28215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D6C758-2A25-4506-A95D-CF545016FE2C}" type="datetimeFigureOut">
              <a:rPr lang="en-GB" smtClean="0"/>
              <a:t>10/09/2021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78C25-2EB5-46E2-AE72-35F7EED93E4F}" type="slidenum">
              <a:rPr lang="en-GB" smtClean="0"/>
              <a:t>‹#›</a:t>
            </a:fld>
            <a:endParaRPr lang="en-GB"/>
          </a:p>
        </p:txBody>
      </p:sp>
    </p:spTree>
    <p:extLst>
      <p:ext uri="{BB962C8B-B14F-4D97-AF65-F5344CB8AC3E}">
        <p14:creationId xmlns:p14="http://schemas.microsoft.com/office/powerpoint/2010/main" val="125694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6C758-2A25-4506-A95D-CF545016FE2C}" type="datetimeFigureOut">
              <a:rPr lang="en-GB" smtClean="0"/>
              <a:t>10/09/2021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78C25-2EB5-46E2-AE72-35F7EED93E4F}" type="slidenum">
              <a:rPr lang="en-GB" smtClean="0"/>
              <a:t>‹#›</a:t>
            </a:fld>
            <a:endParaRPr lang="en-GB"/>
          </a:p>
        </p:txBody>
      </p:sp>
    </p:spTree>
    <p:extLst>
      <p:ext uri="{BB962C8B-B14F-4D97-AF65-F5344CB8AC3E}">
        <p14:creationId xmlns:p14="http://schemas.microsoft.com/office/powerpoint/2010/main" val="1371856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8" y="4651245"/>
            <a:ext cx="3633223" cy="2206756"/>
          </a:xfrm>
          <a:prstGeom prst="rect">
            <a:avLst/>
          </a:prstGeom>
        </p:spPr>
      </p:pic>
      <p:sp>
        <p:nvSpPr>
          <p:cNvPr id="5" name="object 2"/>
          <p:cNvSpPr/>
          <p:nvPr userDrawn="1"/>
        </p:nvSpPr>
        <p:spPr>
          <a:xfrm>
            <a:off x="0" y="0"/>
            <a:ext cx="9144000" cy="480060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sz="1800"/>
          </a:p>
        </p:txBody>
      </p:sp>
    </p:spTree>
    <p:extLst>
      <p:ext uri="{BB962C8B-B14F-4D97-AF65-F5344CB8AC3E}">
        <p14:creationId xmlns:p14="http://schemas.microsoft.com/office/powerpoint/2010/main" val="282042183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378"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378"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20" indent="-261932" algn="l" defTabSz="914378"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269" indent="-342892" algn="l" defTabSz="914378"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457" indent="-342892" algn="l" defTabSz="914378"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646" indent="-342892" algn="l" defTabSz="914378"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447810"/>
            <a:ext cx="7920000" cy="964967"/>
          </a:xfrm>
          <a:prstGeom prst="rect">
            <a:avLst/>
          </a:prstGeom>
        </p:spPr>
        <p:txBody>
          <a:bodyPr vert="horz" lIns="0" tIns="0" rIns="0" bIns="0" rtlCol="0" anchor="b" anchorCtr="0">
            <a:normAutofit/>
          </a:bodyPr>
          <a:lstStyle/>
          <a:p>
            <a:endParaRPr lang="en-GB"/>
          </a:p>
        </p:txBody>
      </p:sp>
      <p:sp>
        <p:nvSpPr>
          <p:cNvPr id="3" name="Text Placeholder 2"/>
          <p:cNvSpPr>
            <a:spLocks noGrp="1"/>
          </p:cNvSpPr>
          <p:nvPr>
            <p:ph type="body" idx="1"/>
          </p:nvPr>
        </p:nvSpPr>
        <p:spPr>
          <a:xfrm>
            <a:off x="612000" y="1600202"/>
            <a:ext cx="7920000" cy="384352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7" y="5443726"/>
            <a:ext cx="1981204" cy="1414275"/>
          </a:xfrm>
          <a:prstGeom prst="rect">
            <a:avLst/>
          </a:prstGeom>
        </p:spPr>
      </p:pic>
      <p:cxnSp>
        <p:nvCxnSpPr>
          <p:cNvPr id="7" name="Straight Connector 6"/>
          <p:cNvCxnSpPr/>
          <p:nvPr userDrawn="1"/>
        </p:nvCxnSpPr>
        <p:spPr>
          <a:xfrm>
            <a:off x="7162796" y="5921332"/>
            <a:ext cx="0" cy="456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5921333"/>
            <a:ext cx="6480720" cy="456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GB" sz="1600"/>
              <a:t>Swindon Local Offer</a:t>
            </a:r>
          </a:p>
        </p:txBody>
      </p:sp>
    </p:spTree>
    <p:extLst>
      <p:ext uri="{BB962C8B-B14F-4D97-AF65-F5344CB8AC3E}">
        <p14:creationId xmlns:p14="http://schemas.microsoft.com/office/powerpoint/2010/main" val="11104555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defTabSz="914378"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378"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27" indent="-187320" algn="l" defTabSz="914378"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43" indent="-176209" algn="l" defTabSz="914378"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371" indent="-187320" algn="l" defTabSz="914378"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787" indent="-176209" algn="l" defTabSz="914378"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p15:clr>
            <a:srgbClr val="F26B43"/>
          </p15:clr>
        </p15:guide>
        <p15:guide id="2" pos="5375">
          <p15:clr>
            <a:srgbClr val="F26B43"/>
          </p15:clr>
        </p15:guide>
        <p15:guide id="3" orient="horz" pos="2573">
          <p15:clr>
            <a:srgbClr val="F26B43"/>
          </p15:clr>
        </p15:guide>
        <p15:guide id="4" orient="horz" pos="667">
          <p15:clr>
            <a:srgbClr val="F26B43"/>
          </p15:clr>
        </p15:guide>
        <p15:guide id="5" orient="horz" pos="7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swindoncarers.org.uk/" TargetMode="External"/><Relationship Id="rId4" Type="http://schemas.openxmlformats.org/officeDocument/2006/relationships/hyperlink" Target="mailto:carers@swindoncarers.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rmAutofit fontScale="77500" lnSpcReduction="20000"/>
          </a:bodyPr>
          <a:lstStyle/>
          <a:p>
            <a:r>
              <a:rPr lang="en-US" b="1"/>
              <a:t>D</a:t>
            </a:r>
            <a:r>
              <a:rPr lang="en-GB" b="1"/>
              <a:t>o you care?</a:t>
            </a:r>
          </a:p>
          <a:p>
            <a:endParaRPr lang="en-GB" b="1"/>
          </a:p>
          <a:p>
            <a:r>
              <a:rPr lang="en-GB"/>
              <a:t>Parent Carers and Swindon Carers Centre </a:t>
            </a:r>
          </a:p>
        </p:txBody>
      </p:sp>
      <p:pic>
        <p:nvPicPr>
          <p:cNvPr id="7" name="Picture 6" descr="Icon&#10;&#10;Description automatically generated">
            <a:extLst>
              <a:ext uri="{FF2B5EF4-FFF2-40B4-BE49-F238E27FC236}">
                <a16:creationId xmlns:a16="http://schemas.microsoft.com/office/drawing/2014/main" id="{DF9F96C9-8530-4786-90B9-A8C3F213B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040" y="400050"/>
            <a:ext cx="3028950" cy="3028950"/>
          </a:xfrm>
          <a:prstGeom prst="rect">
            <a:avLst/>
          </a:prstGeom>
        </p:spPr>
      </p:pic>
      <p:sp>
        <p:nvSpPr>
          <p:cNvPr id="8" name="TextBox 7">
            <a:extLst>
              <a:ext uri="{FF2B5EF4-FFF2-40B4-BE49-F238E27FC236}">
                <a16:creationId xmlns:a16="http://schemas.microsoft.com/office/drawing/2014/main" id="{9010BEE6-1673-4277-9CB0-F51D2A8B02D6}"/>
              </a:ext>
            </a:extLst>
          </p:cNvPr>
          <p:cNvSpPr txBox="1"/>
          <p:nvPr/>
        </p:nvSpPr>
        <p:spPr>
          <a:xfrm>
            <a:off x="5596040" y="3781586"/>
            <a:ext cx="3028950" cy="523220"/>
          </a:xfrm>
          <a:prstGeom prst="rect">
            <a:avLst/>
          </a:prstGeom>
          <a:noFill/>
        </p:spPr>
        <p:txBody>
          <a:bodyPr wrap="square" rtlCol="0">
            <a:spAutoFit/>
          </a:bodyPr>
          <a:lstStyle/>
          <a:p>
            <a:r>
              <a:rPr lang="en-US" sz="1400" b="0" i="0">
                <a:solidFill>
                  <a:srgbClr val="FFFFFF"/>
                </a:solidFill>
                <a:effectLst/>
                <a:latin typeface="+mj-lt"/>
              </a:rPr>
              <a:t>Registered Charity No: 1061116</a:t>
            </a:r>
          </a:p>
          <a:p>
            <a:r>
              <a:rPr lang="en-US" sz="1400" b="0" i="0">
                <a:solidFill>
                  <a:srgbClr val="FFFFFF"/>
                </a:solidFill>
                <a:effectLst/>
                <a:latin typeface="+mj-lt"/>
              </a:rPr>
              <a:t>Registered Company No: 3305621</a:t>
            </a:r>
            <a:r>
              <a:rPr lang="en-US" sz="1400">
                <a:latin typeface="+mj-lt"/>
              </a:rPr>
              <a:t> </a:t>
            </a:r>
            <a:endParaRPr lang="en-GB" sz="1400">
              <a:latin typeface="+mj-lt"/>
            </a:endParaRPr>
          </a:p>
        </p:txBody>
      </p:sp>
      <p:pic>
        <p:nvPicPr>
          <p:cNvPr id="10" name="Picture 9" descr="Text&#10;&#10;Description automatically generated">
            <a:extLst>
              <a:ext uri="{FF2B5EF4-FFF2-40B4-BE49-F238E27FC236}">
                <a16:creationId xmlns:a16="http://schemas.microsoft.com/office/drawing/2014/main" id="{35F842E2-C7DD-4655-B79E-CC6A71BDD7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26169" y="5388983"/>
            <a:ext cx="1483758" cy="99072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BB4216E-F468-4446-8CDE-CE70C9149C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28084" y="5299326"/>
            <a:ext cx="1184499" cy="118449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4A47BE65-CADC-4A1E-BB05-D3E0DC26E4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2000" y="5436390"/>
            <a:ext cx="1784033" cy="727990"/>
          </a:xfrm>
          <a:prstGeom prst="rect">
            <a:avLst/>
          </a:prstGeom>
        </p:spPr>
      </p:pic>
    </p:spTree>
    <p:extLst>
      <p:ext uri="{BB962C8B-B14F-4D97-AF65-F5344CB8AC3E}">
        <p14:creationId xmlns:p14="http://schemas.microsoft.com/office/powerpoint/2010/main" val="293304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DA33A7DD-29F6-406E-A1F3-583F8CCE1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54" y="5201967"/>
            <a:ext cx="2137935" cy="988357"/>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717772B-01B2-46EC-967D-BF2771EED2D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64999" y="4856391"/>
            <a:ext cx="2294688" cy="936367"/>
          </a:xfrm>
          <a:prstGeom prst="rect">
            <a:avLst/>
          </a:prstGeom>
        </p:spPr>
      </p:pic>
      <p:pic>
        <p:nvPicPr>
          <p:cNvPr id="5" name="Picture 4" descr="Text&#10;&#10;Description automatically generated">
            <a:extLst>
              <a:ext uri="{FF2B5EF4-FFF2-40B4-BE49-F238E27FC236}">
                <a16:creationId xmlns:a16="http://schemas.microsoft.com/office/drawing/2014/main" id="{271E74B4-4D30-46AC-9673-7AD728DAA1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11695" y="5813905"/>
            <a:ext cx="1109846" cy="741057"/>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5DD2CCA7-EEC7-4FBB-9E74-EAC665F3586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93241" y="5324575"/>
            <a:ext cx="894291" cy="894291"/>
          </a:xfrm>
          <a:prstGeom prst="rect">
            <a:avLst/>
          </a:prstGeom>
        </p:spPr>
      </p:pic>
    </p:spTree>
    <p:extLst>
      <p:ext uri="{BB962C8B-B14F-4D97-AF65-F5344CB8AC3E}">
        <p14:creationId xmlns:p14="http://schemas.microsoft.com/office/powerpoint/2010/main" val="273032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542683"/>
            </a:gs>
            <a:gs pos="74000">
              <a:schemeClr val="bg1"/>
            </a:gs>
            <a:gs pos="83000">
              <a:schemeClr val="bg1"/>
            </a:gs>
            <a:gs pos="91568">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64D1B-6106-4A81-9875-0F680C0BF417}"/>
              </a:ext>
            </a:extLst>
          </p:cNvPr>
          <p:cNvPicPr>
            <a:picLocks noChangeAspect="1"/>
          </p:cNvPicPr>
          <p:nvPr/>
        </p:nvPicPr>
        <p:blipFill>
          <a:blip r:embed="rId2"/>
          <a:stretch>
            <a:fillRect/>
          </a:stretch>
        </p:blipFill>
        <p:spPr>
          <a:xfrm>
            <a:off x="3430941" y="5867400"/>
            <a:ext cx="5438775" cy="990600"/>
          </a:xfrm>
          <a:prstGeom prst="rect">
            <a:avLst/>
          </a:prstGeom>
        </p:spPr>
      </p:pic>
      <p:pic>
        <p:nvPicPr>
          <p:cNvPr id="6" name="Picture 5" descr="Logo, company name&#10;&#10;Description automatically generated">
            <a:extLst>
              <a:ext uri="{FF2B5EF4-FFF2-40B4-BE49-F238E27FC236}">
                <a16:creationId xmlns:a16="http://schemas.microsoft.com/office/drawing/2014/main" id="{3141BB5D-0376-44FD-A16C-CF9A1390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991" y="5812759"/>
            <a:ext cx="1803497" cy="833748"/>
          </a:xfrm>
          <a:prstGeom prst="rect">
            <a:avLst/>
          </a:prstGeom>
        </p:spPr>
      </p:pic>
      <p:sp>
        <p:nvSpPr>
          <p:cNvPr id="4" name="TextBox 3">
            <a:extLst>
              <a:ext uri="{FF2B5EF4-FFF2-40B4-BE49-F238E27FC236}">
                <a16:creationId xmlns:a16="http://schemas.microsoft.com/office/drawing/2014/main" id="{A8A5A68C-725A-47EF-8078-B51716067CF0}"/>
              </a:ext>
            </a:extLst>
          </p:cNvPr>
          <p:cNvSpPr txBox="1"/>
          <p:nvPr/>
        </p:nvSpPr>
        <p:spPr>
          <a:xfrm>
            <a:off x="412274" y="685365"/>
            <a:ext cx="3091214" cy="584775"/>
          </a:xfrm>
          <a:custGeom>
            <a:avLst/>
            <a:gdLst>
              <a:gd name="connsiteX0" fmla="*/ 0 w 3091214"/>
              <a:gd name="connsiteY0" fmla="*/ 0 h 584775"/>
              <a:gd name="connsiteX1" fmla="*/ 3091214 w 3091214"/>
              <a:gd name="connsiteY1" fmla="*/ 0 h 584775"/>
              <a:gd name="connsiteX2" fmla="*/ 3091214 w 3091214"/>
              <a:gd name="connsiteY2" fmla="*/ 584775 h 584775"/>
              <a:gd name="connsiteX3" fmla="*/ 0 w 3091214"/>
              <a:gd name="connsiteY3" fmla="*/ 584775 h 584775"/>
              <a:gd name="connsiteX4" fmla="*/ 0 w 3091214"/>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214" h="584775" extrusionOk="0">
                <a:moveTo>
                  <a:pt x="0" y="0"/>
                </a:moveTo>
                <a:cubicBezTo>
                  <a:pt x="1094889" y="-5264"/>
                  <a:pt x="1982185" y="84467"/>
                  <a:pt x="3091214" y="0"/>
                </a:cubicBezTo>
                <a:cubicBezTo>
                  <a:pt x="3135534" y="68835"/>
                  <a:pt x="3067319" y="349098"/>
                  <a:pt x="3091214" y="584775"/>
                </a:cubicBezTo>
                <a:cubicBezTo>
                  <a:pt x="1968733" y="691095"/>
                  <a:pt x="660417" y="577126"/>
                  <a:pt x="0" y="584775"/>
                </a:cubicBezTo>
                <a:cubicBezTo>
                  <a:pt x="22516" y="423628"/>
                  <a:pt x="-33760" y="289996"/>
                  <a:pt x="0" y="0"/>
                </a:cubicBezTo>
                <a:close/>
              </a:path>
            </a:pathLst>
          </a:custGeom>
          <a:noFill/>
          <a:ln w="57150">
            <a:solidFill>
              <a:schemeClr val="bg1">
                <a:lumMod val="95000"/>
              </a:schemeClr>
            </a:solidFill>
            <a:extLst>
              <a:ext uri="{C807C97D-BFC1-408E-A445-0C87EB9F89A2}">
                <ask:lineSketchStyleProps xmlns:ask="http://schemas.microsoft.com/office/drawing/2018/sketchyshapes" xmlns="" sd="2650216993">
                  <a:prstGeom prst="rect">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cs typeface="Calibri"/>
              </a:rPr>
              <a:t>What is a carer?</a:t>
            </a:r>
          </a:p>
        </p:txBody>
      </p:sp>
      <p:sp>
        <p:nvSpPr>
          <p:cNvPr id="11" name="TextBox 10">
            <a:extLst>
              <a:ext uri="{FF2B5EF4-FFF2-40B4-BE49-F238E27FC236}">
                <a16:creationId xmlns:a16="http://schemas.microsoft.com/office/drawing/2014/main" id="{DB0DF418-F264-4C46-83EA-B5ABE16EC9B3}"/>
              </a:ext>
            </a:extLst>
          </p:cNvPr>
          <p:cNvSpPr txBox="1"/>
          <p:nvPr/>
        </p:nvSpPr>
        <p:spPr>
          <a:xfrm>
            <a:off x="412274" y="1612757"/>
            <a:ext cx="4498773" cy="3785652"/>
          </a:xfrm>
          <a:custGeom>
            <a:avLst/>
            <a:gdLst>
              <a:gd name="connsiteX0" fmla="*/ 0 w 4498773"/>
              <a:gd name="connsiteY0" fmla="*/ 0 h 3785652"/>
              <a:gd name="connsiteX1" fmla="*/ 687670 w 4498773"/>
              <a:gd name="connsiteY1" fmla="*/ 0 h 3785652"/>
              <a:gd name="connsiteX2" fmla="*/ 1330351 w 4498773"/>
              <a:gd name="connsiteY2" fmla="*/ 0 h 3785652"/>
              <a:gd name="connsiteX3" fmla="*/ 1928046 w 4498773"/>
              <a:gd name="connsiteY3" fmla="*/ 0 h 3785652"/>
              <a:gd name="connsiteX4" fmla="*/ 2660703 w 4498773"/>
              <a:gd name="connsiteY4" fmla="*/ 0 h 3785652"/>
              <a:gd name="connsiteX5" fmla="*/ 3213409 w 4498773"/>
              <a:gd name="connsiteY5" fmla="*/ 0 h 3785652"/>
              <a:gd name="connsiteX6" fmla="*/ 3721128 w 4498773"/>
              <a:gd name="connsiteY6" fmla="*/ 0 h 3785652"/>
              <a:gd name="connsiteX7" fmla="*/ 4498773 w 4498773"/>
              <a:gd name="connsiteY7" fmla="*/ 0 h 3785652"/>
              <a:gd name="connsiteX8" fmla="*/ 4498773 w 4498773"/>
              <a:gd name="connsiteY8" fmla="*/ 630942 h 3785652"/>
              <a:gd name="connsiteX9" fmla="*/ 4498773 w 4498773"/>
              <a:gd name="connsiteY9" fmla="*/ 1299741 h 3785652"/>
              <a:gd name="connsiteX10" fmla="*/ 4498773 w 4498773"/>
              <a:gd name="connsiteY10" fmla="*/ 1854969 h 3785652"/>
              <a:gd name="connsiteX11" fmla="*/ 4498773 w 4498773"/>
              <a:gd name="connsiteY11" fmla="*/ 2448055 h 3785652"/>
              <a:gd name="connsiteX12" fmla="*/ 4498773 w 4498773"/>
              <a:gd name="connsiteY12" fmla="*/ 2965427 h 3785652"/>
              <a:gd name="connsiteX13" fmla="*/ 4498773 w 4498773"/>
              <a:gd name="connsiteY13" fmla="*/ 3785652 h 3785652"/>
              <a:gd name="connsiteX14" fmla="*/ 3946067 w 4498773"/>
              <a:gd name="connsiteY14" fmla="*/ 3785652 h 3785652"/>
              <a:gd name="connsiteX15" fmla="*/ 3348372 w 4498773"/>
              <a:gd name="connsiteY15" fmla="*/ 3785652 h 3785652"/>
              <a:gd name="connsiteX16" fmla="*/ 2615715 w 4498773"/>
              <a:gd name="connsiteY16" fmla="*/ 3785652 h 3785652"/>
              <a:gd name="connsiteX17" fmla="*/ 1973033 w 4498773"/>
              <a:gd name="connsiteY17" fmla="*/ 3785652 h 3785652"/>
              <a:gd name="connsiteX18" fmla="*/ 1465315 w 4498773"/>
              <a:gd name="connsiteY18" fmla="*/ 3785652 h 3785652"/>
              <a:gd name="connsiteX19" fmla="*/ 822633 w 4498773"/>
              <a:gd name="connsiteY19" fmla="*/ 3785652 h 3785652"/>
              <a:gd name="connsiteX20" fmla="*/ 0 w 4498773"/>
              <a:gd name="connsiteY20" fmla="*/ 3785652 h 3785652"/>
              <a:gd name="connsiteX21" fmla="*/ 0 w 4498773"/>
              <a:gd name="connsiteY21" fmla="*/ 3230423 h 3785652"/>
              <a:gd name="connsiteX22" fmla="*/ 0 w 4498773"/>
              <a:gd name="connsiteY22" fmla="*/ 2523768 h 3785652"/>
              <a:gd name="connsiteX23" fmla="*/ 0 w 4498773"/>
              <a:gd name="connsiteY23" fmla="*/ 2006396 h 3785652"/>
              <a:gd name="connsiteX24" fmla="*/ 0 w 4498773"/>
              <a:gd name="connsiteY24" fmla="*/ 1299741 h 3785652"/>
              <a:gd name="connsiteX25" fmla="*/ 0 w 4498773"/>
              <a:gd name="connsiteY25" fmla="*/ 593085 h 3785652"/>
              <a:gd name="connsiteX26" fmla="*/ 0 w 4498773"/>
              <a:gd name="connsiteY26"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98773" h="3785652" extrusionOk="0">
                <a:moveTo>
                  <a:pt x="0" y="0"/>
                </a:moveTo>
                <a:cubicBezTo>
                  <a:pt x="217207" y="-26587"/>
                  <a:pt x="377790" y="-31261"/>
                  <a:pt x="687670" y="0"/>
                </a:cubicBezTo>
                <a:cubicBezTo>
                  <a:pt x="997550" y="31261"/>
                  <a:pt x="1107133" y="-31158"/>
                  <a:pt x="1330351" y="0"/>
                </a:cubicBezTo>
                <a:cubicBezTo>
                  <a:pt x="1553569" y="31158"/>
                  <a:pt x="1744619" y="-3120"/>
                  <a:pt x="1928046" y="0"/>
                </a:cubicBezTo>
                <a:cubicBezTo>
                  <a:pt x="2111474" y="3120"/>
                  <a:pt x="2453110" y="-12329"/>
                  <a:pt x="2660703" y="0"/>
                </a:cubicBezTo>
                <a:cubicBezTo>
                  <a:pt x="2868296" y="12329"/>
                  <a:pt x="3021620" y="-10880"/>
                  <a:pt x="3213409" y="0"/>
                </a:cubicBezTo>
                <a:cubicBezTo>
                  <a:pt x="3405198" y="10880"/>
                  <a:pt x="3474767" y="24650"/>
                  <a:pt x="3721128" y="0"/>
                </a:cubicBezTo>
                <a:cubicBezTo>
                  <a:pt x="3967489" y="-24650"/>
                  <a:pt x="4168608" y="-38010"/>
                  <a:pt x="4498773" y="0"/>
                </a:cubicBezTo>
                <a:cubicBezTo>
                  <a:pt x="4479236" y="178398"/>
                  <a:pt x="4494013" y="447910"/>
                  <a:pt x="4498773" y="630942"/>
                </a:cubicBezTo>
                <a:cubicBezTo>
                  <a:pt x="4503533" y="813974"/>
                  <a:pt x="4498569" y="1112487"/>
                  <a:pt x="4498773" y="1299741"/>
                </a:cubicBezTo>
                <a:cubicBezTo>
                  <a:pt x="4498977" y="1486995"/>
                  <a:pt x="4524682" y="1680403"/>
                  <a:pt x="4498773" y="1854969"/>
                </a:cubicBezTo>
                <a:cubicBezTo>
                  <a:pt x="4472864" y="2029535"/>
                  <a:pt x="4486310" y="2285293"/>
                  <a:pt x="4498773" y="2448055"/>
                </a:cubicBezTo>
                <a:cubicBezTo>
                  <a:pt x="4511236" y="2610817"/>
                  <a:pt x="4475514" y="2757677"/>
                  <a:pt x="4498773" y="2965427"/>
                </a:cubicBezTo>
                <a:cubicBezTo>
                  <a:pt x="4522032" y="3173177"/>
                  <a:pt x="4496275" y="3419306"/>
                  <a:pt x="4498773" y="3785652"/>
                </a:cubicBezTo>
                <a:cubicBezTo>
                  <a:pt x="4341510" y="3806232"/>
                  <a:pt x="4206865" y="3810477"/>
                  <a:pt x="3946067" y="3785652"/>
                </a:cubicBezTo>
                <a:cubicBezTo>
                  <a:pt x="3685269" y="3760827"/>
                  <a:pt x="3625438" y="3795293"/>
                  <a:pt x="3348372" y="3785652"/>
                </a:cubicBezTo>
                <a:cubicBezTo>
                  <a:pt x="3071306" y="3776011"/>
                  <a:pt x="2927172" y="3789010"/>
                  <a:pt x="2615715" y="3785652"/>
                </a:cubicBezTo>
                <a:cubicBezTo>
                  <a:pt x="2304258" y="3782294"/>
                  <a:pt x="2202411" y="3814532"/>
                  <a:pt x="1973033" y="3785652"/>
                </a:cubicBezTo>
                <a:cubicBezTo>
                  <a:pt x="1743655" y="3756772"/>
                  <a:pt x="1569919" y="3786942"/>
                  <a:pt x="1465315" y="3785652"/>
                </a:cubicBezTo>
                <a:cubicBezTo>
                  <a:pt x="1360711" y="3784362"/>
                  <a:pt x="1020448" y="3793791"/>
                  <a:pt x="822633" y="3785652"/>
                </a:cubicBezTo>
                <a:cubicBezTo>
                  <a:pt x="624818" y="3777513"/>
                  <a:pt x="383437" y="3825826"/>
                  <a:pt x="0" y="3785652"/>
                </a:cubicBezTo>
                <a:cubicBezTo>
                  <a:pt x="-10277" y="3607791"/>
                  <a:pt x="-12881" y="3466703"/>
                  <a:pt x="0" y="3230423"/>
                </a:cubicBezTo>
                <a:cubicBezTo>
                  <a:pt x="12881" y="2994143"/>
                  <a:pt x="27881" y="2734243"/>
                  <a:pt x="0" y="2523768"/>
                </a:cubicBezTo>
                <a:cubicBezTo>
                  <a:pt x="-27881" y="2313294"/>
                  <a:pt x="19014" y="2220611"/>
                  <a:pt x="0" y="2006396"/>
                </a:cubicBezTo>
                <a:cubicBezTo>
                  <a:pt x="-19014" y="1792181"/>
                  <a:pt x="10921" y="1478457"/>
                  <a:pt x="0" y="1299741"/>
                </a:cubicBezTo>
                <a:cubicBezTo>
                  <a:pt x="-10921" y="1121026"/>
                  <a:pt x="-3867" y="869890"/>
                  <a:pt x="0" y="593085"/>
                </a:cubicBezTo>
                <a:cubicBezTo>
                  <a:pt x="3867" y="316280"/>
                  <a:pt x="228" y="281631"/>
                  <a:pt x="0" y="0"/>
                </a:cubicBezTo>
                <a:close/>
              </a:path>
            </a:pathLst>
          </a:custGeom>
          <a:noFill/>
          <a:ln w="57150">
            <a:solidFill>
              <a:srgbClr val="542683"/>
            </a:solidFill>
            <a:extLst>
              <a:ext uri="{C807C97D-BFC1-408E-A445-0C87EB9F89A2}">
                <ask:lineSketchStyleProps xmlns:ask="http://schemas.microsoft.com/office/drawing/2018/sketchyshapes" xmlns="" sd="2118672178">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A carer is a person who provides unpaid support to a family member, partner or friend who would otherwise be able to manage without this support. </a:t>
            </a:r>
          </a:p>
          <a:p>
            <a:endParaRPr lang="en-US" sz="2400">
              <a:cs typeface="Calibri"/>
            </a:endParaRPr>
          </a:p>
          <a:p>
            <a:r>
              <a:rPr lang="en-US" sz="2400">
                <a:cs typeface="Calibri"/>
              </a:rPr>
              <a:t>This could be due to an illness, physical disability or autism and/or learning disability, mental ill health or substance misuse.  </a:t>
            </a:r>
          </a:p>
        </p:txBody>
      </p:sp>
      <p:pic>
        <p:nvPicPr>
          <p:cNvPr id="17" name="Picture 16" descr="A group of people posing for a photo in front of a brick building&#10;&#10;Description automatically generated">
            <a:extLst>
              <a:ext uri="{FF2B5EF4-FFF2-40B4-BE49-F238E27FC236}">
                <a16:creationId xmlns:a16="http://schemas.microsoft.com/office/drawing/2014/main" id="{FED77C25-095A-4700-9E3B-7E52A0E4734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16507" y="3105741"/>
            <a:ext cx="3515219" cy="2345175"/>
          </a:xfrm>
          <a:prstGeom prst="rect">
            <a:avLst/>
          </a:prstGeom>
        </p:spPr>
      </p:pic>
      <p:pic>
        <p:nvPicPr>
          <p:cNvPr id="19" name="Picture 18" descr="A group of people posing for a photo&#10;&#10;Description automatically generated with low confidence">
            <a:extLst>
              <a:ext uri="{FF2B5EF4-FFF2-40B4-BE49-F238E27FC236}">
                <a16:creationId xmlns:a16="http://schemas.microsoft.com/office/drawing/2014/main" id="{F2B12AD3-E793-4513-A61E-96A12BA8A6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03240" y="488373"/>
            <a:ext cx="1870876" cy="2494501"/>
          </a:xfrm>
          <a:prstGeom prst="rect">
            <a:avLst/>
          </a:prstGeom>
        </p:spPr>
      </p:pic>
      <p:pic>
        <p:nvPicPr>
          <p:cNvPr id="21" name="Picture 20" descr="A group of people posing for a photo&#10;&#10;Description automatically generated with medium confidence">
            <a:extLst>
              <a:ext uri="{FF2B5EF4-FFF2-40B4-BE49-F238E27FC236}">
                <a16:creationId xmlns:a16="http://schemas.microsoft.com/office/drawing/2014/main" id="{56A4E551-F7FE-4E59-98BC-A5520F99B4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54031" y="488373"/>
            <a:ext cx="1871385" cy="2495179"/>
          </a:xfrm>
          <a:prstGeom prst="rect">
            <a:avLst/>
          </a:prstGeom>
        </p:spPr>
      </p:pic>
    </p:spTree>
    <p:extLst>
      <p:ext uri="{BB962C8B-B14F-4D97-AF65-F5344CB8AC3E}">
        <p14:creationId xmlns:p14="http://schemas.microsoft.com/office/powerpoint/2010/main" val="269308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542683"/>
            </a:gs>
            <a:gs pos="74000">
              <a:schemeClr val="bg1"/>
            </a:gs>
            <a:gs pos="83000">
              <a:schemeClr val="bg1"/>
            </a:gs>
            <a:gs pos="91568">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64D1B-6106-4A81-9875-0F680C0BF417}"/>
              </a:ext>
            </a:extLst>
          </p:cNvPr>
          <p:cNvPicPr>
            <a:picLocks noChangeAspect="1"/>
          </p:cNvPicPr>
          <p:nvPr/>
        </p:nvPicPr>
        <p:blipFill>
          <a:blip r:embed="rId2"/>
          <a:stretch>
            <a:fillRect/>
          </a:stretch>
        </p:blipFill>
        <p:spPr>
          <a:xfrm>
            <a:off x="3430941" y="5867400"/>
            <a:ext cx="5438775" cy="990600"/>
          </a:xfrm>
          <a:prstGeom prst="rect">
            <a:avLst/>
          </a:prstGeom>
        </p:spPr>
      </p:pic>
      <p:pic>
        <p:nvPicPr>
          <p:cNvPr id="6" name="Picture 5" descr="Logo, company name&#10;&#10;Description automatically generated">
            <a:extLst>
              <a:ext uri="{FF2B5EF4-FFF2-40B4-BE49-F238E27FC236}">
                <a16:creationId xmlns:a16="http://schemas.microsoft.com/office/drawing/2014/main" id="{3141BB5D-0376-44FD-A16C-CF9A1390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963" y="258005"/>
            <a:ext cx="2378322" cy="1099487"/>
          </a:xfrm>
          <a:prstGeom prst="rect">
            <a:avLst/>
          </a:prstGeom>
        </p:spPr>
      </p:pic>
      <p:sp>
        <p:nvSpPr>
          <p:cNvPr id="4" name="TextBox 3">
            <a:extLst>
              <a:ext uri="{FF2B5EF4-FFF2-40B4-BE49-F238E27FC236}">
                <a16:creationId xmlns:a16="http://schemas.microsoft.com/office/drawing/2014/main" id="{A8A5A68C-725A-47EF-8078-B51716067CF0}"/>
              </a:ext>
            </a:extLst>
          </p:cNvPr>
          <p:cNvSpPr txBox="1"/>
          <p:nvPr/>
        </p:nvSpPr>
        <p:spPr>
          <a:xfrm>
            <a:off x="438019" y="325227"/>
            <a:ext cx="2755698" cy="830997"/>
          </a:xfrm>
          <a:custGeom>
            <a:avLst/>
            <a:gdLst>
              <a:gd name="connsiteX0" fmla="*/ 0 w 2755698"/>
              <a:gd name="connsiteY0" fmla="*/ 0 h 830997"/>
              <a:gd name="connsiteX1" fmla="*/ 2755698 w 2755698"/>
              <a:gd name="connsiteY1" fmla="*/ 0 h 830997"/>
              <a:gd name="connsiteX2" fmla="*/ 2755698 w 2755698"/>
              <a:gd name="connsiteY2" fmla="*/ 830997 h 830997"/>
              <a:gd name="connsiteX3" fmla="*/ 0 w 2755698"/>
              <a:gd name="connsiteY3" fmla="*/ 830997 h 830997"/>
              <a:gd name="connsiteX4" fmla="*/ 0 w 275569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698" h="830997" extrusionOk="0">
                <a:moveTo>
                  <a:pt x="0" y="0"/>
                </a:moveTo>
                <a:cubicBezTo>
                  <a:pt x="817021" y="-42219"/>
                  <a:pt x="1507163" y="63140"/>
                  <a:pt x="2755698" y="0"/>
                </a:cubicBezTo>
                <a:cubicBezTo>
                  <a:pt x="2720410" y="379904"/>
                  <a:pt x="2701333" y="672362"/>
                  <a:pt x="2755698" y="830997"/>
                </a:cubicBezTo>
                <a:cubicBezTo>
                  <a:pt x="1776187" y="924652"/>
                  <a:pt x="899829" y="765195"/>
                  <a:pt x="0" y="830997"/>
                </a:cubicBezTo>
                <a:cubicBezTo>
                  <a:pt x="42996" y="458097"/>
                  <a:pt x="-33280" y="84315"/>
                  <a:pt x="0" y="0"/>
                </a:cubicBezTo>
                <a:close/>
              </a:path>
            </a:pathLst>
          </a:custGeom>
          <a:noFill/>
          <a:ln w="57150">
            <a:solidFill>
              <a:schemeClr val="bg1">
                <a:lumMod val="95000"/>
              </a:schemeClr>
            </a:solidFill>
            <a:extLst>
              <a:ext uri="{C807C97D-BFC1-408E-A445-0C87EB9F89A2}">
                <ask:lineSketchStyleProps xmlns:ask="http://schemas.microsoft.com/office/drawing/2018/sketchyshapes" xmlns="" sd="879248734">
                  <a:prstGeom prst="rect">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cs typeface="Calibri"/>
              </a:rPr>
              <a:t>About us</a:t>
            </a:r>
          </a:p>
        </p:txBody>
      </p:sp>
      <p:sp>
        <p:nvSpPr>
          <p:cNvPr id="7" name="TextBox 6">
            <a:extLst>
              <a:ext uri="{FF2B5EF4-FFF2-40B4-BE49-F238E27FC236}">
                <a16:creationId xmlns:a16="http://schemas.microsoft.com/office/drawing/2014/main" id="{B50B51E8-DB60-4376-8723-B7B7492639BF}"/>
              </a:ext>
            </a:extLst>
          </p:cNvPr>
          <p:cNvSpPr txBox="1"/>
          <p:nvPr/>
        </p:nvSpPr>
        <p:spPr>
          <a:xfrm>
            <a:off x="3416186" y="1551112"/>
            <a:ext cx="2713367" cy="830997"/>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Established since 1997</a:t>
            </a:r>
          </a:p>
        </p:txBody>
      </p:sp>
      <p:sp>
        <p:nvSpPr>
          <p:cNvPr id="8" name="TextBox 7">
            <a:extLst>
              <a:ext uri="{FF2B5EF4-FFF2-40B4-BE49-F238E27FC236}">
                <a16:creationId xmlns:a16="http://schemas.microsoft.com/office/drawing/2014/main" id="{64572978-7EFB-4B1A-B3B1-77E718591678}"/>
              </a:ext>
            </a:extLst>
          </p:cNvPr>
          <p:cNvSpPr txBox="1"/>
          <p:nvPr/>
        </p:nvSpPr>
        <p:spPr>
          <a:xfrm>
            <a:off x="6425931" y="325227"/>
            <a:ext cx="2378322" cy="2677656"/>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We have dedicated teams who support Adult Carers, Parent Carers and Young Carers. </a:t>
            </a:r>
          </a:p>
        </p:txBody>
      </p:sp>
      <p:sp>
        <p:nvSpPr>
          <p:cNvPr id="9" name="TextBox 8">
            <a:extLst>
              <a:ext uri="{FF2B5EF4-FFF2-40B4-BE49-F238E27FC236}">
                <a16:creationId xmlns:a16="http://schemas.microsoft.com/office/drawing/2014/main" id="{1ED5EC64-EFAA-4D80-BDE8-EE1039860E8D}"/>
              </a:ext>
            </a:extLst>
          </p:cNvPr>
          <p:cNvSpPr txBox="1"/>
          <p:nvPr/>
        </p:nvSpPr>
        <p:spPr>
          <a:xfrm>
            <a:off x="3414867" y="2642950"/>
            <a:ext cx="2743200" cy="1200329"/>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There are now an estimated 21,00+ Carers in Swindon.</a:t>
            </a:r>
          </a:p>
        </p:txBody>
      </p:sp>
      <p:sp>
        <p:nvSpPr>
          <p:cNvPr id="10" name="TextBox 9">
            <a:extLst>
              <a:ext uri="{FF2B5EF4-FFF2-40B4-BE49-F238E27FC236}">
                <a16:creationId xmlns:a16="http://schemas.microsoft.com/office/drawing/2014/main" id="{1CDC99FD-B859-4597-B02B-E123C25629CA}"/>
              </a:ext>
            </a:extLst>
          </p:cNvPr>
          <p:cNvSpPr txBox="1"/>
          <p:nvPr/>
        </p:nvSpPr>
        <p:spPr>
          <a:xfrm>
            <a:off x="6424612" y="3189744"/>
            <a:ext cx="2378322" cy="2677656"/>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At Swindon Carers Centre, we provide support, advice and guidance to Carers from age 5 and upwards. </a:t>
            </a:r>
          </a:p>
        </p:txBody>
      </p:sp>
      <p:sp>
        <p:nvSpPr>
          <p:cNvPr id="11" name="TextBox 10">
            <a:extLst>
              <a:ext uri="{FF2B5EF4-FFF2-40B4-BE49-F238E27FC236}">
                <a16:creationId xmlns:a16="http://schemas.microsoft.com/office/drawing/2014/main" id="{DB0DF418-F264-4C46-83EA-B5ABE16EC9B3}"/>
              </a:ext>
            </a:extLst>
          </p:cNvPr>
          <p:cNvSpPr txBox="1"/>
          <p:nvPr/>
        </p:nvSpPr>
        <p:spPr>
          <a:xfrm>
            <a:off x="412273" y="1551112"/>
            <a:ext cx="2743200" cy="2308324"/>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We work in partnership with many organisations such as:</a:t>
            </a:r>
          </a:p>
          <a:p>
            <a:r>
              <a:rPr lang="en-US" sz="2400">
                <a:cs typeface="Calibri"/>
              </a:rPr>
              <a:t>SAMs, Mind, Alzheimer's Society.</a:t>
            </a:r>
          </a:p>
        </p:txBody>
      </p:sp>
      <p:sp>
        <p:nvSpPr>
          <p:cNvPr id="12" name="TextBox 11">
            <a:extLst>
              <a:ext uri="{FF2B5EF4-FFF2-40B4-BE49-F238E27FC236}">
                <a16:creationId xmlns:a16="http://schemas.microsoft.com/office/drawing/2014/main" id="{84DD6407-0B16-4AB5-8E64-3F7F833B87D8}"/>
              </a:ext>
            </a:extLst>
          </p:cNvPr>
          <p:cNvSpPr txBox="1"/>
          <p:nvPr/>
        </p:nvSpPr>
        <p:spPr>
          <a:xfrm>
            <a:off x="3434517" y="4104120"/>
            <a:ext cx="2743201" cy="1569660"/>
          </a:xfrm>
          <a:prstGeom prst="rect">
            <a:avLst/>
          </a:prstGeom>
          <a:noFill/>
          <a:ln w="57150">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542683"/>
                </a:solidFill>
                <a:cs typeface="Calibri"/>
              </a:rPr>
              <a:t>6 in 10 people will be carers at some point in their lifetime. </a:t>
            </a:r>
          </a:p>
        </p:txBody>
      </p:sp>
      <p:sp>
        <p:nvSpPr>
          <p:cNvPr id="14" name="TextBox 13">
            <a:extLst>
              <a:ext uri="{FF2B5EF4-FFF2-40B4-BE49-F238E27FC236}">
                <a16:creationId xmlns:a16="http://schemas.microsoft.com/office/drawing/2014/main" id="{783B66D5-CB8D-45AE-B1D7-DF4607D64E32}"/>
              </a:ext>
            </a:extLst>
          </p:cNvPr>
          <p:cNvSpPr txBox="1"/>
          <p:nvPr/>
        </p:nvSpPr>
        <p:spPr>
          <a:xfrm>
            <a:off x="424772" y="4053631"/>
            <a:ext cx="2743200" cy="1938992"/>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542683"/>
                </a:solidFill>
                <a:cs typeface="Calibri"/>
              </a:rPr>
              <a:t>Our vision: Creating a community where carers are recognised, valued and supported.</a:t>
            </a:r>
          </a:p>
        </p:txBody>
      </p:sp>
    </p:spTree>
    <p:extLst>
      <p:ext uri="{BB962C8B-B14F-4D97-AF65-F5344CB8AC3E}">
        <p14:creationId xmlns:p14="http://schemas.microsoft.com/office/powerpoint/2010/main" val="278388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542683"/>
            </a:gs>
            <a:gs pos="74000">
              <a:schemeClr val="bg1"/>
            </a:gs>
            <a:gs pos="83000">
              <a:schemeClr val="bg1"/>
            </a:gs>
            <a:gs pos="91568">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64D1B-6106-4A81-9875-0F680C0BF417}"/>
              </a:ext>
            </a:extLst>
          </p:cNvPr>
          <p:cNvPicPr>
            <a:picLocks noChangeAspect="1"/>
          </p:cNvPicPr>
          <p:nvPr/>
        </p:nvPicPr>
        <p:blipFill>
          <a:blip r:embed="rId2"/>
          <a:stretch>
            <a:fillRect/>
          </a:stretch>
        </p:blipFill>
        <p:spPr>
          <a:xfrm>
            <a:off x="3430941" y="5867400"/>
            <a:ext cx="5438775" cy="990600"/>
          </a:xfrm>
          <a:prstGeom prst="rect">
            <a:avLst/>
          </a:prstGeom>
        </p:spPr>
      </p:pic>
      <p:pic>
        <p:nvPicPr>
          <p:cNvPr id="6" name="Picture 5" descr="Logo, company name&#10;&#10;Description automatically generated">
            <a:extLst>
              <a:ext uri="{FF2B5EF4-FFF2-40B4-BE49-F238E27FC236}">
                <a16:creationId xmlns:a16="http://schemas.microsoft.com/office/drawing/2014/main" id="{3141BB5D-0376-44FD-A16C-CF9A1390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988" y="5867400"/>
            <a:ext cx="1772774" cy="819545"/>
          </a:xfrm>
          <a:prstGeom prst="rect">
            <a:avLst/>
          </a:prstGeom>
        </p:spPr>
      </p:pic>
      <p:sp>
        <p:nvSpPr>
          <p:cNvPr id="4" name="TextBox 3">
            <a:extLst>
              <a:ext uri="{FF2B5EF4-FFF2-40B4-BE49-F238E27FC236}">
                <a16:creationId xmlns:a16="http://schemas.microsoft.com/office/drawing/2014/main" id="{A8A5A68C-725A-47EF-8078-B51716067CF0}"/>
              </a:ext>
            </a:extLst>
          </p:cNvPr>
          <p:cNvSpPr txBox="1"/>
          <p:nvPr/>
        </p:nvSpPr>
        <p:spPr>
          <a:xfrm>
            <a:off x="272631" y="442900"/>
            <a:ext cx="2202439" cy="1569660"/>
          </a:xfrm>
          <a:custGeom>
            <a:avLst/>
            <a:gdLst>
              <a:gd name="connsiteX0" fmla="*/ 0 w 2202439"/>
              <a:gd name="connsiteY0" fmla="*/ 0 h 1569660"/>
              <a:gd name="connsiteX1" fmla="*/ 2202439 w 2202439"/>
              <a:gd name="connsiteY1" fmla="*/ 0 h 1569660"/>
              <a:gd name="connsiteX2" fmla="*/ 2202439 w 2202439"/>
              <a:gd name="connsiteY2" fmla="*/ 1569660 h 1569660"/>
              <a:gd name="connsiteX3" fmla="*/ 0 w 2202439"/>
              <a:gd name="connsiteY3" fmla="*/ 1569660 h 1569660"/>
              <a:gd name="connsiteX4" fmla="*/ 0 w 2202439"/>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39" h="1569660" extrusionOk="0">
                <a:moveTo>
                  <a:pt x="0" y="0"/>
                </a:moveTo>
                <a:cubicBezTo>
                  <a:pt x="1074388" y="-42219"/>
                  <a:pt x="1455623" y="63140"/>
                  <a:pt x="2202439" y="0"/>
                </a:cubicBezTo>
                <a:cubicBezTo>
                  <a:pt x="2332279" y="347316"/>
                  <a:pt x="2230415" y="1339722"/>
                  <a:pt x="2202439" y="1569660"/>
                </a:cubicBezTo>
                <a:cubicBezTo>
                  <a:pt x="1472673" y="1663315"/>
                  <a:pt x="887333" y="1503858"/>
                  <a:pt x="0" y="1569660"/>
                </a:cubicBezTo>
                <a:cubicBezTo>
                  <a:pt x="-89356" y="855953"/>
                  <a:pt x="33292" y="260285"/>
                  <a:pt x="0" y="0"/>
                </a:cubicBezTo>
                <a:close/>
              </a:path>
            </a:pathLst>
          </a:custGeom>
          <a:noFill/>
          <a:ln w="57150">
            <a:solidFill>
              <a:schemeClr val="bg1">
                <a:lumMod val="95000"/>
              </a:schemeClr>
            </a:solidFill>
            <a:extLst>
              <a:ext uri="{C807C97D-BFC1-408E-A445-0C87EB9F89A2}">
                <ask:lineSketchStyleProps xmlns:ask="http://schemas.microsoft.com/office/drawing/2018/sketchyshapes" xmlns="" sd="879248734">
                  <a:prstGeom prst="rect">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cs typeface="Calibri"/>
              </a:rPr>
              <a:t>I am a Carer!</a:t>
            </a:r>
          </a:p>
        </p:txBody>
      </p:sp>
      <p:sp>
        <p:nvSpPr>
          <p:cNvPr id="8" name="TextBox 7">
            <a:extLst>
              <a:ext uri="{FF2B5EF4-FFF2-40B4-BE49-F238E27FC236}">
                <a16:creationId xmlns:a16="http://schemas.microsoft.com/office/drawing/2014/main" id="{64572978-7EFB-4B1A-B3B1-77E718591678}"/>
              </a:ext>
            </a:extLst>
          </p:cNvPr>
          <p:cNvSpPr txBox="1"/>
          <p:nvPr/>
        </p:nvSpPr>
        <p:spPr>
          <a:xfrm>
            <a:off x="2812202" y="1718484"/>
            <a:ext cx="6008732" cy="3785652"/>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My name is Lorraine, and I am a Parent Carer support Practitioner at SCC.  I am also a carer to my two adult children, both of whom have autism. I hope that my professional role, personal knowledge and experience as a carer helps others who may face similar issues as myself in their caring roles. I aim to help people overcome some of the many obstacles they face while trying to provide the right care and support for their own children, as well as being able to meet up and chat with those who access our many groups and activities specifically to provide the parents a break from their caring roles.</a:t>
            </a:r>
          </a:p>
        </p:txBody>
      </p:sp>
    </p:spTree>
    <p:extLst>
      <p:ext uri="{BB962C8B-B14F-4D97-AF65-F5344CB8AC3E}">
        <p14:creationId xmlns:p14="http://schemas.microsoft.com/office/powerpoint/2010/main" val="260754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542683"/>
            </a:gs>
            <a:gs pos="74000">
              <a:schemeClr val="bg1"/>
            </a:gs>
            <a:gs pos="83000">
              <a:schemeClr val="bg1"/>
            </a:gs>
            <a:gs pos="91568">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64D1B-6106-4A81-9875-0F680C0BF417}"/>
              </a:ext>
            </a:extLst>
          </p:cNvPr>
          <p:cNvPicPr>
            <a:picLocks noChangeAspect="1"/>
          </p:cNvPicPr>
          <p:nvPr/>
        </p:nvPicPr>
        <p:blipFill>
          <a:blip r:embed="rId2"/>
          <a:stretch>
            <a:fillRect/>
          </a:stretch>
        </p:blipFill>
        <p:spPr>
          <a:xfrm>
            <a:off x="3430941" y="5867400"/>
            <a:ext cx="5438775" cy="990600"/>
          </a:xfrm>
          <a:prstGeom prst="rect">
            <a:avLst/>
          </a:prstGeom>
        </p:spPr>
      </p:pic>
      <p:pic>
        <p:nvPicPr>
          <p:cNvPr id="6" name="Picture 5" descr="Logo, company name&#10;&#10;Description automatically generated">
            <a:extLst>
              <a:ext uri="{FF2B5EF4-FFF2-40B4-BE49-F238E27FC236}">
                <a16:creationId xmlns:a16="http://schemas.microsoft.com/office/drawing/2014/main" id="{3141BB5D-0376-44FD-A16C-CF9A1390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988" y="5867400"/>
            <a:ext cx="1772774" cy="819545"/>
          </a:xfrm>
          <a:prstGeom prst="rect">
            <a:avLst/>
          </a:prstGeom>
        </p:spPr>
      </p:pic>
      <p:sp>
        <p:nvSpPr>
          <p:cNvPr id="4" name="TextBox 3">
            <a:extLst>
              <a:ext uri="{FF2B5EF4-FFF2-40B4-BE49-F238E27FC236}">
                <a16:creationId xmlns:a16="http://schemas.microsoft.com/office/drawing/2014/main" id="{A8A5A68C-725A-47EF-8078-B51716067CF0}"/>
              </a:ext>
            </a:extLst>
          </p:cNvPr>
          <p:cNvSpPr txBox="1"/>
          <p:nvPr/>
        </p:nvSpPr>
        <p:spPr>
          <a:xfrm>
            <a:off x="515631" y="595900"/>
            <a:ext cx="2202439" cy="830997"/>
          </a:xfrm>
          <a:custGeom>
            <a:avLst/>
            <a:gdLst>
              <a:gd name="connsiteX0" fmla="*/ 0 w 2202439"/>
              <a:gd name="connsiteY0" fmla="*/ 0 h 1569660"/>
              <a:gd name="connsiteX1" fmla="*/ 2202439 w 2202439"/>
              <a:gd name="connsiteY1" fmla="*/ 0 h 1569660"/>
              <a:gd name="connsiteX2" fmla="*/ 2202439 w 2202439"/>
              <a:gd name="connsiteY2" fmla="*/ 1569660 h 1569660"/>
              <a:gd name="connsiteX3" fmla="*/ 0 w 2202439"/>
              <a:gd name="connsiteY3" fmla="*/ 1569660 h 1569660"/>
              <a:gd name="connsiteX4" fmla="*/ 0 w 2202439"/>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39" h="1569660" extrusionOk="0">
                <a:moveTo>
                  <a:pt x="0" y="0"/>
                </a:moveTo>
                <a:cubicBezTo>
                  <a:pt x="1074388" y="-42219"/>
                  <a:pt x="1455623" y="63140"/>
                  <a:pt x="2202439" y="0"/>
                </a:cubicBezTo>
                <a:cubicBezTo>
                  <a:pt x="2332279" y="347316"/>
                  <a:pt x="2230415" y="1339722"/>
                  <a:pt x="2202439" y="1569660"/>
                </a:cubicBezTo>
                <a:cubicBezTo>
                  <a:pt x="1472673" y="1663315"/>
                  <a:pt x="887333" y="1503858"/>
                  <a:pt x="0" y="1569660"/>
                </a:cubicBezTo>
                <a:cubicBezTo>
                  <a:pt x="-89356" y="855953"/>
                  <a:pt x="33292" y="260285"/>
                  <a:pt x="0" y="0"/>
                </a:cubicBezTo>
                <a:close/>
              </a:path>
            </a:pathLst>
          </a:custGeom>
          <a:noFill/>
          <a:ln w="57150">
            <a:solidFill>
              <a:schemeClr val="bg1">
                <a:lumMod val="95000"/>
              </a:schemeClr>
            </a:solidFill>
            <a:extLst>
              <a:ext uri="{C807C97D-BFC1-408E-A445-0C87EB9F89A2}">
                <ask:lineSketchStyleProps xmlns:ask="http://schemas.microsoft.com/office/drawing/2018/sketchyshapes" xmlns="" sd="879248734">
                  <a:custGeom>
                    <a:avLst/>
                    <a:gdLst>
                      <a:gd name="connsiteX0" fmla="*/ 0 w 2202439"/>
                      <a:gd name="connsiteY0" fmla="*/ 0 h 830997"/>
                      <a:gd name="connsiteX1" fmla="*/ 2202439 w 2202439"/>
                      <a:gd name="connsiteY1" fmla="*/ 0 h 830997"/>
                      <a:gd name="connsiteX2" fmla="*/ 2202439 w 2202439"/>
                      <a:gd name="connsiteY2" fmla="*/ 830997 h 830997"/>
                      <a:gd name="connsiteX3" fmla="*/ 0 w 2202439"/>
                      <a:gd name="connsiteY3" fmla="*/ 830997 h 830997"/>
                      <a:gd name="connsiteX4" fmla="*/ 0 w 2202439"/>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39" h="830997" extrusionOk="0">
                        <a:moveTo>
                          <a:pt x="0" y="0"/>
                        </a:moveTo>
                        <a:cubicBezTo>
                          <a:pt x="1074388" y="-42219"/>
                          <a:pt x="1455623" y="63140"/>
                          <a:pt x="2202439" y="0"/>
                        </a:cubicBezTo>
                        <a:cubicBezTo>
                          <a:pt x="2167151" y="379904"/>
                          <a:pt x="2148074" y="672362"/>
                          <a:pt x="2202439" y="830997"/>
                        </a:cubicBezTo>
                        <a:cubicBezTo>
                          <a:pt x="1472673" y="924652"/>
                          <a:pt x="887333" y="765195"/>
                          <a:pt x="0" y="830997"/>
                        </a:cubicBezTo>
                        <a:cubicBezTo>
                          <a:pt x="42996" y="458097"/>
                          <a:pt x="-33280" y="84315"/>
                          <a:pt x="0" y="0"/>
                        </a:cubicBez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cs typeface="Calibri"/>
              </a:rPr>
              <a:t>Isabelle</a:t>
            </a:r>
          </a:p>
        </p:txBody>
      </p:sp>
      <p:sp>
        <p:nvSpPr>
          <p:cNvPr id="9" name="TextBox 8">
            <a:extLst>
              <a:ext uri="{FF2B5EF4-FFF2-40B4-BE49-F238E27FC236}">
                <a16:creationId xmlns:a16="http://schemas.microsoft.com/office/drawing/2014/main" id="{80368CB6-B1DE-4BE6-860D-BCB14D317878}"/>
              </a:ext>
            </a:extLst>
          </p:cNvPr>
          <p:cNvSpPr txBox="1"/>
          <p:nvPr/>
        </p:nvSpPr>
        <p:spPr>
          <a:xfrm>
            <a:off x="3080362" y="562635"/>
            <a:ext cx="5485866" cy="3046988"/>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mn-lt"/>
                <a:cs typeface="+mn-lt"/>
              </a:rPr>
              <a:t>I joined Swindon </a:t>
            </a:r>
            <a:r>
              <a:rPr lang="en-US" sz="2400" err="1">
                <a:ea typeface="+mn-lt"/>
                <a:cs typeface="+mn-lt"/>
              </a:rPr>
              <a:t>Carers</a:t>
            </a:r>
            <a:r>
              <a:rPr lang="en-US" sz="2400">
                <a:ea typeface="+mn-lt"/>
                <a:cs typeface="+mn-lt"/>
              </a:rPr>
              <a:t> Centre at the beginning of June, as a Parent </a:t>
            </a:r>
            <a:r>
              <a:rPr lang="en-US" sz="2400" err="1">
                <a:ea typeface="+mn-lt"/>
                <a:cs typeface="+mn-lt"/>
              </a:rPr>
              <a:t>Carer</a:t>
            </a:r>
            <a:r>
              <a:rPr lang="en-US" sz="2400">
                <a:ea typeface="+mn-lt"/>
                <a:cs typeface="+mn-lt"/>
              </a:rPr>
              <a:t> Support Practitioner. have been so impressed by the </a:t>
            </a:r>
            <a:r>
              <a:rPr lang="en-US" sz="2400" err="1">
                <a:ea typeface="+mn-lt"/>
                <a:cs typeface="+mn-lt"/>
              </a:rPr>
              <a:t>carers</a:t>
            </a:r>
            <a:r>
              <a:rPr lang="en-US" sz="2400">
                <a:ea typeface="+mn-lt"/>
                <a:cs typeface="+mn-lt"/>
              </a:rPr>
              <a:t> that I have engaged with both face to face and over the phone. I feel passionately that </a:t>
            </a:r>
            <a:r>
              <a:rPr lang="en-US" sz="2400" err="1">
                <a:ea typeface="+mn-lt"/>
                <a:cs typeface="+mn-lt"/>
              </a:rPr>
              <a:t>carers</a:t>
            </a:r>
            <a:r>
              <a:rPr lang="en-US" sz="2400">
                <a:ea typeface="+mn-lt"/>
                <a:cs typeface="+mn-lt"/>
              </a:rPr>
              <a:t> should get the recognition and support they deserve. </a:t>
            </a:r>
            <a:endParaRPr lang="en-US"/>
          </a:p>
        </p:txBody>
      </p:sp>
      <p:sp>
        <p:nvSpPr>
          <p:cNvPr id="12" name="TextBox 11">
            <a:extLst>
              <a:ext uri="{FF2B5EF4-FFF2-40B4-BE49-F238E27FC236}">
                <a16:creationId xmlns:a16="http://schemas.microsoft.com/office/drawing/2014/main" id="{F0315AC4-37C1-492D-B162-98EBF524DD05}"/>
              </a:ext>
            </a:extLst>
          </p:cNvPr>
          <p:cNvSpPr txBox="1"/>
          <p:nvPr/>
        </p:nvSpPr>
        <p:spPr>
          <a:xfrm>
            <a:off x="356617" y="3957587"/>
            <a:ext cx="8209610" cy="1569660"/>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mn-lt"/>
                <a:cs typeface="+mn-lt"/>
              </a:rPr>
              <a:t>I have come from the Early Years Sector where I worked as a SENCO - special educational needs coordinator for 9 years. I am also involved in youth work. I look forward to meeting many more of you in the near future. </a:t>
            </a:r>
            <a:endParaRPr lang="en-US"/>
          </a:p>
        </p:txBody>
      </p:sp>
    </p:spTree>
    <p:extLst>
      <p:ext uri="{BB962C8B-B14F-4D97-AF65-F5344CB8AC3E}">
        <p14:creationId xmlns:p14="http://schemas.microsoft.com/office/powerpoint/2010/main" val="221691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542683"/>
            </a:gs>
            <a:gs pos="74000">
              <a:schemeClr val="bg1"/>
            </a:gs>
            <a:gs pos="83000">
              <a:schemeClr val="bg1"/>
            </a:gs>
            <a:gs pos="91568">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64D1B-6106-4A81-9875-0F680C0BF417}"/>
              </a:ext>
            </a:extLst>
          </p:cNvPr>
          <p:cNvPicPr>
            <a:picLocks noChangeAspect="1"/>
          </p:cNvPicPr>
          <p:nvPr/>
        </p:nvPicPr>
        <p:blipFill>
          <a:blip r:embed="rId2"/>
          <a:stretch>
            <a:fillRect/>
          </a:stretch>
        </p:blipFill>
        <p:spPr>
          <a:xfrm>
            <a:off x="3430941" y="5867400"/>
            <a:ext cx="5438775" cy="990600"/>
          </a:xfrm>
          <a:prstGeom prst="rect">
            <a:avLst/>
          </a:prstGeom>
        </p:spPr>
      </p:pic>
      <p:pic>
        <p:nvPicPr>
          <p:cNvPr id="6" name="Picture 5" descr="Logo, company name&#10;&#10;Description automatically generated">
            <a:extLst>
              <a:ext uri="{FF2B5EF4-FFF2-40B4-BE49-F238E27FC236}">
                <a16:creationId xmlns:a16="http://schemas.microsoft.com/office/drawing/2014/main" id="{3141BB5D-0376-44FD-A16C-CF9A1390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734" y="5993490"/>
            <a:ext cx="1500027" cy="693455"/>
          </a:xfrm>
          <a:prstGeom prst="rect">
            <a:avLst/>
          </a:prstGeom>
        </p:spPr>
      </p:pic>
      <p:sp>
        <p:nvSpPr>
          <p:cNvPr id="4" name="TextBox 3">
            <a:extLst>
              <a:ext uri="{FF2B5EF4-FFF2-40B4-BE49-F238E27FC236}">
                <a16:creationId xmlns:a16="http://schemas.microsoft.com/office/drawing/2014/main" id="{A8A5A68C-725A-47EF-8078-B51716067CF0}"/>
              </a:ext>
            </a:extLst>
          </p:cNvPr>
          <p:cNvSpPr txBox="1"/>
          <p:nvPr/>
        </p:nvSpPr>
        <p:spPr>
          <a:xfrm>
            <a:off x="839651" y="339046"/>
            <a:ext cx="7333370" cy="830997"/>
          </a:xfrm>
          <a:custGeom>
            <a:avLst/>
            <a:gdLst>
              <a:gd name="connsiteX0" fmla="*/ 0 w 7333370"/>
              <a:gd name="connsiteY0" fmla="*/ 0 h 830997"/>
              <a:gd name="connsiteX1" fmla="*/ 7333370 w 7333370"/>
              <a:gd name="connsiteY1" fmla="*/ 0 h 830997"/>
              <a:gd name="connsiteX2" fmla="*/ 7333370 w 7333370"/>
              <a:gd name="connsiteY2" fmla="*/ 830997 h 830997"/>
              <a:gd name="connsiteX3" fmla="*/ 0 w 7333370"/>
              <a:gd name="connsiteY3" fmla="*/ 830997 h 830997"/>
              <a:gd name="connsiteX4" fmla="*/ 0 w 7333370"/>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3370" h="830997" extrusionOk="0">
                <a:moveTo>
                  <a:pt x="0" y="0"/>
                </a:moveTo>
                <a:cubicBezTo>
                  <a:pt x="1540675" y="-42219"/>
                  <a:pt x="4703720" y="63140"/>
                  <a:pt x="7333370" y="0"/>
                </a:cubicBezTo>
                <a:cubicBezTo>
                  <a:pt x="7298082" y="379904"/>
                  <a:pt x="7279005" y="672362"/>
                  <a:pt x="7333370" y="830997"/>
                </a:cubicBezTo>
                <a:cubicBezTo>
                  <a:pt x="4200422" y="924652"/>
                  <a:pt x="3118900" y="765195"/>
                  <a:pt x="0" y="830997"/>
                </a:cubicBezTo>
                <a:cubicBezTo>
                  <a:pt x="42996" y="458097"/>
                  <a:pt x="-33280" y="84315"/>
                  <a:pt x="0" y="0"/>
                </a:cubicBezTo>
                <a:close/>
              </a:path>
            </a:pathLst>
          </a:custGeom>
          <a:noFill/>
          <a:ln w="57150">
            <a:solidFill>
              <a:schemeClr val="bg1">
                <a:lumMod val="95000"/>
              </a:schemeClr>
            </a:solidFill>
            <a:extLst>
              <a:ext uri="{C807C97D-BFC1-408E-A445-0C87EB9F89A2}">
                <ask:lineSketchStyleProps xmlns:ask="http://schemas.microsoft.com/office/drawing/2018/sketchyshapes" xmlns="" sd="879248734">
                  <a:prstGeom prst="rect">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cs typeface="Calibri"/>
              </a:rPr>
              <a:t>How can we support you?</a:t>
            </a:r>
          </a:p>
        </p:txBody>
      </p:sp>
      <p:sp>
        <p:nvSpPr>
          <p:cNvPr id="9" name="TextBox 8">
            <a:extLst>
              <a:ext uri="{FF2B5EF4-FFF2-40B4-BE49-F238E27FC236}">
                <a16:creationId xmlns:a16="http://schemas.microsoft.com/office/drawing/2014/main" id="{654A2BF2-FF97-4250-8E15-875AC6B2DD23}"/>
              </a:ext>
            </a:extLst>
          </p:cNvPr>
          <p:cNvSpPr txBox="1"/>
          <p:nvPr/>
        </p:nvSpPr>
        <p:spPr>
          <a:xfrm>
            <a:off x="308366" y="1419747"/>
            <a:ext cx="4064406" cy="1015663"/>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We support carers who look after children from 0 to 18, who have additional needs.</a:t>
            </a:r>
          </a:p>
        </p:txBody>
      </p:sp>
      <p:sp>
        <p:nvSpPr>
          <p:cNvPr id="11" name="TextBox 10">
            <a:extLst>
              <a:ext uri="{FF2B5EF4-FFF2-40B4-BE49-F238E27FC236}">
                <a16:creationId xmlns:a16="http://schemas.microsoft.com/office/drawing/2014/main" id="{84241039-D3CE-452C-BCF2-C8801B15F7EB}"/>
              </a:ext>
            </a:extLst>
          </p:cNvPr>
          <p:cNvSpPr txBox="1"/>
          <p:nvPr/>
        </p:nvSpPr>
        <p:spPr>
          <a:xfrm>
            <a:off x="308366" y="2685114"/>
            <a:ext cx="4064406" cy="1323439"/>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We engage with parent carers; completing assessments outlining how the child’s needs affect the carer and the family as a whole</a:t>
            </a:r>
          </a:p>
        </p:txBody>
      </p:sp>
      <p:sp>
        <p:nvSpPr>
          <p:cNvPr id="12" name="TextBox 11">
            <a:extLst>
              <a:ext uri="{FF2B5EF4-FFF2-40B4-BE49-F238E27FC236}">
                <a16:creationId xmlns:a16="http://schemas.microsoft.com/office/drawing/2014/main" id="{2EDE0078-A944-4B61-B0A5-2BE1BC758C15}"/>
              </a:ext>
            </a:extLst>
          </p:cNvPr>
          <p:cNvSpPr txBox="1"/>
          <p:nvPr/>
        </p:nvSpPr>
        <p:spPr>
          <a:xfrm>
            <a:off x="4571999" y="1419748"/>
            <a:ext cx="4054515" cy="1015663"/>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This can be anything from a physical disability, a neurological disorder or mental illness. </a:t>
            </a:r>
          </a:p>
        </p:txBody>
      </p:sp>
      <p:sp>
        <p:nvSpPr>
          <p:cNvPr id="14" name="TextBox 13">
            <a:extLst>
              <a:ext uri="{FF2B5EF4-FFF2-40B4-BE49-F238E27FC236}">
                <a16:creationId xmlns:a16="http://schemas.microsoft.com/office/drawing/2014/main" id="{376D79AE-1783-4D83-AE3F-E17A6F2756E9}"/>
              </a:ext>
            </a:extLst>
          </p:cNvPr>
          <p:cNvSpPr txBox="1"/>
          <p:nvPr/>
        </p:nvSpPr>
        <p:spPr>
          <a:xfrm>
            <a:off x="4571999" y="2685114"/>
            <a:ext cx="4064406" cy="1015663"/>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Groups and activities will be offered to give the parent a chance for respite and support.</a:t>
            </a:r>
          </a:p>
        </p:txBody>
      </p:sp>
      <p:sp>
        <p:nvSpPr>
          <p:cNvPr id="15" name="TextBox 14">
            <a:extLst>
              <a:ext uri="{FF2B5EF4-FFF2-40B4-BE49-F238E27FC236}">
                <a16:creationId xmlns:a16="http://schemas.microsoft.com/office/drawing/2014/main" id="{42BF5495-1515-4924-BDE5-BDD5923C8204}"/>
              </a:ext>
            </a:extLst>
          </p:cNvPr>
          <p:cNvSpPr txBox="1"/>
          <p:nvPr/>
        </p:nvSpPr>
        <p:spPr>
          <a:xfrm>
            <a:off x="4571999" y="3950480"/>
            <a:ext cx="4064406" cy="1015663"/>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We will signpost or refer to either the benefits team within SCC or relevant organisations. </a:t>
            </a:r>
          </a:p>
        </p:txBody>
      </p:sp>
      <p:sp>
        <p:nvSpPr>
          <p:cNvPr id="16" name="TextBox 15">
            <a:extLst>
              <a:ext uri="{FF2B5EF4-FFF2-40B4-BE49-F238E27FC236}">
                <a16:creationId xmlns:a16="http://schemas.microsoft.com/office/drawing/2014/main" id="{DCCAFFB9-E6C5-4B57-BFB0-3EF371A13632}"/>
              </a:ext>
            </a:extLst>
          </p:cNvPr>
          <p:cNvSpPr txBox="1"/>
          <p:nvPr/>
        </p:nvSpPr>
        <p:spPr>
          <a:xfrm>
            <a:off x="308366" y="4247220"/>
            <a:ext cx="4064406" cy="1631216"/>
          </a:xfrm>
          <a:prstGeom prst="rect">
            <a:avLst/>
          </a:prstGeom>
          <a:noFill/>
          <a:ln w="57150">
            <a:solidFill>
              <a:srgbClr val="5426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We explore funding options for the parent carer, to allow them to access recreational/practical activities they may not have been able to previously.</a:t>
            </a:r>
          </a:p>
        </p:txBody>
      </p:sp>
    </p:spTree>
    <p:extLst>
      <p:ext uri="{BB962C8B-B14F-4D97-AF65-F5344CB8AC3E}">
        <p14:creationId xmlns:p14="http://schemas.microsoft.com/office/powerpoint/2010/main" val="391513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542683"/>
            </a:gs>
            <a:gs pos="74000">
              <a:schemeClr val="bg1"/>
            </a:gs>
            <a:gs pos="83000">
              <a:schemeClr val="bg1"/>
            </a:gs>
            <a:gs pos="91568">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64D1B-6106-4A81-9875-0F680C0BF417}"/>
              </a:ext>
            </a:extLst>
          </p:cNvPr>
          <p:cNvPicPr>
            <a:picLocks noChangeAspect="1"/>
          </p:cNvPicPr>
          <p:nvPr/>
        </p:nvPicPr>
        <p:blipFill>
          <a:blip r:embed="rId2"/>
          <a:stretch>
            <a:fillRect/>
          </a:stretch>
        </p:blipFill>
        <p:spPr>
          <a:xfrm>
            <a:off x="3430941" y="5867400"/>
            <a:ext cx="5438775" cy="990600"/>
          </a:xfrm>
          <a:prstGeom prst="rect">
            <a:avLst/>
          </a:prstGeom>
        </p:spPr>
      </p:pic>
      <p:pic>
        <p:nvPicPr>
          <p:cNvPr id="6" name="Picture 5" descr="Logo, company name&#10;&#10;Description automatically generated">
            <a:extLst>
              <a:ext uri="{FF2B5EF4-FFF2-40B4-BE49-F238E27FC236}">
                <a16:creationId xmlns:a16="http://schemas.microsoft.com/office/drawing/2014/main" id="{3141BB5D-0376-44FD-A16C-CF9A1390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734" y="5993490"/>
            <a:ext cx="1500027" cy="693455"/>
          </a:xfrm>
          <a:prstGeom prst="rect">
            <a:avLst/>
          </a:prstGeom>
        </p:spPr>
      </p:pic>
      <p:sp>
        <p:nvSpPr>
          <p:cNvPr id="4" name="TextBox 3">
            <a:extLst>
              <a:ext uri="{FF2B5EF4-FFF2-40B4-BE49-F238E27FC236}">
                <a16:creationId xmlns:a16="http://schemas.microsoft.com/office/drawing/2014/main" id="{A8A5A68C-725A-47EF-8078-B51716067CF0}"/>
              </a:ext>
            </a:extLst>
          </p:cNvPr>
          <p:cNvSpPr txBox="1"/>
          <p:nvPr/>
        </p:nvSpPr>
        <p:spPr>
          <a:xfrm>
            <a:off x="1755466" y="359594"/>
            <a:ext cx="5633068" cy="830997"/>
          </a:xfrm>
          <a:custGeom>
            <a:avLst/>
            <a:gdLst>
              <a:gd name="connsiteX0" fmla="*/ 0 w 5633068"/>
              <a:gd name="connsiteY0" fmla="*/ 0 h 830997"/>
              <a:gd name="connsiteX1" fmla="*/ 5633068 w 5633068"/>
              <a:gd name="connsiteY1" fmla="*/ 0 h 830997"/>
              <a:gd name="connsiteX2" fmla="*/ 5633068 w 5633068"/>
              <a:gd name="connsiteY2" fmla="*/ 830997 h 830997"/>
              <a:gd name="connsiteX3" fmla="*/ 0 w 5633068"/>
              <a:gd name="connsiteY3" fmla="*/ 830997 h 830997"/>
              <a:gd name="connsiteX4" fmla="*/ 0 w 563306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3068" h="830997" extrusionOk="0">
                <a:moveTo>
                  <a:pt x="0" y="0"/>
                </a:moveTo>
                <a:cubicBezTo>
                  <a:pt x="1920013" y="-42219"/>
                  <a:pt x="4579995" y="63140"/>
                  <a:pt x="5633068" y="0"/>
                </a:cubicBezTo>
                <a:cubicBezTo>
                  <a:pt x="5597780" y="379904"/>
                  <a:pt x="5578703" y="672362"/>
                  <a:pt x="5633068" y="830997"/>
                </a:cubicBezTo>
                <a:cubicBezTo>
                  <a:pt x="3699139" y="924652"/>
                  <a:pt x="1838236" y="765195"/>
                  <a:pt x="0" y="830997"/>
                </a:cubicBezTo>
                <a:cubicBezTo>
                  <a:pt x="42996" y="458097"/>
                  <a:pt x="-33280" y="84315"/>
                  <a:pt x="0" y="0"/>
                </a:cubicBezTo>
                <a:close/>
              </a:path>
            </a:pathLst>
          </a:custGeom>
          <a:noFill/>
          <a:ln w="57150">
            <a:solidFill>
              <a:schemeClr val="bg1">
                <a:lumMod val="95000"/>
              </a:schemeClr>
            </a:solidFill>
            <a:extLst>
              <a:ext uri="{C807C97D-BFC1-408E-A445-0C87EB9F89A2}">
                <ask:lineSketchStyleProps xmlns:ask="http://schemas.microsoft.com/office/drawing/2018/sketchyshapes" xmlns="" sd="879248734">
                  <a:prstGeom prst="rect">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cs typeface="Calibri"/>
              </a:rPr>
              <a:t>What our carers say…</a:t>
            </a:r>
          </a:p>
        </p:txBody>
      </p:sp>
      <p:sp>
        <p:nvSpPr>
          <p:cNvPr id="3" name="Speech Bubble: Rectangle with Corners Rounded 2">
            <a:extLst>
              <a:ext uri="{FF2B5EF4-FFF2-40B4-BE49-F238E27FC236}">
                <a16:creationId xmlns:a16="http://schemas.microsoft.com/office/drawing/2014/main" id="{993417F6-DD93-4EB0-846C-F61175D52090}"/>
              </a:ext>
            </a:extLst>
          </p:cNvPr>
          <p:cNvSpPr/>
          <p:nvPr/>
        </p:nvSpPr>
        <p:spPr>
          <a:xfrm>
            <a:off x="493159" y="1585826"/>
            <a:ext cx="3544584" cy="2164241"/>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96BB8CB-1FA8-4EA7-9F62-BF4B17299C0B}"/>
              </a:ext>
            </a:extLst>
          </p:cNvPr>
          <p:cNvSpPr txBox="1"/>
          <p:nvPr/>
        </p:nvSpPr>
        <p:spPr>
          <a:xfrm>
            <a:off x="791110" y="1897779"/>
            <a:ext cx="3061699" cy="1631216"/>
          </a:xfrm>
          <a:prstGeom prst="rect">
            <a:avLst/>
          </a:prstGeom>
          <a:noFill/>
        </p:spPr>
        <p:txBody>
          <a:bodyPr wrap="square" rtlCol="0">
            <a:spAutoFit/>
          </a:bodyPr>
          <a:lstStyle/>
          <a:p>
            <a:r>
              <a:rPr lang="en-US" sz="2000" b="0" i="0">
                <a:solidFill>
                  <a:srgbClr val="542683"/>
                </a:solidFill>
                <a:effectLst/>
              </a:rPr>
              <a:t>We had such a good night; it was great being able to see other people again and relax away from home. Thank you.</a:t>
            </a:r>
            <a:endParaRPr lang="en-GB" sz="2000">
              <a:solidFill>
                <a:srgbClr val="542683"/>
              </a:solidFill>
            </a:endParaRPr>
          </a:p>
        </p:txBody>
      </p:sp>
      <p:sp>
        <p:nvSpPr>
          <p:cNvPr id="13" name="Speech Bubble: Rectangle with Corners Rounded 12">
            <a:extLst>
              <a:ext uri="{FF2B5EF4-FFF2-40B4-BE49-F238E27FC236}">
                <a16:creationId xmlns:a16="http://schemas.microsoft.com/office/drawing/2014/main" id="{5E88A44F-80AA-476C-8317-229AD841C1B4}"/>
              </a:ext>
            </a:extLst>
          </p:cNvPr>
          <p:cNvSpPr/>
          <p:nvPr/>
        </p:nvSpPr>
        <p:spPr>
          <a:xfrm>
            <a:off x="4839128" y="1536967"/>
            <a:ext cx="3616504" cy="3303047"/>
          </a:xfrm>
          <a:prstGeom prst="wedgeRoundRectCallout">
            <a:avLst/>
          </a:prstGeom>
          <a:solidFill>
            <a:schemeClr val="bg1"/>
          </a:solidFill>
          <a:ln>
            <a:solidFill>
              <a:srgbClr val="542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F1EF860-3ADF-401C-8FEC-1B55228152B4}"/>
              </a:ext>
            </a:extLst>
          </p:cNvPr>
          <p:cNvSpPr txBox="1"/>
          <p:nvPr/>
        </p:nvSpPr>
        <p:spPr>
          <a:xfrm>
            <a:off x="5033710" y="1757329"/>
            <a:ext cx="3421922" cy="2862322"/>
          </a:xfrm>
          <a:prstGeom prst="rect">
            <a:avLst/>
          </a:prstGeom>
          <a:noFill/>
        </p:spPr>
        <p:txBody>
          <a:bodyPr wrap="square" rtlCol="0">
            <a:spAutoFit/>
          </a:bodyPr>
          <a:lstStyle/>
          <a:p>
            <a:r>
              <a:rPr lang="en-US" b="0" i="0">
                <a:solidFill>
                  <a:srgbClr val="542683"/>
                </a:solidFill>
                <a:effectLst/>
              </a:rPr>
              <a:t>It was lovely to speak to you yesterday, I was very surprised when I looked at the time that had passed! The information completed by you is all good, thank you and thank you for the list of what is available locally. Finally, thank you for your offer of support, it's great to know that this is available.</a:t>
            </a:r>
            <a:endParaRPr lang="en-GB">
              <a:solidFill>
                <a:srgbClr val="542683"/>
              </a:solidFill>
            </a:endParaRPr>
          </a:p>
        </p:txBody>
      </p:sp>
      <p:sp>
        <p:nvSpPr>
          <p:cNvPr id="17" name="Speech Bubble: Rectangle with Corners Rounded 16">
            <a:extLst>
              <a:ext uri="{FF2B5EF4-FFF2-40B4-BE49-F238E27FC236}">
                <a16:creationId xmlns:a16="http://schemas.microsoft.com/office/drawing/2014/main" id="{C62C0DE9-A725-48D3-8057-E3DAF0571156}"/>
              </a:ext>
            </a:extLst>
          </p:cNvPr>
          <p:cNvSpPr/>
          <p:nvPr/>
        </p:nvSpPr>
        <p:spPr>
          <a:xfrm>
            <a:off x="413050" y="4189728"/>
            <a:ext cx="4294268" cy="1627116"/>
          </a:xfrm>
          <a:prstGeom prst="wedgeRoundRectCallout">
            <a:avLst/>
          </a:prstGeom>
          <a:solidFill>
            <a:schemeClr val="bg1"/>
          </a:solidFill>
          <a:ln>
            <a:solidFill>
              <a:srgbClr val="54268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8" name="TextBox 7">
            <a:extLst>
              <a:ext uri="{FF2B5EF4-FFF2-40B4-BE49-F238E27FC236}">
                <a16:creationId xmlns:a16="http://schemas.microsoft.com/office/drawing/2014/main" id="{00322FC9-AE3D-4340-BA6B-E85B03AFE5B2}"/>
              </a:ext>
            </a:extLst>
          </p:cNvPr>
          <p:cNvSpPr txBox="1"/>
          <p:nvPr/>
        </p:nvSpPr>
        <p:spPr>
          <a:xfrm>
            <a:off x="496111" y="4338536"/>
            <a:ext cx="429962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542683"/>
                </a:solidFill>
                <a:ea typeface="+mn-lt"/>
                <a:cs typeface="+mn-lt"/>
              </a:rPr>
              <a:t>Thank you so much, I had no idea what was available out there, no one tells you. I have received more information in the last hour than I have been given in the last 5 years of trying to get help and support.</a:t>
            </a:r>
            <a:endParaRPr lang="en-US">
              <a:solidFill>
                <a:srgbClr val="542683"/>
              </a:solidFill>
              <a:cs typeface="Calibri"/>
            </a:endParaRPr>
          </a:p>
        </p:txBody>
      </p:sp>
    </p:spTree>
    <p:extLst>
      <p:ext uri="{BB962C8B-B14F-4D97-AF65-F5344CB8AC3E}">
        <p14:creationId xmlns:p14="http://schemas.microsoft.com/office/powerpoint/2010/main" val="213962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542683"/>
            </a:gs>
            <a:gs pos="74000">
              <a:schemeClr val="bg1"/>
            </a:gs>
            <a:gs pos="83000">
              <a:schemeClr val="bg1"/>
            </a:gs>
            <a:gs pos="91568">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 name="Heart 2">
            <a:extLst>
              <a:ext uri="{FF2B5EF4-FFF2-40B4-BE49-F238E27FC236}">
                <a16:creationId xmlns:a16="http://schemas.microsoft.com/office/drawing/2014/main" id="{2C0FFE00-DDE3-4BA9-AE06-7D2F60CD9548}"/>
              </a:ext>
            </a:extLst>
          </p:cNvPr>
          <p:cNvSpPr/>
          <p:nvPr/>
        </p:nvSpPr>
        <p:spPr>
          <a:xfrm>
            <a:off x="1006867" y="1625457"/>
            <a:ext cx="4027469" cy="3607085"/>
          </a:xfrm>
          <a:prstGeom prst="heart">
            <a:avLst/>
          </a:prstGeom>
          <a:ln>
            <a:solidFill>
              <a:srgbClr val="54268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71164D1B-6106-4A81-9875-0F680C0BF417}"/>
              </a:ext>
            </a:extLst>
          </p:cNvPr>
          <p:cNvPicPr>
            <a:picLocks noChangeAspect="1"/>
          </p:cNvPicPr>
          <p:nvPr/>
        </p:nvPicPr>
        <p:blipFill>
          <a:blip r:embed="rId2"/>
          <a:stretch>
            <a:fillRect/>
          </a:stretch>
        </p:blipFill>
        <p:spPr>
          <a:xfrm>
            <a:off x="3430941" y="5867400"/>
            <a:ext cx="5438775" cy="990600"/>
          </a:xfrm>
          <a:prstGeom prst="rect">
            <a:avLst/>
          </a:prstGeom>
        </p:spPr>
      </p:pic>
      <p:pic>
        <p:nvPicPr>
          <p:cNvPr id="6" name="Picture 5" descr="Logo, company name&#10;&#10;Description automatically generated">
            <a:extLst>
              <a:ext uri="{FF2B5EF4-FFF2-40B4-BE49-F238E27FC236}">
                <a16:creationId xmlns:a16="http://schemas.microsoft.com/office/drawing/2014/main" id="{3141BB5D-0376-44FD-A16C-CF9A1390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249" y="2619911"/>
            <a:ext cx="2800255" cy="1294544"/>
          </a:xfrm>
          <a:prstGeom prst="rect">
            <a:avLst/>
          </a:prstGeom>
        </p:spPr>
      </p:pic>
      <p:sp>
        <p:nvSpPr>
          <p:cNvPr id="4" name="TextBox 3">
            <a:extLst>
              <a:ext uri="{FF2B5EF4-FFF2-40B4-BE49-F238E27FC236}">
                <a16:creationId xmlns:a16="http://schemas.microsoft.com/office/drawing/2014/main" id="{A8A5A68C-725A-47EF-8078-B51716067CF0}"/>
              </a:ext>
            </a:extLst>
          </p:cNvPr>
          <p:cNvSpPr txBox="1"/>
          <p:nvPr/>
        </p:nvSpPr>
        <p:spPr>
          <a:xfrm>
            <a:off x="839651" y="339046"/>
            <a:ext cx="1554228" cy="830997"/>
          </a:xfrm>
          <a:custGeom>
            <a:avLst/>
            <a:gdLst>
              <a:gd name="connsiteX0" fmla="*/ 0 w 1554228"/>
              <a:gd name="connsiteY0" fmla="*/ 0 h 830997"/>
              <a:gd name="connsiteX1" fmla="*/ 1554228 w 1554228"/>
              <a:gd name="connsiteY1" fmla="*/ 0 h 830997"/>
              <a:gd name="connsiteX2" fmla="*/ 1554228 w 1554228"/>
              <a:gd name="connsiteY2" fmla="*/ 830997 h 830997"/>
              <a:gd name="connsiteX3" fmla="*/ 0 w 1554228"/>
              <a:gd name="connsiteY3" fmla="*/ 830997 h 830997"/>
              <a:gd name="connsiteX4" fmla="*/ 0 w 155422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228" h="830997" extrusionOk="0">
                <a:moveTo>
                  <a:pt x="0" y="0"/>
                </a:moveTo>
                <a:cubicBezTo>
                  <a:pt x="185907" y="112936"/>
                  <a:pt x="934695" y="64039"/>
                  <a:pt x="1554228" y="0"/>
                </a:cubicBezTo>
                <a:cubicBezTo>
                  <a:pt x="1518940" y="379904"/>
                  <a:pt x="1499863" y="672362"/>
                  <a:pt x="1554228" y="830997"/>
                </a:cubicBezTo>
                <a:cubicBezTo>
                  <a:pt x="1150098" y="826326"/>
                  <a:pt x="618648" y="880060"/>
                  <a:pt x="0" y="830997"/>
                </a:cubicBezTo>
                <a:cubicBezTo>
                  <a:pt x="42996" y="458097"/>
                  <a:pt x="-33280" y="84315"/>
                  <a:pt x="0" y="0"/>
                </a:cubicBezTo>
                <a:close/>
              </a:path>
            </a:pathLst>
          </a:custGeom>
          <a:noFill/>
          <a:ln w="57150">
            <a:solidFill>
              <a:schemeClr val="bg1">
                <a:lumMod val="95000"/>
              </a:schemeClr>
            </a:solidFill>
            <a:extLst>
              <a:ext uri="{C807C97D-BFC1-408E-A445-0C87EB9F89A2}">
                <ask:lineSketchStyleProps xmlns:ask="http://schemas.microsoft.com/office/drawing/2018/sketchyshapes" xmlns="" sd="879248734">
                  <a:prstGeom prst="rect">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cs typeface="Calibri"/>
              </a:rPr>
              <a:t>So…</a:t>
            </a:r>
          </a:p>
        </p:txBody>
      </p:sp>
      <p:sp>
        <p:nvSpPr>
          <p:cNvPr id="13" name="TextBox 12">
            <a:extLst>
              <a:ext uri="{FF2B5EF4-FFF2-40B4-BE49-F238E27FC236}">
                <a16:creationId xmlns:a16="http://schemas.microsoft.com/office/drawing/2014/main" id="{C8CAEC96-BD09-48E4-B3A9-1DA5E6A9CC23}"/>
              </a:ext>
            </a:extLst>
          </p:cNvPr>
          <p:cNvSpPr txBox="1"/>
          <p:nvPr/>
        </p:nvSpPr>
        <p:spPr>
          <a:xfrm>
            <a:off x="5417330" y="339046"/>
            <a:ext cx="3252748" cy="3477875"/>
          </a:xfrm>
          <a:custGeom>
            <a:avLst/>
            <a:gdLst>
              <a:gd name="connsiteX0" fmla="*/ 0 w 3252748"/>
              <a:gd name="connsiteY0" fmla="*/ 0 h 3477875"/>
              <a:gd name="connsiteX1" fmla="*/ 3252748 w 3252748"/>
              <a:gd name="connsiteY1" fmla="*/ 0 h 3477875"/>
              <a:gd name="connsiteX2" fmla="*/ 3252748 w 3252748"/>
              <a:gd name="connsiteY2" fmla="*/ 3477875 h 3477875"/>
              <a:gd name="connsiteX3" fmla="*/ 0 w 3252748"/>
              <a:gd name="connsiteY3" fmla="*/ 3477875 h 3477875"/>
              <a:gd name="connsiteX4" fmla="*/ 0 w 3252748"/>
              <a:gd name="connsiteY4" fmla="*/ 0 h 34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748" h="3477875" extrusionOk="0">
                <a:moveTo>
                  <a:pt x="0" y="0"/>
                </a:moveTo>
                <a:cubicBezTo>
                  <a:pt x="1040653" y="43774"/>
                  <a:pt x="2035048" y="-124931"/>
                  <a:pt x="3252748" y="0"/>
                </a:cubicBezTo>
                <a:cubicBezTo>
                  <a:pt x="3338480" y="1277287"/>
                  <a:pt x="3156001" y="2764088"/>
                  <a:pt x="3252748" y="3477875"/>
                </a:cubicBezTo>
                <a:cubicBezTo>
                  <a:pt x="2369352" y="3354146"/>
                  <a:pt x="1423515" y="3442294"/>
                  <a:pt x="0" y="3477875"/>
                </a:cubicBezTo>
                <a:cubicBezTo>
                  <a:pt x="-37643" y="2532141"/>
                  <a:pt x="-161090" y="1253018"/>
                  <a:pt x="0" y="0"/>
                </a:cubicBezTo>
                <a:close/>
              </a:path>
            </a:pathLst>
          </a:custGeom>
          <a:noFill/>
          <a:ln w="57150">
            <a:solidFill>
              <a:srgbClr val="542683"/>
            </a:solidFill>
            <a:extLst>
              <a:ext uri="{C807C97D-BFC1-408E-A445-0C87EB9F89A2}">
                <ask:lineSketchStyleProps xmlns:ask="http://schemas.microsoft.com/office/drawing/2018/sketchyshapes" xmlns="" sd="2445177903">
                  <a:prstGeom prst="rect">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If you think you may be a parent carer, please contact us using the following details. </a:t>
            </a:r>
          </a:p>
          <a:p>
            <a:pPr algn="ctr"/>
            <a:endParaRPr lang="en-US" sz="2000">
              <a:cs typeface="Calibri"/>
            </a:endParaRPr>
          </a:p>
          <a:p>
            <a:pPr algn="ctr"/>
            <a:r>
              <a:rPr lang="en-US" sz="2000">
                <a:solidFill>
                  <a:srgbClr val="000000"/>
                </a:solidFill>
              </a:rPr>
              <a:t>W</a:t>
            </a:r>
            <a:r>
              <a:rPr lang="en-US" sz="2000" b="0" i="0">
                <a:solidFill>
                  <a:srgbClr val="000000"/>
                </a:solidFill>
                <a:effectLst/>
              </a:rPr>
              <a:t>e continue to work with organisations within the borough, to raise the profile of carers in Swindon by giving presentations and talks on the work of Swindon Carers </a:t>
            </a:r>
            <a:r>
              <a:rPr lang="en-US" sz="2000">
                <a:solidFill>
                  <a:srgbClr val="000000"/>
                </a:solidFill>
              </a:rPr>
              <a:t>C</a:t>
            </a:r>
            <a:r>
              <a:rPr lang="en-US" sz="2000" b="0" i="0">
                <a:solidFill>
                  <a:srgbClr val="000000"/>
                </a:solidFill>
                <a:effectLst/>
              </a:rPr>
              <a:t>entre</a:t>
            </a:r>
            <a:r>
              <a:rPr lang="en-US" sz="2000" b="0" i="0">
                <a:solidFill>
                  <a:srgbClr val="000000"/>
                </a:solidFill>
                <a:effectLst/>
                <a:latin typeface="Segoe UI" panose="020B0502040204020203" pitchFamily="34" charset="0"/>
              </a:rPr>
              <a:t>.</a:t>
            </a:r>
            <a:endParaRPr lang="en-US" sz="2000">
              <a:cs typeface="Calibri"/>
            </a:endParaRPr>
          </a:p>
        </p:txBody>
      </p:sp>
      <p:sp>
        <p:nvSpPr>
          <p:cNvPr id="17" name="TextBox 16">
            <a:extLst>
              <a:ext uri="{FF2B5EF4-FFF2-40B4-BE49-F238E27FC236}">
                <a16:creationId xmlns:a16="http://schemas.microsoft.com/office/drawing/2014/main" id="{526FC06B-6D27-4349-8637-0E3059CA6712}"/>
              </a:ext>
            </a:extLst>
          </p:cNvPr>
          <p:cNvSpPr txBox="1"/>
          <p:nvPr/>
        </p:nvSpPr>
        <p:spPr>
          <a:xfrm>
            <a:off x="4701853" y="4120001"/>
            <a:ext cx="4064406" cy="1631216"/>
          </a:xfrm>
          <a:custGeom>
            <a:avLst/>
            <a:gdLst>
              <a:gd name="connsiteX0" fmla="*/ 0 w 4064406"/>
              <a:gd name="connsiteY0" fmla="*/ 0 h 1631216"/>
              <a:gd name="connsiteX1" fmla="*/ 4064406 w 4064406"/>
              <a:gd name="connsiteY1" fmla="*/ 0 h 1631216"/>
              <a:gd name="connsiteX2" fmla="*/ 4064406 w 4064406"/>
              <a:gd name="connsiteY2" fmla="*/ 1631216 h 1631216"/>
              <a:gd name="connsiteX3" fmla="*/ 0 w 4064406"/>
              <a:gd name="connsiteY3" fmla="*/ 1631216 h 1631216"/>
              <a:gd name="connsiteX4" fmla="*/ 0 w 4064406"/>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406" h="1631216" extrusionOk="0">
                <a:moveTo>
                  <a:pt x="0" y="0"/>
                </a:moveTo>
                <a:cubicBezTo>
                  <a:pt x="1647148" y="-41935"/>
                  <a:pt x="2974648" y="-161722"/>
                  <a:pt x="4064406" y="0"/>
                </a:cubicBezTo>
                <a:cubicBezTo>
                  <a:pt x="3971951" y="432926"/>
                  <a:pt x="4034903" y="1033004"/>
                  <a:pt x="4064406" y="1631216"/>
                </a:cubicBezTo>
                <a:cubicBezTo>
                  <a:pt x="3149949" y="1753121"/>
                  <a:pt x="1154063" y="1587701"/>
                  <a:pt x="0" y="1631216"/>
                </a:cubicBezTo>
                <a:cubicBezTo>
                  <a:pt x="12786" y="1362594"/>
                  <a:pt x="-39836" y="724680"/>
                  <a:pt x="0" y="0"/>
                </a:cubicBezTo>
                <a:close/>
              </a:path>
            </a:pathLst>
          </a:custGeom>
          <a:noFill/>
          <a:ln w="57150">
            <a:solidFill>
              <a:srgbClr val="542683"/>
            </a:solidFill>
            <a:extLst>
              <a:ext uri="{C807C97D-BFC1-408E-A445-0C87EB9F89A2}">
                <ask:lineSketchStyleProps xmlns:ask="http://schemas.microsoft.com/office/drawing/2018/sketchyshapes" xmlns="" sd="4144357069">
                  <a:prstGeom prst="rect">
                    <a:avLst/>
                  </a:prstGeom>
                  <ask:type>
                    <ask:lineSketchCurved/>
                  </ask:type>
                </ask:lineSketchStyleProps>
              </a:ext>
            </a:extLst>
          </a:ln>
          <a:scene3d>
            <a:camera prst="perspectiveLeft"/>
            <a:lightRig rig="threePt" dir="t"/>
          </a:scene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a:rPr>
              <a:t>01793 401094</a:t>
            </a:r>
          </a:p>
          <a:p>
            <a:pPr algn="ctr"/>
            <a:r>
              <a:rPr lang="en-US" sz="2000">
                <a:cs typeface="Calibri"/>
                <a:hlinkClick r:id="rId4"/>
              </a:rPr>
              <a:t>carers@swindoncarers.org.uk</a:t>
            </a:r>
            <a:endParaRPr lang="en-US" sz="2000">
              <a:cs typeface="Calibri"/>
            </a:endParaRPr>
          </a:p>
          <a:p>
            <a:pPr algn="ctr"/>
            <a:r>
              <a:rPr lang="en-US" sz="2000">
                <a:cs typeface="Calibri"/>
                <a:hlinkClick r:id="rId5"/>
              </a:rPr>
              <a:t>www.swindoncarers.org.uk</a:t>
            </a:r>
            <a:endParaRPr lang="en-US" sz="2000">
              <a:cs typeface="Calibri"/>
            </a:endParaRPr>
          </a:p>
          <a:p>
            <a:pPr algn="ctr"/>
            <a:r>
              <a:rPr lang="en-US" sz="2000">
                <a:cs typeface="Calibri"/>
              </a:rPr>
              <a:t>Or Facebook and Twitter</a:t>
            </a:r>
          </a:p>
          <a:p>
            <a:pPr algn="ctr"/>
            <a:r>
              <a:rPr lang="en-US" sz="2000">
                <a:cs typeface="Calibri"/>
              </a:rPr>
              <a:t> </a:t>
            </a:r>
          </a:p>
        </p:txBody>
      </p:sp>
    </p:spTree>
    <p:extLst>
      <p:ext uri="{BB962C8B-B14F-4D97-AF65-F5344CB8AC3E}">
        <p14:creationId xmlns:p14="http://schemas.microsoft.com/office/powerpoint/2010/main" val="328775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2683"/>
            </a:gs>
            <a:gs pos="65712">
              <a:schemeClr val="bg1"/>
            </a:gs>
            <a:gs pos="74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a:solidFill>
                  <a:schemeClr val="tx1">
                    <a:lumMod val="85000"/>
                    <a:lumOff val="15000"/>
                  </a:schemeClr>
                </a:solidFill>
                <a:latin typeface="Calibri" panose="020F0502020204030204" pitchFamily="34" charset="0"/>
                <a:cs typeface="Calibri" panose="020F0502020204030204" pitchFamily="34" charset="0"/>
              </a:rPr>
              <a:t>Do you care? Parent Carers and Swindon Carers Centre </a:t>
            </a:r>
            <a:endParaRPr lang="en-GB" sz="4400">
              <a:solidFill>
                <a:schemeClr val="tx1">
                  <a:lumMod val="85000"/>
                  <a:lumOff val="15000"/>
                </a:schemeClr>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1"/>
          </p:nvPr>
        </p:nvSpPr>
        <p:spPr/>
        <p:txBody>
          <a:bodyPr vert="horz" lIns="0" tIns="0" rIns="0" bIns="0" rtlCol="0" anchor="t">
            <a:normAutofit/>
          </a:bodyPr>
          <a:lstStyle/>
          <a:p>
            <a:pPr algn="ctr"/>
            <a:endParaRPr lang="en-GB" altLang="en-US" sz="2400"/>
          </a:p>
          <a:p>
            <a:pPr algn="ctr"/>
            <a:endParaRPr lang="en-GB" altLang="en-US" sz="2400"/>
          </a:p>
          <a:p>
            <a:pPr algn="ctr"/>
            <a:endParaRPr lang="en-GB" altLang="en-US" sz="2600"/>
          </a:p>
          <a:p>
            <a:pPr algn="ctr"/>
            <a:endParaRPr lang="en-GB"/>
          </a:p>
        </p:txBody>
      </p:sp>
      <p:pic>
        <p:nvPicPr>
          <p:cNvPr id="2" name="Picture 1" descr="Logo, company name&#10;&#10;Description automatically generated">
            <a:extLst>
              <a:ext uri="{FF2B5EF4-FFF2-40B4-BE49-F238E27FC236}">
                <a16:creationId xmlns:a16="http://schemas.microsoft.com/office/drawing/2014/main" id="{4E6D1FED-7F05-4B96-A893-051D15698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9" y="5828272"/>
            <a:ext cx="1835426" cy="848508"/>
          </a:xfrm>
          <a:prstGeom prst="rect">
            <a:avLst/>
          </a:prstGeom>
        </p:spPr>
      </p:pic>
      <p:pic>
        <p:nvPicPr>
          <p:cNvPr id="5" name="Picture 5">
            <a:extLst>
              <a:ext uri="{FF2B5EF4-FFF2-40B4-BE49-F238E27FC236}">
                <a16:creationId xmlns:a16="http://schemas.microsoft.com/office/drawing/2014/main" id="{E5052835-15D5-4B68-9D9F-660C112BDBB3}"/>
              </a:ext>
            </a:extLst>
          </p:cNvPr>
          <p:cNvPicPr>
            <a:picLocks noChangeAspect="1"/>
          </p:cNvPicPr>
          <p:nvPr/>
        </p:nvPicPr>
        <p:blipFill>
          <a:blip r:embed="rId3"/>
          <a:stretch>
            <a:fillRect/>
          </a:stretch>
        </p:blipFill>
        <p:spPr>
          <a:xfrm>
            <a:off x="5663096" y="1644374"/>
            <a:ext cx="3008243" cy="4010991"/>
          </a:xfrm>
          <a:prstGeom prst="rect">
            <a:avLst/>
          </a:prstGeom>
        </p:spPr>
      </p:pic>
      <p:pic>
        <p:nvPicPr>
          <p:cNvPr id="6" name="Picture 6">
            <a:extLst>
              <a:ext uri="{FF2B5EF4-FFF2-40B4-BE49-F238E27FC236}">
                <a16:creationId xmlns:a16="http://schemas.microsoft.com/office/drawing/2014/main" id="{800F1B6E-DC02-4F68-9B78-4617BA174829}"/>
              </a:ext>
            </a:extLst>
          </p:cNvPr>
          <p:cNvPicPr>
            <a:picLocks noChangeAspect="1"/>
          </p:cNvPicPr>
          <p:nvPr/>
        </p:nvPicPr>
        <p:blipFill>
          <a:blip r:embed="rId4"/>
          <a:stretch>
            <a:fillRect/>
          </a:stretch>
        </p:blipFill>
        <p:spPr>
          <a:xfrm>
            <a:off x="2736574" y="3714474"/>
            <a:ext cx="2743200" cy="2057400"/>
          </a:xfrm>
          <a:prstGeom prst="rect">
            <a:avLst/>
          </a:prstGeom>
        </p:spPr>
      </p:pic>
      <p:sp>
        <p:nvSpPr>
          <p:cNvPr id="7" name="TextBox 6">
            <a:extLst>
              <a:ext uri="{FF2B5EF4-FFF2-40B4-BE49-F238E27FC236}">
                <a16:creationId xmlns:a16="http://schemas.microsoft.com/office/drawing/2014/main" id="{D13F587F-BECE-4E3C-8ED4-CC8D112EDC10}"/>
              </a:ext>
            </a:extLst>
          </p:cNvPr>
          <p:cNvSpPr txBox="1"/>
          <p:nvPr/>
        </p:nvSpPr>
        <p:spPr>
          <a:xfrm>
            <a:off x="616226" y="1532834"/>
            <a:ext cx="4863547" cy="584775"/>
          </a:xfrm>
          <a:prstGeom prst="rect">
            <a:avLst/>
          </a:prstGeom>
          <a:ln>
            <a:solidFill>
              <a:srgbClr val="542683"/>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alibri" panose="020F0502020204030204" pitchFamily="34" charset="0"/>
                <a:cs typeface="Calibri" panose="020F0502020204030204" pitchFamily="34" charset="0"/>
              </a:rPr>
              <a:t>Any questions?</a:t>
            </a:r>
            <a:endParaRPr lang="en-US">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AEBF39C-871A-4765-B848-ACF05924921E}"/>
              </a:ext>
            </a:extLst>
          </p:cNvPr>
          <p:cNvSpPr txBox="1"/>
          <p:nvPr/>
        </p:nvSpPr>
        <p:spPr>
          <a:xfrm>
            <a:off x="3343274" y="33432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9" name="Picture 9">
            <a:extLst>
              <a:ext uri="{FF2B5EF4-FFF2-40B4-BE49-F238E27FC236}">
                <a16:creationId xmlns:a16="http://schemas.microsoft.com/office/drawing/2014/main" id="{1E6B9E41-256F-45EE-A153-71E8F54EEDA2}"/>
              </a:ext>
            </a:extLst>
          </p:cNvPr>
          <p:cNvPicPr>
            <a:picLocks noChangeAspect="1"/>
          </p:cNvPicPr>
          <p:nvPr/>
        </p:nvPicPr>
        <p:blipFill>
          <a:blip r:embed="rId5"/>
          <a:stretch>
            <a:fillRect/>
          </a:stretch>
        </p:blipFill>
        <p:spPr>
          <a:xfrm>
            <a:off x="3631096" y="2201517"/>
            <a:ext cx="1848679" cy="1394792"/>
          </a:xfrm>
          <a:prstGeom prst="rect">
            <a:avLst/>
          </a:prstGeom>
        </p:spPr>
      </p:pic>
      <p:pic>
        <p:nvPicPr>
          <p:cNvPr id="10" name="Picture 10" descr="A picture containing person, building, outdoor, posing&#10;&#10;Description automatically generated">
            <a:extLst>
              <a:ext uri="{FF2B5EF4-FFF2-40B4-BE49-F238E27FC236}">
                <a16:creationId xmlns:a16="http://schemas.microsoft.com/office/drawing/2014/main" id="{39D60C8C-7B62-4632-B3A5-0E320EA5A4FE}"/>
              </a:ext>
            </a:extLst>
          </p:cNvPr>
          <p:cNvPicPr>
            <a:picLocks noChangeAspect="1"/>
          </p:cNvPicPr>
          <p:nvPr/>
        </p:nvPicPr>
        <p:blipFill>
          <a:blip r:embed="rId6"/>
          <a:stretch>
            <a:fillRect/>
          </a:stretch>
        </p:blipFill>
        <p:spPr>
          <a:xfrm>
            <a:off x="925443" y="2206010"/>
            <a:ext cx="2588592" cy="1452066"/>
          </a:xfrm>
          <a:prstGeom prst="rect">
            <a:avLst/>
          </a:prstGeom>
        </p:spPr>
      </p:pic>
      <p:pic>
        <p:nvPicPr>
          <p:cNvPr id="11" name="Picture 11">
            <a:extLst>
              <a:ext uri="{FF2B5EF4-FFF2-40B4-BE49-F238E27FC236}">
                <a16:creationId xmlns:a16="http://schemas.microsoft.com/office/drawing/2014/main" id="{6A30AFB6-AD9D-4900-83BF-8F21D3A5BE11}"/>
              </a:ext>
            </a:extLst>
          </p:cNvPr>
          <p:cNvPicPr>
            <a:picLocks noChangeAspect="1"/>
          </p:cNvPicPr>
          <p:nvPr/>
        </p:nvPicPr>
        <p:blipFill>
          <a:blip r:embed="rId7"/>
          <a:stretch>
            <a:fillRect/>
          </a:stretch>
        </p:blipFill>
        <p:spPr>
          <a:xfrm>
            <a:off x="925443" y="3709503"/>
            <a:ext cx="1727199" cy="2343425"/>
          </a:xfrm>
          <a:prstGeom prst="rect">
            <a:avLst/>
          </a:prstGeom>
        </p:spPr>
      </p:pic>
    </p:spTree>
    <p:extLst>
      <p:ext uri="{BB962C8B-B14F-4D97-AF65-F5344CB8AC3E}">
        <p14:creationId xmlns:p14="http://schemas.microsoft.com/office/powerpoint/2010/main" val="1880952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3.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748</Words>
  <Application>Microsoft Office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Myriad Pro Light</vt:lpstr>
      <vt:lpstr>Segoe UI</vt:lpstr>
      <vt:lpstr>Office Theme</vt:lpstr>
      <vt:lpstr>Title slide theme</vt:lpstr>
      <vt:lpstr>Content slide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care? Parent Carers and Swindon Carers Centre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Robbins</dc:creator>
  <cp:lastModifiedBy>Victoria Guillaume</cp:lastModifiedBy>
  <cp:revision>112</cp:revision>
  <dcterms:created xsi:type="dcterms:W3CDTF">2019-05-14T13:47:32Z</dcterms:created>
  <dcterms:modified xsi:type="dcterms:W3CDTF">2021-09-10T08:49:13Z</dcterms:modified>
</cp:coreProperties>
</file>