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</p:sldMasterIdLst>
  <p:sldIdLst>
    <p:sldId id="258" r:id="rId3"/>
    <p:sldId id="259" r:id="rId4"/>
    <p:sldId id="261" r:id="rId5"/>
    <p:sldId id="262" r:id="rId6"/>
    <p:sldId id="263" r:id="rId7"/>
    <p:sldId id="287" r:id="rId8"/>
    <p:sldId id="264" r:id="rId9"/>
    <p:sldId id="265" r:id="rId10"/>
    <p:sldId id="267" r:id="rId11"/>
    <p:sldId id="268" r:id="rId12"/>
    <p:sldId id="269" r:id="rId13"/>
    <p:sldId id="288" r:id="rId14"/>
    <p:sldId id="270" r:id="rId15"/>
    <p:sldId id="271" r:id="rId16"/>
    <p:sldId id="272" r:id="rId17"/>
    <p:sldId id="275" r:id="rId18"/>
    <p:sldId id="273" r:id="rId19"/>
    <p:sldId id="289" r:id="rId20"/>
    <p:sldId id="274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92000" y="0"/>
            <a:ext cx="4800000" cy="4800000"/>
          </a:xfrm>
          <a:prstGeom prst="rect">
            <a:avLst/>
          </a:prstGeom>
        </p:spPr>
        <p:txBody>
          <a:bodyPr lIns="0" tIns="360000" rIns="0" bIns="0"/>
          <a:lstStyle>
            <a:lvl1pPr algn="ctr">
              <a:defRPr sz="3200" baseline="0"/>
            </a:lvl1pPr>
          </a:lstStyle>
          <a:p>
            <a:r>
              <a:rPr lang="en-GB" dirty="0" smtClean="0"/>
              <a:t>Click the icon to insert </a:t>
            </a:r>
            <a:br>
              <a:rPr lang="en-GB" dirty="0" smtClean="0"/>
            </a:br>
            <a:r>
              <a:rPr lang="en-GB" dirty="0" smtClean="0"/>
              <a:t>a photo if required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16000" y="2605993"/>
            <a:ext cx="5808064" cy="5763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067">
                <a:solidFill>
                  <a:schemeClr val="bg1"/>
                </a:solidFill>
              </a:defRPr>
            </a:lvl1pPr>
          </a:lstStyle>
          <a:p>
            <a:r>
              <a:rPr lang="en-US" sz="3067" dirty="0" smtClean="0"/>
              <a:t>Click to edit date</a:t>
            </a:r>
            <a:endParaRPr lang="en-GB" sz="3067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6000" y="3301217"/>
            <a:ext cx="5807803" cy="5118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GB" sz="2667" dirty="0" smtClean="0"/>
              <a:t>Click to add your name</a:t>
            </a:r>
            <a:endParaRPr lang="en-GB" sz="306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6000" y="3781271"/>
            <a:ext cx="5807803" cy="5118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667" baseline="0">
                <a:solidFill>
                  <a:schemeClr val="bg1"/>
                </a:solidFill>
              </a:defRPr>
            </a:lvl1pPr>
          </a:lstStyle>
          <a:p>
            <a:r>
              <a:rPr lang="en-GB" sz="2667" dirty="0" smtClean="0"/>
              <a:t>Click to add your service area</a:t>
            </a:r>
            <a:endParaRPr lang="en-GB" sz="3067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16000" y="740702"/>
            <a:ext cx="6288117" cy="17037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spcBef>
                <a:spcPts val="0"/>
              </a:spcBef>
              <a:defRPr sz="5600" baseline="0">
                <a:solidFill>
                  <a:schemeClr val="bg1"/>
                </a:solidFill>
              </a:defRPr>
            </a:lvl1pPr>
          </a:lstStyle>
          <a:p>
            <a:r>
              <a:rPr lang="en-GB" sz="5600" dirty="0" smtClean="0"/>
              <a:t>Click to edit Presentation title</a:t>
            </a:r>
            <a:endParaRPr lang="en-GB" sz="3067" dirty="0"/>
          </a:p>
        </p:txBody>
      </p:sp>
    </p:spTree>
    <p:extLst>
      <p:ext uri="{BB962C8B-B14F-4D97-AF65-F5344CB8AC3E}">
        <p14:creationId xmlns:p14="http://schemas.microsoft.com/office/powerpoint/2010/main" val="147386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5446184"/>
          </a:xfrm>
          <a:prstGeom prst="rect">
            <a:avLst/>
          </a:prstGeom>
          <a:solidFill>
            <a:srgbClr val="EE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274637"/>
            <a:ext cx="508797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5087979" cy="38433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5446184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GB" dirty="0" smtClean="0"/>
              <a:t>Click the icon to </a:t>
            </a:r>
            <a:br>
              <a:rPr lang="en-GB" dirty="0" smtClean="0"/>
            </a:br>
            <a:r>
              <a:rPr lang="en-GB" dirty="0" smtClean="0"/>
              <a:t>insert 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509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080000" cy="5446184"/>
          </a:xfrm>
          <a:prstGeom prst="rect">
            <a:avLst/>
          </a:prstGeom>
          <a:solidFill>
            <a:srgbClr val="EE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740701"/>
            <a:ext cx="2975744" cy="47076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080000" y="0"/>
            <a:ext cx="8112000" cy="5446184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GB" dirty="0" smtClean="0"/>
              <a:t>Click the icon to </a:t>
            </a:r>
            <a:br>
              <a:rPr lang="en-GB" dirty="0" smtClean="0"/>
            </a:br>
            <a:r>
              <a:rPr lang="en-GB" dirty="0" smtClean="0"/>
              <a:t>insert 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467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9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216000" y="1628687"/>
            <a:ext cx="5160000" cy="240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 smtClean="0"/>
              <a:t>Click icon to add photo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16000" y="4004432"/>
            <a:ext cx="5160000" cy="144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16000" y="1635957"/>
            <a:ext cx="5160000" cy="240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 smtClean="0"/>
              <a:t>Click icon to add photo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16000" y="4004432"/>
            <a:ext cx="5160000" cy="144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3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16000" y="1604432"/>
            <a:ext cx="3360000" cy="192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 smtClean="0"/>
              <a:t>Click icon to add photo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414917" y="1604432"/>
            <a:ext cx="3360000" cy="192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 smtClean="0"/>
              <a:t>Click icon to add photo</a:t>
            </a:r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013835" y="1604433"/>
            <a:ext cx="3360000" cy="1920000"/>
          </a:xfrm>
        </p:spPr>
        <p:txBody>
          <a:bodyPr tIns="144000">
            <a:normAutofit/>
          </a:bodyPr>
          <a:lstStyle>
            <a:lvl1pPr algn="ctr">
              <a:defRPr sz="2667"/>
            </a:lvl1pPr>
          </a:lstStyle>
          <a:p>
            <a:r>
              <a:rPr lang="en-GB" dirty="0" smtClean="0"/>
              <a:t>Click icon to add photo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16000" y="3526184"/>
            <a:ext cx="3360000" cy="192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414917" y="3524432"/>
            <a:ext cx="3360000" cy="192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013835" y="3526184"/>
            <a:ext cx="3360000" cy="1920000"/>
          </a:xfrm>
          <a:solidFill>
            <a:srgbClr val="EE7401"/>
          </a:solidFill>
        </p:spPr>
        <p:txBody>
          <a:bodyPr lIns="180000" tIns="180000" rIns="180000" bIns="18000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18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817034" y="1604434"/>
            <a:ext cx="10558967" cy="3841751"/>
          </a:xfrm>
        </p:spPr>
        <p:txBody>
          <a:bodyPr tIns="180000"/>
          <a:lstStyle>
            <a:lvl1pPr algn="ctr">
              <a:defRPr/>
            </a:lvl1pPr>
          </a:lstStyle>
          <a:p>
            <a:r>
              <a:rPr lang="en-GB" dirty="0" smtClean="0"/>
              <a:t>Click the icon below to create a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48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 hasCustomPrompt="1"/>
          </p:nvPr>
        </p:nvSpPr>
        <p:spPr>
          <a:xfrm>
            <a:off x="814917" y="1604435"/>
            <a:ext cx="10561083" cy="3841749"/>
          </a:xfrm>
        </p:spPr>
        <p:txBody>
          <a:bodyPr tIns="180000"/>
          <a:lstStyle>
            <a:lvl1pPr algn="ctr">
              <a:defRPr baseline="0"/>
            </a:lvl1pPr>
          </a:lstStyle>
          <a:p>
            <a:r>
              <a:rPr lang="en-GB" dirty="0" smtClean="0"/>
              <a:t>Click the icon below to create a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78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776000" y="558909"/>
            <a:ext cx="8640000" cy="4861963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GB" dirty="0" smtClean="0"/>
              <a:t>Click icon below to add a video or other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80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6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16000" y="738189"/>
            <a:ext cx="6720747" cy="159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33"/>
              </a:spcAft>
            </a:pPr>
            <a:r>
              <a:rPr lang="en-GB" sz="56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GB" sz="3067" dirty="0" smtClean="0">
                <a:solidFill>
                  <a:schemeClr val="bg1"/>
                </a:solidFill>
              </a:rPr>
              <a:t>www.swindon.gov.uk</a:t>
            </a:r>
            <a:endParaRPr lang="en-GB" sz="30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8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Swindon</a:t>
            </a:r>
            <a:r>
              <a:rPr lang="en-US" dirty="0" smtClean="0"/>
              <a:t> Local Offer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10560000" cy="38433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9392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446184"/>
          </a:xfrm>
          <a:prstGeom prst="rect">
            <a:avLst/>
          </a:prstGeom>
          <a:solidFill>
            <a:srgbClr val="EE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99" y="274637"/>
            <a:ext cx="1056108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10561083" cy="38433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6478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5040000" cy="38433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36000" y="1603200"/>
            <a:ext cx="5040000" cy="38433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49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446184"/>
          </a:xfrm>
          <a:prstGeom prst="rect">
            <a:avLst/>
          </a:prstGeom>
          <a:solidFill>
            <a:srgbClr val="EE7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5040000" cy="38433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36000" y="1603200"/>
            <a:ext cx="5040000" cy="38433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60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5040000" cy="38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337084" y="1603200"/>
            <a:ext cx="5040000" cy="384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smtClean="0"/>
              <a:t>Click the icon to </a:t>
            </a:r>
            <a:br>
              <a:rPr lang="en-GB" dirty="0" smtClean="0"/>
            </a:br>
            <a:r>
              <a:rPr lang="en-GB" dirty="0" smtClean="0"/>
              <a:t>insert 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2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16000" y="1604434"/>
            <a:ext cx="10560000" cy="3841751"/>
          </a:xfrm>
        </p:spPr>
        <p:txBody>
          <a:bodyPr tIns="288000"/>
          <a:lstStyle>
            <a:lvl1pPr algn="ctr">
              <a:defRPr/>
            </a:lvl1pPr>
          </a:lstStyle>
          <a:p>
            <a:r>
              <a:rPr lang="en-GB" dirty="0" smtClean="0"/>
              <a:t>Click the icon to insert 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53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48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04" y="4651245"/>
            <a:ext cx="4844297" cy="2206756"/>
          </a:xfrm>
          <a:prstGeom prst="rect">
            <a:avLst/>
          </a:prstGeom>
        </p:spPr>
      </p:pic>
      <p:sp>
        <p:nvSpPr>
          <p:cNvPr id="5" name="object 2"/>
          <p:cNvSpPr/>
          <p:nvPr userDrawn="1"/>
        </p:nvSpPr>
        <p:spPr>
          <a:xfrm>
            <a:off x="0" y="0"/>
            <a:ext cx="12192000" cy="4800600"/>
          </a:xfrm>
          <a:custGeom>
            <a:avLst/>
            <a:gdLst/>
            <a:ahLst/>
            <a:cxnLst/>
            <a:rect l="l" t="t" r="r" b="b"/>
            <a:pathLst>
              <a:path w="9144000" h="3600450">
                <a:moveTo>
                  <a:pt x="0" y="3600005"/>
                </a:moveTo>
                <a:lnTo>
                  <a:pt x="9144000" y="3600005"/>
                </a:lnTo>
                <a:lnTo>
                  <a:pt x="9144000" y="0"/>
                </a:lnTo>
                <a:lnTo>
                  <a:pt x="0" y="0"/>
                </a:lnTo>
                <a:lnTo>
                  <a:pt x="0" y="3600005"/>
                </a:lnTo>
                <a:close/>
              </a:path>
            </a:pathLst>
          </a:custGeom>
          <a:solidFill>
            <a:srgbClr val="EE740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410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4pPr>
      <a:lvl5pPr marL="289552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000" y="447810"/>
            <a:ext cx="10560000" cy="96496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00" y="1600202"/>
            <a:ext cx="10560000" cy="38435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95" y="5443725"/>
            <a:ext cx="2641605" cy="141427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9550395" y="5921332"/>
            <a:ext cx="0" cy="456000"/>
          </a:xfrm>
          <a:prstGeom prst="line">
            <a:avLst/>
          </a:prstGeom>
          <a:ln w="12700">
            <a:solidFill>
              <a:srgbClr val="EE7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53935" y="5921332"/>
            <a:ext cx="8640960" cy="45600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rgbClr val="EE7401"/>
                </a:solidFill>
                <a:latin typeface="Myriad Pro Light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en-GB" sz="2133" dirty="0" smtClean="0"/>
              <a:t>Swindon Local Offer</a:t>
            </a:r>
            <a:endParaRPr lang="en-GB" sz="2133" dirty="0"/>
          </a:p>
        </p:txBody>
      </p:sp>
    </p:spTree>
    <p:extLst>
      <p:ext uri="{BB962C8B-B14F-4D97-AF65-F5344CB8AC3E}">
        <p14:creationId xmlns:p14="http://schemas.microsoft.com/office/powerpoint/2010/main" val="213633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4667" kern="1200" baseline="0">
          <a:solidFill>
            <a:srgbClr val="EE7401"/>
          </a:solidFill>
          <a:latin typeface="Myriad Pro Light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Clr>
          <a:srgbClr val="EE7401"/>
        </a:buClr>
        <a:buFontTx/>
        <a:buNone/>
        <a:defRPr sz="3067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1pPr>
      <a:lvl2pPr marL="603236" indent="-249760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2pPr>
      <a:lvl3pPr marL="1073124" indent="-234945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3pPr>
      <a:lvl4pPr marL="1557828" indent="-249760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4pPr>
      <a:lvl5pPr marL="2027716" indent="-234945" algn="l" defTabSz="1219170" rtl="0" eaLnBrk="1" latinLnBrk="0" hangingPunct="1">
        <a:spcBef>
          <a:spcPct val="20000"/>
        </a:spcBef>
        <a:buClr>
          <a:srgbClr val="EE7401"/>
        </a:buClr>
        <a:buFont typeface="Arial" pitchFamily="34" charset="0"/>
        <a:buChar char="•"/>
        <a:defRPr sz="2933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5375">
          <p15:clr>
            <a:srgbClr val="F26B43"/>
          </p15:clr>
        </p15:guide>
        <p15:guide id="3" orient="horz" pos="2573">
          <p15:clr>
            <a:srgbClr val="F26B43"/>
          </p15:clr>
        </p15:guide>
        <p15:guide id="4" orient="horz" pos="667">
          <p15:clr>
            <a:srgbClr val="F26B43"/>
          </p15:clr>
        </p15:guide>
        <p15:guide id="5" orient="horz" pos="7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ocalOffer@swindon.gov.co.u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ocaloffer.swindon.gov.uk/home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September 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Swindon Local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t="10345" r="1950" b="9261"/>
          <a:stretch/>
        </p:blipFill>
        <p:spPr bwMode="auto">
          <a:xfrm>
            <a:off x="6096000" y="2162754"/>
            <a:ext cx="5404178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altLang="en-US" sz="2600" dirty="0" smtClean="0"/>
          </a:p>
          <a:p>
            <a:endParaRPr lang="en-GB" altLang="en-US" sz="2600" dirty="0"/>
          </a:p>
          <a:p>
            <a:r>
              <a:rPr lang="en-GB" altLang="en-US" sz="2300" dirty="0" smtClean="0"/>
              <a:t>You </a:t>
            </a:r>
            <a:r>
              <a:rPr lang="en-GB" altLang="en-US" sz="2300" dirty="0"/>
              <a:t>can search for content on the site using the search box in the page header.</a:t>
            </a:r>
          </a:p>
          <a:p>
            <a:endParaRPr lang="en-GB" dirty="0"/>
          </a:p>
        </p:txBody>
      </p:sp>
      <p:sp>
        <p:nvSpPr>
          <p:cNvPr id="8" name="Rounded Rectangle 8"/>
          <p:cNvSpPr>
            <a:spLocks noChangeArrowheads="1"/>
          </p:cNvSpPr>
          <p:nvPr/>
        </p:nvSpPr>
        <p:spPr bwMode="auto">
          <a:xfrm>
            <a:off x="9390490" y="2009422"/>
            <a:ext cx="2001194" cy="47138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6000" y="1179675"/>
            <a:ext cx="10560000" cy="3843357"/>
          </a:xfrm>
        </p:spPr>
        <p:txBody>
          <a:bodyPr/>
          <a:lstStyle/>
          <a:p>
            <a:endParaRPr lang="en-GB" altLang="en-US" sz="2300" dirty="0" smtClean="0"/>
          </a:p>
          <a:p>
            <a:r>
              <a:rPr lang="en-GB" altLang="en-US" sz="2300" dirty="0" smtClean="0"/>
              <a:t>You </a:t>
            </a:r>
            <a:r>
              <a:rPr lang="en-GB" altLang="en-US" sz="2300" dirty="0"/>
              <a:t>can also search for information using the </a:t>
            </a:r>
            <a:r>
              <a:rPr lang="en-GB" altLang="en-US" sz="2300" dirty="0" smtClean="0"/>
              <a:t>Services </a:t>
            </a:r>
            <a:r>
              <a:rPr lang="en-GB" altLang="en-US" sz="2300" dirty="0"/>
              <a:t>Directory, which lists details of local organisations, charities, and providers of a variety of services (such as social clubs and groups, advice and advocacy services, health and wellbeing, care and support at </a:t>
            </a:r>
            <a:r>
              <a:rPr lang="en-GB" altLang="en-US" sz="2300" dirty="0" smtClean="0"/>
              <a:t>home). This search will include </a:t>
            </a:r>
            <a:r>
              <a:rPr lang="en-GB" altLang="en-US" sz="2300" dirty="0"/>
              <a:t>both </a:t>
            </a:r>
            <a:r>
              <a:rPr lang="en-GB" altLang="en-US" sz="2300" dirty="0" smtClean="0"/>
              <a:t>content pages and local services information.</a:t>
            </a:r>
            <a:endParaRPr lang="en-GB" altLang="en-US" sz="2300" dirty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2978" y="3639961"/>
            <a:ext cx="7394222" cy="2015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15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t="10345" r="1950" b="9261"/>
          <a:stretch/>
        </p:blipFill>
        <p:spPr bwMode="auto">
          <a:xfrm>
            <a:off x="6096000" y="2162754"/>
            <a:ext cx="5404178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6000" y="2162754"/>
            <a:ext cx="5040000" cy="2967056"/>
          </a:xfrm>
        </p:spPr>
        <p:txBody>
          <a:bodyPr/>
          <a:lstStyle/>
          <a:p>
            <a:r>
              <a:rPr lang="en-GB" altLang="en-US" sz="2300" dirty="0" smtClean="0"/>
              <a:t>You </a:t>
            </a:r>
            <a:r>
              <a:rPr lang="en-GB" altLang="en-US" sz="2300" dirty="0"/>
              <a:t>can </a:t>
            </a:r>
            <a:r>
              <a:rPr lang="en-GB" altLang="en-US" sz="2300" dirty="0" smtClean="0"/>
              <a:t>also search </a:t>
            </a:r>
            <a:r>
              <a:rPr lang="en-GB" altLang="en-US" sz="2300" dirty="0"/>
              <a:t>for content on the site using the </a:t>
            </a:r>
            <a:r>
              <a:rPr lang="en-GB" altLang="en-US" sz="2300" dirty="0" smtClean="0"/>
              <a:t>A-Z option. You can give any comments you have about the site using the feedback function. There is also a jargon buster where terms and acronyms, used in the services that you interact with everyday, are explained.</a:t>
            </a:r>
            <a:endParaRPr lang="en-GB" altLang="en-US" sz="2300" dirty="0"/>
          </a:p>
          <a:p>
            <a:endParaRPr lang="en-GB" dirty="0"/>
          </a:p>
        </p:txBody>
      </p:sp>
      <p:sp>
        <p:nvSpPr>
          <p:cNvPr id="8" name="Rounded Rectangle 8"/>
          <p:cNvSpPr>
            <a:spLocks noChangeArrowheads="1"/>
          </p:cNvSpPr>
          <p:nvPr/>
        </p:nvSpPr>
        <p:spPr bwMode="auto">
          <a:xfrm>
            <a:off x="6997246" y="2302933"/>
            <a:ext cx="1040443" cy="47138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2825" t="10936" r="4276" b="6897"/>
          <a:stretch/>
        </p:blipFill>
        <p:spPr bwMode="auto">
          <a:xfrm>
            <a:off x="6244696" y="2202647"/>
            <a:ext cx="5324475" cy="264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4918756" cy="3843357"/>
          </a:xfrm>
        </p:spPr>
        <p:txBody>
          <a:bodyPr>
            <a:normAutofit/>
          </a:bodyPr>
          <a:lstStyle/>
          <a:p>
            <a:endParaRPr lang="en-GB" altLang="en-US" sz="2600" dirty="0" smtClean="0"/>
          </a:p>
          <a:p>
            <a:endParaRPr lang="en-GB" altLang="en-US" sz="2600" dirty="0"/>
          </a:p>
          <a:p>
            <a:r>
              <a:rPr lang="en-GB" altLang="en-US" sz="2300" dirty="0" smtClean="0"/>
              <a:t>The </a:t>
            </a:r>
            <a:r>
              <a:rPr lang="en-GB" altLang="en-US" sz="2300" dirty="0"/>
              <a:t>footer </a:t>
            </a:r>
            <a:r>
              <a:rPr lang="en-GB" altLang="en-US" sz="2300" dirty="0" smtClean="0"/>
              <a:t>also has </a:t>
            </a:r>
            <a:r>
              <a:rPr lang="en-GB" altLang="en-US" sz="2300" dirty="0"/>
              <a:t>a link to the site A-Z, </a:t>
            </a:r>
            <a:r>
              <a:rPr lang="en-GB" altLang="en-US" sz="2300" dirty="0" smtClean="0"/>
              <a:t>site feedback, jargon buster and the </a:t>
            </a:r>
            <a:r>
              <a:rPr lang="en-GB" altLang="en-US" sz="2300" dirty="0"/>
              <a:t>Swindon Borough Council website.</a:t>
            </a:r>
            <a:endParaRPr lang="en-GB" sz="2300" dirty="0"/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9883470" y="4003040"/>
            <a:ext cx="1520913" cy="10380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4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1662" t="9754" r="2780" b="6010"/>
          <a:stretch/>
        </p:blipFill>
        <p:spPr bwMode="auto">
          <a:xfrm>
            <a:off x="6248400" y="2421133"/>
            <a:ext cx="5476875" cy="2714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altLang="en-US" sz="2600" dirty="0" smtClean="0"/>
          </a:p>
          <a:p>
            <a:endParaRPr lang="en-GB" altLang="en-US" sz="2600" dirty="0"/>
          </a:p>
          <a:p>
            <a:r>
              <a:rPr lang="en-GB" altLang="en-US" sz="2300" dirty="0" smtClean="0"/>
              <a:t>The </a:t>
            </a:r>
            <a:r>
              <a:rPr lang="en-GB" altLang="en-US" sz="2300" dirty="0"/>
              <a:t>search results page includes filters so you can refine your search by category. You can also filter by distance from a location.</a:t>
            </a:r>
          </a:p>
          <a:p>
            <a:endParaRPr lang="en-GB" sz="2600" dirty="0"/>
          </a:p>
        </p:txBody>
      </p:sp>
      <p:sp>
        <p:nvSpPr>
          <p:cNvPr id="10" name="Rounded Rectangle 3"/>
          <p:cNvSpPr>
            <a:spLocks noChangeArrowheads="1"/>
          </p:cNvSpPr>
          <p:nvPr/>
        </p:nvSpPr>
        <p:spPr bwMode="auto">
          <a:xfrm>
            <a:off x="6412089" y="2421133"/>
            <a:ext cx="1284514" cy="27368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1662" t="10936" r="2614" b="6897"/>
          <a:stretch/>
        </p:blipFill>
        <p:spPr bwMode="auto">
          <a:xfrm>
            <a:off x="6096000" y="2202647"/>
            <a:ext cx="5486400" cy="264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altLang="en-US" sz="2600" dirty="0" smtClean="0"/>
          </a:p>
          <a:p>
            <a:endParaRPr lang="en-GB" altLang="en-US" sz="2600" dirty="0"/>
          </a:p>
          <a:p>
            <a:r>
              <a:rPr lang="en-GB" altLang="en-US" sz="2300" dirty="0" smtClean="0"/>
              <a:t>You </a:t>
            </a:r>
            <a:r>
              <a:rPr lang="en-GB" altLang="en-US" sz="2300" dirty="0"/>
              <a:t>can refine your search results by either information (content pages) or by service providers.</a:t>
            </a:r>
          </a:p>
          <a:p>
            <a:endParaRPr lang="en-GB" sz="2600" dirty="0"/>
          </a:p>
        </p:txBody>
      </p:sp>
      <p:sp>
        <p:nvSpPr>
          <p:cNvPr id="7" name="Rounded Rectangle 7"/>
          <p:cNvSpPr>
            <a:spLocks noChangeArrowheads="1"/>
          </p:cNvSpPr>
          <p:nvPr/>
        </p:nvSpPr>
        <p:spPr bwMode="auto">
          <a:xfrm>
            <a:off x="7720750" y="3969455"/>
            <a:ext cx="1259901" cy="100894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1828" t="10936" r="2614" b="6009"/>
          <a:stretch/>
        </p:blipFill>
        <p:spPr bwMode="auto">
          <a:xfrm>
            <a:off x="6096000" y="2186681"/>
            <a:ext cx="5476875" cy="267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altLang="en-US" sz="2800" dirty="0" smtClean="0"/>
          </a:p>
          <a:p>
            <a:endParaRPr lang="en-GB" altLang="en-US" sz="2800" dirty="0"/>
          </a:p>
          <a:p>
            <a:r>
              <a:rPr lang="en-GB" altLang="en-US" sz="2300" dirty="0" smtClean="0"/>
              <a:t>Or </a:t>
            </a:r>
            <a:r>
              <a:rPr lang="en-GB" altLang="en-US" sz="2300" dirty="0"/>
              <a:t>you can filter your search results by A-Z (or Z-A)</a:t>
            </a:r>
          </a:p>
          <a:p>
            <a:endParaRPr lang="en-GB" sz="2600" dirty="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8533550" y="3969455"/>
            <a:ext cx="1005561" cy="98636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2327" t="10345" r="2283" b="7784"/>
          <a:stretch/>
        </p:blipFill>
        <p:spPr bwMode="auto">
          <a:xfrm>
            <a:off x="5908650" y="2207409"/>
            <a:ext cx="5467350" cy="2638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altLang="en-US" sz="2600" dirty="0" smtClean="0"/>
          </a:p>
          <a:p>
            <a:endParaRPr lang="en-GB" altLang="en-US" sz="2600" dirty="0" smtClean="0"/>
          </a:p>
          <a:p>
            <a:r>
              <a:rPr lang="en-GB" altLang="en-US" sz="2300" dirty="0" smtClean="0"/>
              <a:t>The </a:t>
            </a:r>
            <a:r>
              <a:rPr lang="en-GB" altLang="en-US" sz="2300" dirty="0"/>
              <a:t>search results can be viewed as a list or as a map. </a:t>
            </a:r>
            <a:endParaRPr lang="en-GB" sz="2600" dirty="0"/>
          </a:p>
        </p:txBody>
      </p:sp>
      <p:sp>
        <p:nvSpPr>
          <p:cNvPr id="9" name="Rounded Rectangle 3"/>
          <p:cNvSpPr>
            <a:spLocks noChangeArrowheads="1"/>
          </p:cNvSpPr>
          <p:nvPr/>
        </p:nvSpPr>
        <p:spPr bwMode="auto">
          <a:xfrm>
            <a:off x="10620793" y="3657136"/>
            <a:ext cx="663386" cy="55376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altLang="en-US" sz="2600" dirty="0" smtClean="0"/>
          </a:p>
          <a:p>
            <a:endParaRPr lang="en-GB" altLang="en-US" sz="2600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4625" t="10936" r="18901" b="5419"/>
          <a:stretch/>
        </p:blipFill>
        <p:spPr bwMode="auto">
          <a:xfrm>
            <a:off x="7361382" y="2178834"/>
            <a:ext cx="4014618" cy="2808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68400" y="1757344"/>
            <a:ext cx="5040000" cy="3843357"/>
          </a:xfrm>
        </p:spPr>
        <p:txBody>
          <a:bodyPr>
            <a:normAutofit/>
          </a:bodyPr>
          <a:lstStyle/>
          <a:p>
            <a:endParaRPr lang="en-GB" altLang="en-US" sz="2600" dirty="0" smtClean="0"/>
          </a:p>
          <a:p>
            <a:endParaRPr lang="en-GB" altLang="en-US" sz="2600" dirty="0" smtClean="0"/>
          </a:p>
          <a:p>
            <a:endParaRPr lang="en-GB" sz="26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6000" y="1604943"/>
            <a:ext cx="6135134" cy="3995757"/>
          </a:xfrm>
        </p:spPr>
        <p:txBody>
          <a:bodyPr>
            <a:normAutofit fontScale="62500" lnSpcReduction="20000"/>
          </a:bodyPr>
          <a:lstStyle/>
          <a:p>
            <a:pPr defTabSz="914400" eaLnBrk="0" fontAlgn="base" hangingPunct="0">
              <a:lnSpc>
                <a:spcPct val="110000"/>
              </a:lnSpc>
              <a:spcAft>
                <a:spcPct val="0"/>
              </a:spcAft>
              <a:buClrTx/>
            </a:pPr>
            <a:endParaRPr lang="en-GB" altLang="en-US" sz="3100" dirty="0" smtClean="0"/>
          </a:p>
          <a:p>
            <a:pPr defTabSz="914400" eaLnBrk="0" fontAlgn="base" hangingPunct="0">
              <a:lnSpc>
                <a:spcPct val="110000"/>
              </a:lnSpc>
              <a:spcAft>
                <a:spcPct val="0"/>
              </a:spcAft>
              <a:buClrTx/>
            </a:pPr>
            <a:r>
              <a:rPr lang="en-GB" altLang="en-US" sz="5600" dirty="0" smtClean="0"/>
              <a:t>Preparing for Adult Life section</a:t>
            </a:r>
            <a:endParaRPr lang="en-GB" altLang="en-US" sz="5600" dirty="0"/>
          </a:p>
          <a:p>
            <a:endParaRPr lang="en-GB" altLang="en-US" sz="3200" dirty="0"/>
          </a:p>
          <a:p>
            <a:r>
              <a:rPr lang="en-GB" altLang="en-US" sz="3700" dirty="0"/>
              <a:t>Contains information on</a:t>
            </a:r>
            <a:r>
              <a:rPr lang="en-GB" altLang="en-US" sz="3700" dirty="0" smtClean="0"/>
              <a:t>:</a:t>
            </a:r>
            <a:endParaRPr lang="en-GB" altLang="en-US" sz="3700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3700" dirty="0" smtClean="0"/>
              <a:t>Pathways into </a:t>
            </a:r>
            <a:r>
              <a:rPr lang="en-GB" altLang="en-US" sz="3700" dirty="0"/>
              <a:t>employment – including </a:t>
            </a:r>
            <a:r>
              <a:rPr lang="en-GB" altLang="en-US" sz="3700" dirty="0" smtClean="0"/>
              <a:t>career </a:t>
            </a:r>
            <a:r>
              <a:rPr lang="en-GB" altLang="en-US" sz="3700" dirty="0"/>
              <a:t>advice and supported internships for young </a:t>
            </a:r>
            <a:r>
              <a:rPr lang="en-GB" altLang="en-US" sz="3700" dirty="0" smtClean="0"/>
              <a:t>people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3700" dirty="0" smtClean="0"/>
              <a:t>Transitions referral form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3700" dirty="0" smtClean="0"/>
              <a:t>Health &amp; education transition information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3700" dirty="0"/>
              <a:t>Transitions strategy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GB" altLang="en-US" sz="3300" dirty="0" smtClean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GB" altLang="en-US" sz="3300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GB" altLang="en-US" sz="33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5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Swindon Local Offer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10560000" cy="4592656"/>
          </a:xfrm>
        </p:spPr>
        <p:txBody>
          <a:bodyPr>
            <a:normAutofit/>
          </a:bodyPr>
          <a:lstStyle/>
          <a:p>
            <a:pPr algn="ctr"/>
            <a:endParaRPr lang="en-GB" altLang="en-US" sz="3600" dirty="0" smtClean="0"/>
          </a:p>
          <a:p>
            <a:pPr algn="ctr"/>
            <a:r>
              <a:rPr lang="en-GB" altLang="en-US" sz="3500" dirty="0" smtClean="0"/>
              <a:t>How </a:t>
            </a:r>
            <a:r>
              <a:rPr lang="en-GB" altLang="en-US" sz="3500" dirty="0"/>
              <a:t>to get in touch</a:t>
            </a:r>
          </a:p>
          <a:p>
            <a:pPr algn="ctr"/>
            <a:endParaRPr lang="en-GB" altLang="en-US" sz="2400" dirty="0"/>
          </a:p>
          <a:p>
            <a:pPr algn="ctr"/>
            <a:r>
              <a:rPr lang="en-GB" altLang="en-US" sz="2300" dirty="0"/>
              <a:t>Contact the Local Offer team:</a:t>
            </a:r>
          </a:p>
          <a:p>
            <a:pPr algn="ctr"/>
            <a:endParaRPr lang="en-GB" altLang="en-US" sz="2300" dirty="0"/>
          </a:p>
          <a:p>
            <a:pPr algn="ctr"/>
            <a:r>
              <a:rPr lang="en-GB" altLang="en-US" sz="2300" dirty="0"/>
              <a:t>Andrew Myrie</a:t>
            </a:r>
          </a:p>
          <a:p>
            <a:pPr algn="ctr"/>
            <a:r>
              <a:rPr lang="en-GB" altLang="en-US" sz="2300" dirty="0"/>
              <a:t>Cathy Jones </a:t>
            </a:r>
            <a:endParaRPr lang="en-GB" altLang="en-US" sz="2300" dirty="0" smtClean="0"/>
          </a:p>
          <a:p>
            <a:pPr algn="ctr"/>
            <a:r>
              <a:rPr lang="en-GB" altLang="en-US" sz="2300" dirty="0" smtClean="0"/>
              <a:t>@</a:t>
            </a:r>
          </a:p>
          <a:p>
            <a:pPr algn="ctr"/>
            <a:r>
              <a:rPr lang="en-GB" altLang="en-US" sz="2300" dirty="0" smtClean="0">
                <a:hlinkClick r:id="rId2"/>
              </a:rPr>
              <a:t>LocalOffer@swindon.gov.uk</a:t>
            </a:r>
            <a:endParaRPr lang="en-GB" altLang="en-US" sz="2300" dirty="0"/>
          </a:p>
          <a:p>
            <a:pPr algn="ctr"/>
            <a:endParaRPr lang="en-GB" altLang="en-US" sz="24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2235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Swindon Local Offer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altLang="en-US" sz="2000" dirty="0" smtClean="0">
              <a:solidFill>
                <a:srgbClr val="ED7D31"/>
              </a:solidFill>
              <a:hlinkClick r:id="rId2"/>
            </a:endParaRPr>
          </a:p>
          <a:p>
            <a:endParaRPr lang="en-GB" altLang="en-US" sz="2000" dirty="0">
              <a:solidFill>
                <a:srgbClr val="ED7D31"/>
              </a:solidFill>
              <a:hlinkClick r:id="rId2"/>
            </a:endParaRPr>
          </a:p>
          <a:p>
            <a:r>
              <a:rPr lang="en-GB" sz="2300" dirty="0" smtClean="0"/>
              <a:t>The Local </a:t>
            </a:r>
            <a:r>
              <a:rPr lang="en-GB" sz="2300" dirty="0"/>
              <a:t>Offer is a website </a:t>
            </a:r>
            <a:r>
              <a:rPr lang="en-GB" sz="2300" dirty="0" smtClean="0"/>
              <a:t>which provides information and advice for children and </a:t>
            </a:r>
            <a:r>
              <a:rPr lang="en-GB" sz="2300" dirty="0"/>
              <a:t>adults who have support </a:t>
            </a:r>
            <a:r>
              <a:rPr lang="en-GB" sz="2300" dirty="0" smtClean="0"/>
              <a:t>needs.</a:t>
            </a:r>
            <a:endParaRPr lang="en-GB" altLang="en-US" sz="2000" dirty="0" smtClean="0">
              <a:solidFill>
                <a:srgbClr val="ED7D31"/>
              </a:solidFill>
              <a:hlinkClick r:id="rId2"/>
            </a:endParaRPr>
          </a:p>
          <a:p>
            <a:endParaRPr lang="en-GB" altLang="en-US" sz="2000" dirty="0">
              <a:solidFill>
                <a:srgbClr val="ED7D31"/>
              </a:solidFill>
              <a:hlinkClick r:id="rId2"/>
            </a:endParaRPr>
          </a:p>
          <a:p>
            <a:r>
              <a:rPr lang="en-GB" altLang="en-US" sz="2200" dirty="0" smtClean="0">
                <a:solidFill>
                  <a:srgbClr val="ED7D31"/>
                </a:solidFill>
                <a:hlinkClick r:id="rId2"/>
              </a:rPr>
              <a:t>https</a:t>
            </a:r>
            <a:r>
              <a:rPr lang="en-GB" altLang="en-US" sz="2200" dirty="0">
                <a:solidFill>
                  <a:srgbClr val="ED7D31"/>
                </a:solidFill>
                <a:hlinkClick r:id="rId2"/>
              </a:rPr>
              <a:t>://localoffer.swindon.gov.uk/home/</a:t>
            </a:r>
            <a:endParaRPr lang="en-US" altLang="en-US" sz="22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021" y="632178"/>
            <a:ext cx="4018845" cy="4718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17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3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Swindon Local Offer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altLang="en-US" sz="2600" dirty="0" smtClean="0"/>
          </a:p>
          <a:p>
            <a:r>
              <a:rPr lang="en-GB" altLang="en-US" sz="2300" dirty="0" smtClean="0"/>
              <a:t>The </a:t>
            </a:r>
            <a:r>
              <a:rPr lang="en-GB" altLang="en-US" sz="2300" dirty="0"/>
              <a:t>site content is split into </a:t>
            </a:r>
            <a:r>
              <a:rPr lang="en-GB" altLang="en-US" sz="2300" dirty="0" smtClean="0"/>
              <a:t>five </a:t>
            </a:r>
            <a:r>
              <a:rPr lang="en-GB" altLang="en-US" sz="2300" dirty="0"/>
              <a:t>main areas: Adult Social Care, Children and young people</a:t>
            </a:r>
            <a:r>
              <a:rPr lang="en-GB" altLang="en-US" sz="2300" dirty="0" smtClean="0"/>
              <a:t>, Care Leavers, </a:t>
            </a:r>
            <a:r>
              <a:rPr lang="en-GB" altLang="en-US" sz="2300" dirty="0"/>
              <a:t>SEND, and Staying healthy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2987960"/>
            <a:ext cx="10506365" cy="21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Swindon Local Offer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lvl="0" defTabSz="914400" eaLnBrk="0" fontAlgn="base" hangingPunct="0">
              <a:spcAft>
                <a:spcPct val="0"/>
              </a:spcAft>
              <a:buClrTx/>
            </a:pPr>
            <a:endParaRPr lang="en-GB" altLang="en-US" sz="3200" dirty="0" smtClean="0"/>
          </a:p>
          <a:p>
            <a:pPr lvl="0" defTabSz="914400" eaLnBrk="0" fontAlgn="base" hangingPunct="0">
              <a:spcAft>
                <a:spcPct val="0"/>
              </a:spcAft>
              <a:buClrTx/>
            </a:pPr>
            <a:r>
              <a:rPr lang="en-GB" altLang="en-US" sz="3800" dirty="0" smtClean="0"/>
              <a:t>Adult </a:t>
            </a:r>
            <a:r>
              <a:rPr lang="en-GB" altLang="en-US" sz="3800" dirty="0"/>
              <a:t>Social Care section</a:t>
            </a:r>
          </a:p>
          <a:p>
            <a:pPr lvl="0" defTabSz="914400" eaLnBrk="0" fontAlgn="base" hangingPunct="0">
              <a:spcAft>
                <a:spcPct val="0"/>
              </a:spcAft>
              <a:buClrTx/>
            </a:pPr>
            <a:endParaRPr lang="en-GB" altLang="en-US" sz="1800" kern="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</a:pPr>
            <a:r>
              <a:rPr lang="en-GB" altLang="en-US" sz="2500" dirty="0" smtClean="0"/>
              <a:t>Contains information on: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Support to help people stay at home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Equipment and adaptations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Support for carers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Social and leisure activities  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Residential and nursing homes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1412777"/>
            <a:ext cx="34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Swindon Local Offer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lvl="0" defTabSz="914400" eaLnBrk="0" fontAlgn="base" hangingPunct="0">
              <a:spcAft>
                <a:spcPct val="0"/>
              </a:spcAft>
              <a:buClrTx/>
            </a:pPr>
            <a:endParaRPr lang="en-GB" altLang="en-US" sz="3200" dirty="0" smtClean="0"/>
          </a:p>
          <a:p>
            <a:pPr lvl="0" defTabSz="914400" eaLnBrk="0" fontAlgn="base" hangingPunct="0">
              <a:spcAft>
                <a:spcPct val="0"/>
              </a:spcAft>
              <a:buClrTx/>
            </a:pPr>
            <a:r>
              <a:rPr lang="en-GB" altLang="en-US" sz="4100" dirty="0"/>
              <a:t>Children and young people </a:t>
            </a:r>
            <a:endParaRPr lang="en-GB" altLang="en-US" sz="4100" dirty="0" smtClean="0"/>
          </a:p>
          <a:p>
            <a:pPr lvl="0" defTabSz="914400" eaLnBrk="0" fontAlgn="base" hangingPunct="0">
              <a:spcAft>
                <a:spcPct val="0"/>
              </a:spcAft>
              <a:buClrTx/>
            </a:pPr>
            <a:r>
              <a:rPr lang="en-GB" altLang="en-US" sz="4100" dirty="0" smtClean="0"/>
              <a:t>section</a:t>
            </a:r>
            <a:endParaRPr lang="en-GB" altLang="en-US" sz="4100" dirty="0"/>
          </a:p>
          <a:p>
            <a:pPr lvl="0" defTabSz="914400" eaLnBrk="0" fontAlgn="base" hangingPunct="0">
              <a:spcAft>
                <a:spcPct val="0"/>
              </a:spcAft>
              <a:buClrTx/>
            </a:pPr>
            <a:endParaRPr lang="en-GB" altLang="en-US" sz="1800" kern="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  <a:p>
            <a:pPr defTabSz="914400" eaLnBrk="0" fontAlgn="base" hangingPunct="0">
              <a:spcAft>
                <a:spcPct val="0"/>
              </a:spcAft>
              <a:buClrTx/>
            </a:pPr>
            <a:r>
              <a:rPr lang="en-GB" altLang="en-US" sz="2700" dirty="0"/>
              <a:t>Contains information on</a:t>
            </a:r>
            <a:r>
              <a:rPr lang="en-GB" altLang="en-US" sz="2700" dirty="0" smtClean="0"/>
              <a:t>:</a:t>
            </a:r>
            <a:endParaRPr lang="en-GB" altLang="en-US" sz="2700" dirty="0"/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700" dirty="0"/>
              <a:t>Education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700" dirty="0"/>
              <a:t>Post 16 training and employment </a:t>
            </a:r>
            <a:r>
              <a:rPr lang="en-GB" altLang="en-US" sz="2700" dirty="0" smtClean="0"/>
              <a:t>options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700" dirty="0" smtClean="0"/>
              <a:t>Health, leisure and activities</a:t>
            </a:r>
            <a:endParaRPr lang="en-GB" altLang="en-US" sz="2700" dirty="0"/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700" dirty="0"/>
              <a:t>Support for parents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700" dirty="0"/>
              <a:t>Preparing for adult life (transitions)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1412777"/>
            <a:ext cx="34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Swindon Local Offer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lvl="0" defTabSz="914400" eaLnBrk="0" fontAlgn="base" hangingPunct="0">
              <a:spcAft>
                <a:spcPct val="0"/>
              </a:spcAft>
              <a:buClrTx/>
            </a:pPr>
            <a:endParaRPr lang="en-GB" altLang="en-US" sz="3200" dirty="0" smtClean="0"/>
          </a:p>
          <a:p>
            <a:pPr lvl="0" defTabSz="914400" eaLnBrk="0" fontAlgn="base" hangingPunct="0">
              <a:spcAft>
                <a:spcPct val="0"/>
              </a:spcAft>
              <a:buClrTx/>
            </a:pPr>
            <a:r>
              <a:rPr lang="en-GB" altLang="en-US" sz="3800" dirty="0" smtClean="0"/>
              <a:t>Care Leavers section</a:t>
            </a:r>
            <a:endParaRPr lang="en-GB" altLang="en-US" sz="3800" dirty="0"/>
          </a:p>
          <a:p>
            <a:pPr lvl="0" defTabSz="914400" eaLnBrk="0" fontAlgn="base" hangingPunct="0">
              <a:spcAft>
                <a:spcPct val="0"/>
              </a:spcAft>
              <a:buClrTx/>
            </a:pPr>
            <a:endParaRPr lang="en-GB" altLang="en-US" sz="1800" kern="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  <a:p>
            <a:pPr defTabSz="914400" eaLnBrk="0" fontAlgn="base" hangingPunct="0">
              <a:spcAft>
                <a:spcPct val="0"/>
              </a:spcAft>
              <a:buClrTx/>
            </a:pPr>
            <a:r>
              <a:rPr lang="en-GB" altLang="en-US" sz="2500" dirty="0"/>
              <a:t>Contains information on</a:t>
            </a:r>
            <a:r>
              <a:rPr lang="en-GB" altLang="en-US" sz="2500" dirty="0" smtClean="0"/>
              <a:t>:</a:t>
            </a:r>
            <a:endParaRPr lang="en-GB" altLang="en-US" sz="2500" dirty="0"/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Support </a:t>
            </a:r>
            <a:r>
              <a:rPr lang="en-GB" altLang="en-US" sz="2500" dirty="0"/>
              <a:t>and advice for care </a:t>
            </a:r>
            <a:r>
              <a:rPr lang="en-GB" altLang="en-US" sz="2500" dirty="0" smtClean="0"/>
              <a:t>leavers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Financial rights and entitlements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Advocacy and independent support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Health, leisure and wellbeing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altLang="en-US" sz="2500" dirty="0" smtClean="0"/>
              <a:t>Education, employment and training support</a:t>
            </a:r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GB" altLang="en-US" sz="2700" dirty="0" smtClean="0"/>
          </a:p>
          <a:p>
            <a:pPr marL="457200" indent="-457200" defTabSz="914400" eaLnBrk="0" fontAlgn="base" hangingPunct="0"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GB" altLang="en-US" sz="2700" dirty="0"/>
          </a:p>
          <a:p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1604944"/>
            <a:ext cx="34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Swindon Local Offer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defTabSz="914400" eaLnBrk="0" fontAlgn="base" hangingPunct="0">
              <a:spcAft>
                <a:spcPct val="0"/>
              </a:spcAft>
              <a:buClrTx/>
            </a:pPr>
            <a:endParaRPr lang="en-GB" altLang="en-US" sz="3500" dirty="0" smtClean="0"/>
          </a:p>
          <a:p>
            <a:pPr defTabSz="914400" eaLnBrk="0" fontAlgn="base" hangingPunct="0">
              <a:spcAft>
                <a:spcPct val="0"/>
              </a:spcAft>
              <a:buClrTx/>
            </a:pPr>
            <a:r>
              <a:rPr lang="en-GB" altLang="en-US" sz="3800" dirty="0" smtClean="0"/>
              <a:t>SEND </a:t>
            </a:r>
            <a:r>
              <a:rPr lang="en-GB" altLang="en-US" sz="3800" dirty="0"/>
              <a:t>section</a:t>
            </a:r>
          </a:p>
          <a:p>
            <a:endParaRPr lang="en-GB" altLang="en-US" sz="2500" dirty="0" smtClean="0"/>
          </a:p>
          <a:p>
            <a:r>
              <a:rPr lang="en-GB" altLang="en-US" sz="2500" dirty="0" smtClean="0"/>
              <a:t>Contains </a:t>
            </a:r>
            <a:r>
              <a:rPr lang="en-GB" altLang="en-US" sz="2500" dirty="0"/>
              <a:t>information on</a:t>
            </a:r>
            <a:r>
              <a:rPr lang="en-GB" altLang="en-US" sz="2500" dirty="0" smtClean="0"/>
              <a:t>:</a:t>
            </a:r>
            <a:endParaRPr lang="en-GB" altLang="en-US" sz="2500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2500" dirty="0"/>
              <a:t>The right support at the right time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2500" dirty="0"/>
              <a:t>Autism and ADHD support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2500" dirty="0"/>
              <a:t>SEND news and events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2500" dirty="0"/>
              <a:t>Heath visitor services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2500" dirty="0"/>
              <a:t>Education, Health and Care Plans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1604944"/>
            <a:ext cx="34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Swindon Local Offer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6000" y="1604944"/>
            <a:ext cx="5661000" cy="3840000"/>
          </a:xfrm>
        </p:spPr>
        <p:txBody>
          <a:bodyPr>
            <a:normAutofit fontScale="70000" lnSpcReduction="20000"/>
          </a:bodyPr>
          <a:lstStyle/>
          <a:p>
            <a:pPr defTabSz="914400" eaLnBrk="0" fontAlgn="base" hangingPunct="0">
              <a:lnSpc>
                <a:spcPct val="110000"/>
              </a:lnSpc>
              <a:spcAft>
                <a:spcPct val="0"/>
              </a:spcAft>
              <a:buClrTx/>
            </a:pPr>
            <a:endParaRPr lang="en-GB" altLang="en-US" sz="3100" dirty="0" smtClean="0"/>
          </a:p>
          <a:p>
            <a:pPr defTabSz="914400" eaLnBrk="0" fontAlgn="base" hangingPunct="0">
              <a:lnSpc>
                <a:spcPct val="110000"/>
              </a:lnSpc>
              <a:spcAft>
                <a:spcPct val="0"/>
              </a:spcAft>
              <a:buClrTx/>
            </a:pPr>
            <a:r>
              <a:rPr lang="en-GB" altLang="en-US" sz="5000" dirty="0" smtClean="0"/>
              <a:t>Staying </a:t>
            </a:r>
            <a:r>
              <a:rPr lang="en-GB" altLang="en-US" sz="5000" dirty="0"/>
              <a:t>healthy section</a:t>
            </a:r>
          </a:p>
          <a:p>
            <a:endParaRPr lang="en-GB" altLang="en-US" sz="3200" dirty="0"/>
          </a:p>
          <a:p>
            <a:r>
              <a:rPr lang="en-GB" altLang="en-US" sz="3300" dirty="0"/>
              <a:t>Contains information on</a:t>
            </a:r>
            <a:r>
              <a:rPr lang="en-GB" altLang="en-US" sz="3300" dirty="0" smtClean="0"/>
              <a:t>:</a:t>
            </a:r>
            <a:endParaRPr lang="en-GB" altLang="en-US" sz="3300" dirty="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3300" dirty="0"/>
              <a:t>Healthy eating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3300" dirty="0"/>
              <a:t>Managing your health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3300" dirty="0"/>
              <a:t>Activities and clubs to help you get more active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3300" dirty="0"/>
              <a:t>Mental health support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GB" altLang="en-US" sz="3300" dirty="0"/>
              <a:t>Drug/alcohol misuse support services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1604944"/>
            <a:ext cx="34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t="10345" r="1950" b="9261"/>
          <a:stretch/>
        </p:blipFill>
        <p:spPr bwMode="auto">
          <a:xfrm>
            <a:off x="6107288" y="2154804"/>
            <a:ext cx="5368461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Swindon Local Offer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altLang="en-US" sz="2600" dirty="0" smtClean="0"/>
          </a:p>
          <a:p>
            <a:endParaRPr lang="en-GB" altLang="en-US" sz="2600" dirty="0"/>
          </a:p>
          <a:p>
            <a:r>
              <a:rPr lang="en-GB" altLang="en-US" sz="2300" dirty="0" smtClean="0"/>
              <a:t>The </a:t>
            </a:r>
            <a:r>
              <a:rPr lang="en-GB" altLang="en-US" sz="2300" dirty="0"/>
              <a:t>site has a variety of options the user can change to make the site more suitable for their needs, such as increasing text size, and changing colour contrast.</a:t>
            </a:r>
          </a:p>
          <a:p>
            <a:endParaRPr lang="en-GB" dirty="0"/>
          </a:p>
        </p:txBody>
      </p:sp>
      <p:sp>
        <p:nvSpPr>
          <p:cNvPr id="5" name="Rounded Rectangle 6"/>
          <p:cNvSpPr>
            <a:spLocks noChangeArrowheads="1"/>
          </p:cNvSpPr>
          <p:nvPr/>
        </p:nvSpPr>
        <p:spPr bwMode="auto">
          <a:xfrm>
            <a:off x="10145864" y="2278982"/>
            <a:ext cx="1230136" cy="5212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C Myriad Pro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 PowerPoint Template v3" id="{23A8CF57-F7CE-487A-B9CE-DA4FF2A23AE8}" vid="{A9E5CFE8-F2E5-42D0-B6F5-2F550DC870C9}"/>
    </a:ext>
  </a:extLst>
</a:theme>
</file>

<file path=ppt/theme/theme2.xml><?xml version="1.0" encoding="utf-8"?>
<a:theme xmlns:a="http://schemas.openxmlformats.org/drawingml/2006/main" name="Content sl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C Myriad Pro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 PowerPoint Template v3" id="{23A8CF57-F7CE-487A-B9CE-DA4FF2A23AE8}" vid="{6A1123A3-2268-4120-AF38-547A1DA0C7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566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Calibri</vt:lpstr>
      <vt:lpstr>Myriad Pro Light</vt:lpstr>
      <vt:lpstr>Times</vt:lpstr>
      <vt:lpstr>Title slide theme</vt:lpstr>
      <vt:lpstr>Content slide theme</vt:lpstr>
      <vt:lpstr>PowerPoint Presentation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Swindon Local Offer</vt:lpstr>
      <vt:lpstr>PowerPoint Presentation</vt:lpstr>
    </vt:vector>
  </TitlesOfParts>
  <Company>Swindon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Jones</dc:creator>
  <cp:lastModifiedBy>Andrew Myrie</cp:lastModifiedBy>
  <cp:revision>48</cp:revision>
  <dcterms:created xsi:type="dcterms:W3CDTF">2020-09-03T09:38:42Z</dcterms:created>
  <dcterms:modified xsi:type="dcterms:W3CDTF">2021-09-30T10:22:55Z</dcterms:modified>
</cp:coreProperties>
</file>