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1"/>
  </p:notesMasterIdLst>
  <p:sldIdLst>
    <p:sldId id="256" r:id="rId2"/>
    <p:sldId id="258" r:id="rId3"/>
    <p:sldId id="257" r:id="rId4"/>
    <p:sldId id="264" r:id="rId5"/>
    <p:sldId id="259" r:id="rId6"/>
    <p:sldId id="260" r:id="rId7"/>
    <p:sldId id="263"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DA253-72F1-4EC6-9F1E-68CCD590BCB0}" type="datetimeFigureOut">
              <a:rPr lang="en-GB" smtClean="0"/>
              <a:t>08/09/2021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C0627B-01EC-4D1A-9AFB-BB94D4F29B70}" type="slidenum">
              <a:rPr lang="en-GB" smtClean="0"/>
              <a:t>‹#›</a:t>
            </a:fld>
            <a:endParaRPr lang="en-GB" dirty="0"/>
          </a:p>
        </p:txBody>
      </p:sp>
    </p:spTree>
    <p:extLst>
      <p:ext uri="{BB962C8B-B14F-4D97-AF65-F5344CB8AC3E}">
        <p14:creationId xmlns:p14="http://schemas.microsoft.com/office/powerpoint/2010/main" val="1920863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9/8/2021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22815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140192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145955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59735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4232915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48080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dirty="0"/>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84746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29914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402380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44031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9/8/2021</a:t>
            </a:fld>
            <a:endParaRPr lang="en-US" dirty="0"/>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710711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9/8/2021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83502936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ackenzie@phoenixenterpises.co.uk" TargetMode="External"/><Relationship Id="rId2" Type="http://schemas.openxmlformats.org/officeDocument/2006/relationships/hyperlink" Target="mailto:Hannah@phoenixenterprises.co.uk"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phoenixenterprise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5E1BB9D-FAFF-4C3E-9E44-13F8FBABCD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Freeform: Shape 12">
            <a:extLst>
              <a:ext uri="{FF2B5EF4-FFF2-40B4-BE49-F238E27FC236}">
                <a16:creationId xmlns:a16="http://schemas.microsoft.com/office/drawing/2014/main" id="{A8DDC302-DBEC-4742-B54B-5E9AAFE969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858000"/>
          </a:xfrm>
          <a:custGeom>
            <a:avLst/>
            <a:gdLst>
              <a:gd name="connsiteX0" fmla="*/ 0 w 11430001"/>
              <a:gd name="connsiteY0" fmla="*/ 0 h 6858000"/>
              <a:gd name="connsiteX1" fmla="*/ 5330522 w 11430001"/>
              <a:gd name="connsiteY1" fmla="*/ 0 h 6858000"/>
              <a:gd name="connsiteX2" fmla="*/ 5334002 w 11430001"/>
              <a:gd name="connsiteY2" fmla="*/ 0 h 6858000"/>
              <a:gd name="connsiteX3" fmla="*/ 5334002 w 11430001"/>
              <a:gd name="connsiteY3" fmla="*/ 762270 h 6858000"/>
              <a:gd name="connsiteX4" fmla="*/ 11430001 w 11430001"/>
              <a:gd name="connsiteY4" fmla="*/ 762270 h 6858000"/>
              <a:gd name="connsiteX5" fmla="*/ 11430001 w 11430001"/>
              <a:gd name="connsiteY5" fmla="*/ 6094807 h 6858000"/>
              <a:gd name="connsiteX6" fmla="*/ 5330522 w 11430001"/>
              <a:gd name="connsiteY6" fmla="*/ 6094807 h 6858000"/>
              <a:gd name="connsiteX7" fmla="*/ 5330522 w 11430001"/>
              <a:gd name="connsiteY7" fmla="*/ 6858000 h 6858000"/>
              <a:gd name="connsiteX8" fmla="*/ 0 w 11430001"/>
              <a:gd name="connsiteY8" fmla="*/ 6858000 h 6858000"/>
              <a:gd name="connsiteX9" fmla="*/ 0 w 11430001"/>
              <a:gd name="connsiteY9" fmla="*/ 60948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01" h="6858000">
                <a:moveTo>
                  <a:pt x="0" y="0"/>
                </a:moveTo>
                <a:lnTo>
                  <a:pt x="5330522" y="0"/>
                </a:lnTo>
                <a:lnTo>
                  <a:pt x="5334002" y="0"/>
                </a:lnTo>
                <a:lnTo>
                  <a:pt x="5334002" y="762270"/>
                </a:lnTo>
                <a:lnTo>
                  <a:pt x="11430001" y="762270"/>
                </a:lnTo>
                <a:lnTo>
                  <a:pt x="11430001" y="6094807"/>
                </a:lnTo>
                <a:lnTo>
                  <a:pt x="5330522" y="6094807"/>
                </a:lnTo>
                <a:lnTo>
                  <a:pt x="5330522" y="6858000"/>
                </a:lnTo>
                <a:lnTo>
                  <a:pt x="0" y="6858000"/>
                </a:lnTo>
                <a:lnTo>
                  <a:pt x="0" y="6094807"/>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857321C-0DC0-44B6-A78E-2FAD0311E004}"/>
              </a:ext>
            </a:extLst>
          </p:cNvPr>
          <p:cNvSpPr>
            <a:spLocks noGrp="1"/>
          </p:cNvSpPr>
          <p:nvPr>
            <p:ph type="ctrTitle"/>
          </p:nvPr>
        </p:nvSpPr>
        <p:spPr>
          <a:xfrm>
            <a:off x="6082616" y="1517904"/>
            <a:ext cx="4579288" cy="2796945"/>
          </a:xfrm>
        </p:spPr>
        <p:txBody>
          <a:bodyPr>
            <a:normAutofit/>
          </a:bodyPr>
          <a:lstStyle/>
          <a:p>
            <a:r>
              <a:rPr lang="en-GB" b="1" dirty="0">
                <a:solidFill>
                  <a:schemeClr val="accent2"/>
                </a:solidFill>
              </a:rPr>
              <a:t>Phoenix Enterprises</a:t>
            </a:r>
          </a:p>
        </p:txBody>
      </p:sp>
      <p:sp>
        <p:nvSpPr>
          <p:cNvPr id="3" name="Subtitle 2">
            <a:extLst>
              <a:ext uri="{FF2B5EF4-FFF2-40B4-BE49-F238E27FC236}">
                <a16:creationId xmlns:a16="http://schemas.microsoft.com/office/drawing/2014/main" id="{C40B1446-B36C-4371-8049-AFAA52B701B6}"/>
              </a:ext>
            </a:extLst>
          </p:cNvPr>
          <p:cNvSpPr>
            <a:spLocks noGrp="1"/>
          </p:cNvSpPr>
          <p:nvPr>
            <p:ph type="subTitle" idx="1"/>
          </p:nvPr>
        </p:nvSpPr>
        <p:spPr>
          <a:xfrm>
            <a:off x="6082616" y="4570807"/>
            <a:ext cx="4579288" cy="942889"/>
          </a:xfrm>
        </p:spPr>
        <p:txBody>
          <a:bodyPr>
            <a:normAutofit fontScale="85000" lnSpcReduction="10000"/>
          </a:bodyPr>
          <a:lstStyle/>
          <a:p>
            <a:r>
              <a:rPr lang="en-GB" i="1" dirty="0">
                <a:solidFill>
                  <a:schemeClr val="tx2"/>
                </a:solidFill>
              </a:rPr>
              <a:t>Making a difference by supporting mental health and learning disabilities </a:t>
            </a:r>
          </a:p>
        </p:txBody>
      </p:sp>
      <p:pic>
        <p:nvPicPr>
          <p:cNvPr id="4" name="Picture 3">
            <a:extLst>
              <a:ext uri="{FF2B5EF4-FFF2-40B4-BE49-F238E27FC236}">
                <a16:creationId xmlns:a16="http://schemas.microsoft.com/office/drawing/2014/main" id="{55C02765-D9F1-48CD-A635-E85F6D85C1D3}"/>
              </a:ext>
            </a:extLst>
          </p:cNvPr>
          <p:cNvPicPr>
            <a:picLocks noChangeAspect="1"/>
          </p:cNvPicPr>
          <p:nvPr/>
        </p:nvPicPr>
        <p:blipFill>
          <a:blip r:embed="rId2">
            <a:extLst>
              <a:ext uri="{28A0092B-C50C-407E-A947-70E740481C1C}">
                <a14:useLocalDpi xmlns:a14="http://schemas.microsoft.com/office/drawing/2010/main" val="0"/>
              </a:ext>
            </a:extLst>
          </a:blip>
          <a:srcRect l="21917" r="21917"/>
          <a:stretch/>
        </p:blipFill>
        <p:spPr>
          <a:xfrm>
            <a:off x="20" y="758953"/>
            <a:ext cx="5327883" cy="5335854"/>
          </a:xfrm>
          <a:prstGeom prst="rect">
            <a:avLst/>
          </a:prstGeom>
        </p:spPr>
      </p:pic>
      <p:pic>
        <p:nvPicPr>
          <p:cNvPr id="8" name="Picture 7" descr="Logo, company name&#10;&#10;Description automatically generated">
            <a:extLst>
              <a:ext uri="{FF2B5EF4-FFF2-40B4-BE49-F238E27FC236}">
                <a16:creationId xmlns:a16="http://schemas.microsoft.com/office/drawing/2014/main" id="{DE15329D-B055-48C1-8D0D-E3F807B8A9FE}"/>
              </a:ext>
            </a:extLst>
          </p:cNvPr>
          <p:cNvPicPr>
            <a:picLocks noChangeAspect="1"/>
          </p:cNvPicPr>
          <p:nvPr/>
        </p:nvPicPr>
        <p:blipFill rotWithShape="1">
          <a:blip r:embed="rId3">
            <a:extLst>
              <a:ext uri="{28A0092B-C50C-407E-A947-70E740481C1C}">
                <a14:useLocalDpi xmlns:a14="http://schemas.microsoft.com/office/drawing/2010/main" val="0"/>
              </a:ext>
            </a:extLst>
          </a:blip>
          <a:srcRect t="10620" b="12278"/>
          <a:stretch/>
        </p:blipFill>
        <p:spPr>
          <a:xfrm>
            <a:off x="7050110" y="962002"/>
            <a:ext cx="2717919" cy="1626453"/>
          </a:xfrm>
          <a:prstGeom prst="rect">
            <a:avLst/>
          </a:prstGeom>
        </p:spPr>
      </p:pic>
    </p:spTree>
    <p:extLst>
      <p:ext uri="{BB962C8B-B14F-4D97-AF65-F5344CB8AC3E}">
        <p14:creationId xmlns:p14="http://schemas.microsoft.com/office/powerpoint/2010/main" val="261123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9306479-8C4D-4E4A-A330-DFC80A8A01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13" name="Rectangle 12">
            <a:extLst>
              <a:ext uri="{FF2B5EF4-FFF2-40B4-BE49-F238E27FC236}">
                <a16:creationId xmlns:a16="http://schemas.microsoft.com/office/drawing/2014/main" id="{9B45BA4C-9B54-4496-821F-9E0985CA9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E1BB9D-FAFF-4C3E-9E44-13F8FBABCD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47C897C6-901F-410E-B2AC-162ED94B01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8AD3AA-956B-4EF3-B40B-865AABBEAF46}"/>
              </a:ext>
            </a:extLst>
          </p:cNvPr>
          <p:cNvSpPr>
            <a:spLocks noGrp="1"/>
          </p:cNvSpPr>
          <p:nvPr>
            <p:ph type="title"/>
          </p:nvPr>
        </p:nvSpPr>
        <p:spPr>
          <a:xfrm>
            <a:off x="5353981" y="1654289"/>
            <a:ext cx="5370237" cy="2796945"/>
          </a:xfrm>
        </p:spPr>
        <p:txBody>
          <a:bodyPr vert="horz" lIns="91440" tIns="45720" rIns="91440" bIns="45720" rtlCol="0" anchor="ctr">
            <a:normAutofit/>
          </a:bodyPr>
          <a:lstStyle/>
          <a:p>
            <a:pPr algn="ctr"/>
            <a:r>
              <a:rPr lang="en-US" sz="6000" b="1" dirty="0">
                <a:solidFill>
                  <a:schemeClr val="accent2"/>
                </a:solidFill>
              </a:rPr>
              <a:t>About Phoenix Enterprises…</a:t>
            </a:r>
          </a:p>
        </p:txBody>
      </p:sp>
      <p:pic>
        <p:nvPicPr>
          <p:cNvPr id="6" name="Picture 5" descr="A group of people posing for a photo&#10;&#10;Description automatically generated with medium confidence">
            <a:extLst>
              <a:ext uri="{FF2B5EF4-FFF2-40B4-BE49-F238E27FC236}">
                <a16:creationId xmlns:a16="http://schemas.microsoft.com/office/drawing/2014/main" id="{6B67EA43-05BB-441A-A288-4662EE905BB7}"/>
              </a:ext>
            </a:extLst>
          </p:cNvPr>
          <p:cNvPicPr>
            <a:picLocks noChangeAspect="1"/>
          </p:cNvPicPr>
          <p:nvPr/>
        </p:nvPicPr>
        <p:blipFill rotWithShape="1">
          <a:blip r:embed="rId2">
            <a:extLst>
              <a:ext uri="{28A0092B-C50C-407E-A947-70E740481C1C}">
                <a14:useLocalDpi xmlns:a14="http://schemas.microsoft.com/office/drawing/2010/main" val="0"/>
              </a:ext>
            </a:extLst>
          </a:blip>
          <a:srcRect r="3461" b="3"/>
          <a:stretch/>
        </p:blipFill>
        <p:spPr>
          <a:xfrm>
            <a:off x="757276" y="762000"/>
            <a:ext cx="3890923" cy="2670048"/>
          </a:xfrm>
          <a:prstGeom prst="rect">
            <a:avLst/>
          </a:prstGeom>
        </p:spPr>
      </p:pic>
      <p:pic>
        <p:nvPicPr>
          <p:cNvPr id="4" name="Picture 3" descr="A group of people posing for a photo&#10;&#10;Description automatically generated with medium confidence">
            <a:extLst>
              <a:ext uri="{FF2B5EF4-FFF2-40B4-BE49-F238E27FC236}">
                <a16:creationId xmlns:a16="http://schemas.microsoft.com/office/drawing/2014/main" id="{8E1EFB41-F461-4245-9C37-EC01E1F5AF98}"/>
              </a:ext>
            </a:extLst>
          </p:cNvPr>
          <p:cNvPicPr>
            <a:picLocks noChangeAspect="1"/>
          </p:cNvPicPr>
          <p:nvPr/>
        </p:nvPicPr>
        <p:blipFill rotWithShape="1">
          <a:blip r:embed="rId3">
            <a:extLst>
              <a:ext uri="{28A0092B-C50C-407E-A947-70E740481C1C}">
                <a14:useLocalDpi xmlns:a14="http://schemas.microsoft.com/office/drawing/2010/main" val="0"/>
              </a:ext>
            </a:extLst>
          </a:blip>
          <a:srcRect t="8608" r="-3" b="-3"/>
          <a:stretch/>
        </p:blipFill>
        <p:spPr>
          <a:xfrm>
            <a:off x="757276" y="3429001"/>
            <a:ext cx="3890923" cy="2667000"/>
          </a:xfrm>
          <a:prstGeom prst="rect">
            <a:avLst/>
          </a:prstGeom>
        </p:spPr>
      </p:pic>
      <p:pic>
        <p:nvPicPr>
          <p:cNvPr id="12" name="Picture 11" descr="Logo, company name&#10;&#10;Description automatically generated">
            <a:extLst>
              <a:ext uri="{FF2B5EF4-FFF2-40B4-BE49-F238E27FC236}">
                <a16:creationId xmlns:a16="http://schemas.microsoft.com/office/drawing/2014/main" id="{CFBD582D-68F0-4962-A371-B4E9ABA0761A}"/>
              </a:ext>
            </a:extLst>
          </p:cNvPr>
          <p:cNvPicPr>
            <a:picLocks noChangeAspect="1"/>
          </p:cNvPicPr>
          <p:nvPr/>
        </p:nvPicPr>
        <p:blipFill rotWithShape="1">
          <a:blip r:embed="rId4">
            <a:extLst>
              <a:ext uri="{28A0092B-C50C-407E-A947-70E740481C1C}">
                <a14:useLocalDpi xmlns:a14="http://schemas.microsoft.com/office/drawing/2010/main" val="0"/>
              </a:ext>
            </a:extLst>
          </a:blip>
          <a:srcRect l="6230" t="10620" r="14838" b="12278"/>
          <a:stretch/>
        </p:blipFill>
        <p:spPr>
          <a:xfrm>
            <a:off x="9285136" y="821659"/>
            <a:ext cx="2144864" cy="1626119"/>
          </a:xfrm>
          <a:prstGeom prst="rect">
            <a:avLst/>
          </a:prstGeom>
        </p:spPr>
      </p:pic>
    </p:spTree>
    <p:extLst>
      <p:ext uri="{BB962C8B-B14F-4D97-AF65-F5344CB8AC3E}">
        <p14:creationId xmlns:p14="http://schemas.microsoft.com/office/powerpoint/2010/main" val="3672890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9306479-8C4D-4E4A-A330-DFC80A8A01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13" name="Rectangle 12">
            <a:extLst>
              <a:ext uri="{FF2B5EF4-FFF2-40B4-BE49-F238E27FC236}">
                <a16:creationId xmlns:a16="http://schemas.microsoft.com/office/drawing/2014/main" id="{9B45BA4C-9B54-4496-821F-9E0985CA9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E1BB9D-FAFF-4C3E-9E44-13F8FBABCD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8" y="0"/>
            <a:ext cx="7543801"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47C897C6-901F-410E-B2AC-162ED94B01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ED9C14-4DF1-46BF-A556-0E9E12BD7A98}"/>
              </a:ext>
            </a:extLst>
          </p:cNvPr>
          <p:cNvSpPr>
            <a:spLocks noGrp="1"/>
          </p:cNvSpPr>
          <p:nvPr>
            <p:ph type="title"/>
          </p:nvPr>
        </p:nvSpPr>
        <p:spPr>
          <a:xfrm>
            <a:off x="5340726" y="1654289"/>
            <a:ext cx="5370237" cy="2796945"/>
          </a:xfrm>
        </p:spPr>
        <p:txBody>
          <a:bodyPr vert="horz" lIns="91440" tIns="45720" rIns="91440" bIns="45720" rtlCol="0" anchor="ctr">
            <a:normAutofit/>
          </a:bodyPr>
          <a:lstStyle/>
          <a:p>
            <a:pPr algn="ctr"/>
            <a:r>
              <a:rPr lang="en-US" sz="6000" b="1" dirty="0">
                <a:solidFill>
                  <a:schemeClr val="accent2"/>
                </a:solidFill>
              </a:rPr>
              <a:t>Stepping Forward </a:t>
            </a:r>
            <a:br>
              <a:rPr lang="en-US" sz="6000" b="1" dirty="0">
                <a:solidFill>
                  <a:schemeClr val="accent2"/>
                </a:solidFill>
              </a:rPr>
            </a:br>
            <a:r>
              <a:rPr lang="en-US" sz="6000" b="1" dirty="0">
                <a:solidFill>
                  <a:schemeClr val="accent2"/>
                </a:solidFill>
              </a:rPr>
              <a:t>with Phoenix!</a:t>
            </a:r>
          </a:p>
        </p:txBody>
      </p:sp>
      <p:pic>
        <p:nvPicPr>
          <p:cNvPr id="4" name="Picture 3" descr="A group of women laughing&#10;&#10;Description automatically generated with low confidence">
            <a:extLst>
              <a:ext uri="{FF2B5EF4-FFF2-40B4-BE49-F238E27FC236}">
                <a16:creationId xmlns:a16="http://schemas.microsoft.com/office/drawing/2014/main" id="{9242B3F3-F0EB-4498-8E0B-046F8CC29DBC}"/>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79"/>
          <a:stretch/>
        </p:blipFill>
        <p:spPr>
          <a:xfrm>
            <a:off x="757276" y="762000"/>
            <a:ext cx="3890923" cy="2670048"/>
          </a:xfrm>
          <a:prstGeom prst="rect">
            <a:avLst/>
          </a:prstGeom>
        </p:spPr>
      </p:pic>
      <p:pic>
        <p:nvPicPr>
          <p:cNvPr id="6" name="Picture 5" descr="A picture containing person, outdoor, person, tree&#10;&#10;Description automatically generated">
            <a:extLst>
              <a:ext uri="{FF2B5EF4-FFF2-40B4-BE49-F238E27FC236}">
                <a16:creationId xmlns:a16="http://schemas.microsoft.com/office/drawing/2014/main" id="{DBE5E137-B320-4DF3-AF26-CEFF23060960}"/>
              </a:ext>
            </a:extLst>
          </p:cNvPr>
          <p:cNvPicPr>
            <a:picLocks noChangeAspect="1"/>
          </p:cNvPicPr>
          <p:nvPr/>
        </p:nvPicPr>
        <p:blipFill rotWithShape="1">
          <a:blip r:embed="rId3">
            <a:extLst>
              <a:ext uri="{28A0092B-C50C-407E-A947-70E740481C1C}">
                <a14:useLocalDpi xmlns:a14="http://schemas.microsoft.com/office/drawing/2010/main" val="0"/>
              </a:ext>
            </a:extLst>
          </a:blip>
          <a:srcRect t="395" r="2" b="31063"/>
          <a:stretch/>
        </p:blipFill>
        <p:spPr>
          <a:xfrm>
            <a:off x="757276" y="3429001"/>
            <a:ext cx="3890923" cy="2667000"/>
          </a:xfrm>
          <a:prstGeom prst="rect">
            <a:avLst/>
          </a:prstGeom>
        </p:spPr>
      </p:pic>
      <p:pic>
        <p:nvPicPr>
          <p:cNvPr id="12" name="Picture 11" descr="Logo, company name&#10;&#10;Description automatically generated">
            <a:extLst>
              <a:ext uri="{FF2B5EF4-FFF2-40B4-BE49-F238E27FC236}">
                <a16:creationId xmlns:a16="http://schemas.microsoft.com/office/drawing/2014/main" id="{286AB8F2-2DE9-4B20-B9CF-4DDD1DE85CD4}"/>
              </a:ext>
            </a:extLst>
          </p:cNvPr>
          <p:cNvPicPr>
            <a:picLocks noChangeAspect="1"/>
          </p:cNvPicPr>
          <p:nvPr/>
        </p:nvPicPr>
        <p:blipFill rotWithShape="1">
          <a:blip r:embed="rId4">
            <a:extLst>
              <a:ext uri="{28A0092B-C50C-407E-A947-70E740481C1C}">
                <a14:useLocalDpi xmlns:a14="http://schemas.microsoft.com/office/drawing/2010/main" val="0"/>
              </a:ext>
            </a:extLst>
          </a:blip>
          <a:srcRect l="19155" t="10620" r="14838" b="12278"/>
          <a:stretch/>
        </p:blipFill>
        <p:spPr>
          <a:xfrm>
            <a:off x="9636368" y="761999"/>
            <a:ext cx="1793631" cy="1626119"/>
          </a:xfrm>
          <a:prstGeom prst="rect">
            <a:avLst/>
          </a:prstGeom>
        </p:spPr>
      </p:pic>
    </p:spTree>
    <p:extLst>
      <p:ext uri="{BB962C8B-B14F-4D97-AF65-F5344CB8AC3E}">
        <p14:creationId xmlns:p14="http://schemas.microsoft.com/office/powerpoint/2010/main" val="167896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CCA494-0A7C-4646-BE6B-7A0C2385F9C3}"/>
              </a:ext>
            </a:extLst>
          </p:cNvPr>
          <p:cNvPicPr>
            <a:picLocks noChangeAspect="1"/>
          </p:cNvPicPr>
          <p:nvPr/>
        </p:nvPicPr>
        <p:blipFill rotWithShape="1">
          <a:blip r:embed="rId2"/>
          <a:srcRect l="22038" t="17831" r="21885" b="14444"/>
          <a:stretch/>
        </p:blipFill>
        <p:spPr>
          <a:xfrm>
            <a:off x="1020417" y="826324"/>
            <a:ext cx="10151166" cy="5600980"/>
          </a:xfrm>
          <a:prstGeom prst="rect">
            <a:avLst/>
          </a:prstGeom>
        </p:spPr>
      </p:pic>
    </p:spTree>
    <p:extLst>
      <p:ext uri="{BB962C8B-B14F-4D97-AF65-F5344CB8AC3E}">
        <p14:creationId xmlns:p14="http://schemas.microsoft.com/office/powerpoint/2010/main" val="4032303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8B16-1E8B-429B-92AA-E17DC50D8969}"/>
              </a:ext>
            </a:extLst>
          </p:cNvPr>
          <p:cNvSpPr>
            <a:spLocks noGrp="1"/>
          </p:cNvSpPr>
          <p:nvPr>
            <p:ph type="title"/>
          </p:nvPr>
        </p:nvSpPr>
        <p:spPr>
          <a:xfrm>
            <a:off x="1517904" y="974565"/>
            <a:ext cx="9144000" cy="1344168"/>
          </a:xfrm>
        </p:spPr>
        <p:txBody>
          <a:bodyPr/>
          <a:lstStyle/>
          <a:p>
            <a:pPr algn="ctr"/>
            <a:r>
              <a:rPr lang="en-GB" dirty="0">
                <a:solidFill>
                  <a:schemeClr val="accent2"/>
                </a:solidFill>
              </a:rPr>
              <a:t>What is Stepping Forward with Phoenix?</a:t>
            </a:r>
          </a:p>
        </p:txBody>
      </p:sp>
      <p:sp>
        <p:nvSpPr>
          <p:cNvPr id="3" name="Content Placeholder 2">
            <a:extLst>
              <a:ext uri="{FF2B5EF4-FFF2-40B4-BE49-F238E27FC236}">
                <a16:creationId xmlns:a16="http://schemas.microsoft.com/office/drawing/2014/main" id="{C6C203B9-F1EF-4DFC-A081-D3777E3173F7}"/>
              </a:ext>
            </a:extLst>
          </p:cNvPr>
          <p:cNvSpPr>
            <a:spLocks noGrp="1"/>
          </p:cNvSpPr>
          <p:nvPr>
            <p:ph idx="1"/>
          </p:nvPr>
        </p:nvSpPr>
        <p:spPr>
          <a:xfrm>
            <a:off x="1517904" y="2318733"/>
            <a:ext cx="9144000" cy="3127248"/>
          </a:xfrm>
        </p:spPr>
        <p:txBody>
          <a:bodyPr/>
          <a:lstStyle/>
          <a:p>
            <a:pPr>
              <a:buFont typeface="Courier New" panose="02070309020205020404" pitchFamily="49" charset="0"/>
              <a:buChar char="o"/>
            </a:pPr>
            <a:r>
              <a:rPr lang="en-GB" dirty="0"/>
              <a:t>Stepping Forward is a brand new project we have started here at Phoenix, which aims to help communities in Swindon get the extra support and advice to allow the individual to make their first steps into employment.</a:t>
            </a:r>
          </a:p>
        </p:txBody>
      </p:sp>
      <p:pic>
        <p:nvPicPr>
          <p:cNvPr id="5" name="Picture 4" descr="Logo, company name&#10;&#10;Description automatically generated">
            <a:extLst>
              <a:ext uri="{FF2B5EF4-FFF2-40B4-BE49-F238E27FC236}">
                <a16:creationId xmlns:a16="http://schemas.microsoft.com/office/drawing/2014/main" id="{50C8C404-8E17-4E0E-BD24-71F9987DEAF5}"/>
              </a:ext>
            </a:extLst>
          </p:cNvPr>
          <p:cNvPicPr>
            <a:picLocks noChangeAspect="1"/>
          </p:cNvPicPr>
          <p:nvPr/>
        </p:nvPicPr>
        <p:blipFill rotWithShape="1">
          <a:blip r:embed="rId2">
            <a:extLst>
              <a:ext uri="{28A0092B-C50C-407E-A947-70E740481C1C}">
                <a14:useLocalDpi xmlns:a14="http://schemas.microsoft.com/office/drawing/2010/main" val="0"/>
              </a:ext>
            </a:extLst>
          </a:blip>
          <a:srcRect l="17602" t="10620" r="17685" b="18397"/>
          <a:stretch/>
        </p:blipFill>
        <p:spPr>
          <a:xfrm>
            <a:off x="9678572" y="821659"/>
            <a:ext cx="1758462" cy="1497074"/>
          </a:xfrm>
          <a:prstGeom prst="rect">
            <a:avLst/>
          </a:prstGeom>
        </p:spPr>
      </p:pic>
    </p:spTree>
    <p:extLst>
      <p:ext uri="{BB962C8B-B14F-4D97-AF65-F5344CB8AC3E}">
        <p14:creationId xmlns:p14="http://schemas.microsoft.com/office/powerpoint/2010/main" val="350613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11FA-BCD3-474D-8878-FB1816CBE025}"/>
              </a:ext>
            </a:extLst>
          </p:cNvPr>
          <p:cNvSpPr>
            <a:spLocks noGrp="1"/>
          </p:cNvSpPr>
          <p:nvPr>
            <p:ph type="title"/>
          </p:nvPr>
        </p:nvSpPr>
        <p:spPr>
          <a:xfrm>
            <a:off x="1517904" y="934808"/>
            <a:ext cx="9144000" cy="1344168"/>
          </a:xfrm>
        </p:spPr>
        <p:txBody>
          <a:bodyPr/>
          <a:lstStyle/>
          <a:p>
            <a:pPr algn="ctr"/>
            <a:r>
              <a:rPr lang="en-GB" dirty="0">
                <a:solidFill>
                  <a:schemeClr val="accent2"/>
                </a:solidFill>
              </a:rPr>
              <a:t>What the project offers</a:t>
            </a:r>
          </a:p>
        </p:txBody>
      </p:sp>
      <p:sp>
        <p:nvSpPr>
          <p:cNvPr id="3" name="Content Placeholder 2">
            <a:extLst>
              <a:ext uri="{FF2B5EF4-FFF2-40B4-BE49-F238E27FC236}">
                <a16:creationId xmlns:a16="http://schemas.microsoft.com/office/drawing/2014/main" id="{6FE9BE40-A12A-46B7-B27B-AA3A36E2EF21}"/>
              </a:ext>
            </a:extLst>
          </p:cNvPr>
          <p:cNvSpPr>
            <a:spLocks noGrp="1"/>
          </p:cNvSpPr>
          <p:nvPr>
            <p:ph idx="1"/>
          </p:nvPr>
        </p:nvSpPr>
        <p:spPr>
          <a:xfrm>
            <a:off x="1517904" y="2123660"/>
            <a:ext cx="9144000" cy="3641035"/>
          </a:xfrm>
        </p:spPr>
        <p:txBody>
          <a:bodyPr>
            <a:normAutofit/>
          </a:bodyPr>
          <a:lstStyle/>
          <a:p>
            <a:pPr>
              <a:buFont typeface="Courier New" panose="02070309020205020404" pitchFamily="49" charset="0"/>
              <a:buChar char="o"/>
            </a:pPr>
            <a:r>
              <a:rPr lang="en-GB" dirty="0"/>
              <a:t>Creating an up-to-date CV</a:t>
            </a:r>
          </a:p>
          <a:p>
            <a:pPr>
              <a:buFont typeface="Courier New" panose="02070309020205020404" pitchFamily="49" charset="0"/>
              <a:buChar char="o"/>
            </a:pPr>
            <a:r>
              <a:rPr lang="en-GB" dirty="0"/>
              <a:t>Support with job searching and applications</a:t>
            </a:r>
          </a:p>
          <a:p>
            <a:pPr>
              <a:buFont typeface="Courier New" panose="02070309020205020404" pitchFamily="49" charset="0"/>
              <a:buChar char="o"/>
            </a:pPr>
            <a:r>
              <a:rPr lang="en-GB" dirty="0"/>
              <a:t>Interview practice</a:t>
            </a:r>
          </a:p>
          <a:p>
            <a:pPr>
              <a:buFont typeface="Courier New" panose="02070309020205020404" pitchFamily="49" charset="0"/>
              <a:buChar char="o"/>
            </a:pPr>
            <a:r>
              <a:rPr lang="en-GB" dirty="0"/>
              <a:t>Support in finding and completing further educational courses or work experience</a:t>
            </a:r>
          </a:p>
          <a:p>
            <a:pPr>
              <a:buFont typeface="Courier New" panose="02070309020205020404" pitchFamily="49" charset="0"/>
              <a:buChar char="o"/>
            </a:pPr>
            <a:r>
              <a:rPr lang="en-GB" dirty="0"/>
              <a:t>Support in transitioning into paid employment </a:t>
            </a:r>
          </a:p>
          <a:p>
            <a:pPr>
              <a:buFont typeface="Courier New" panose="02070309020205020404" pitchFamily="49" charset="0"/>
              <a:buChar char="o"/>
            </a:pPr>
            <a:r>
              <a:rPr lang="en-GB" dirty="0"/>
              <a:t>In house training at Phoenix</a:t>
            </a:r>
          </a:p>
        </p:txBody>
      </p:sp>
      <p:pic>
        <p:nvPicPr>
          <p:cNvPr id="5" name="Picture 4" descr="Logo, company name&#10;&#10;Description automatically generated">
            <a:extLst>
              <a:ext uri="{FF2B5EF4-FFF2-40B4-BE49-F238E27FC236}">
                <a16:creationId xmlns:a16="http://schemas.microsoft.com/office/drawing/2014/main" id="{7D6DF373-716A-4FD0-B4FE-D3BD030C28B0}"/>
              </a:ext>
            </a:extLst>
          </p:cNvPr>
          <p:cNvPicPr>
            <a:picLocks noChangeAspect="1"/>
          </p:cNvPicPr>
          <p:nvPr/>
        </p:nvPicPr>
        <p:blipFill rotWithShape="1">
          <a:blip r:embed="rId2">
            <a:extLst>
              <a:ext uri="{28A0092B-C50C-407E-A947-70E740481C1C}">
                <a14:useLocalDpi xmlns:a14="http://schemas.microsoft.com/office/drawing/2010/main" val="0"/>
              </a:ext>
            </a:extLst>
          </a:blip>
          <a:srcRect l="17602" t="10620" r="17685" b="18397"/>
          <a:stretch/>
        </p:blipFill>
        <p:spPr>
          <a:xfrm>
            <a:off x="9678572" y="781902"/>
            <a:ext cx="1758462" cy="1497074"/>
          </a:xfrm>
          <a:prstGeom prst="rect">
            <a:avLst/>
          </a:prstGeom>
        </p:spPr>
      </p:pic>
    </p:spTree>
    <p:extLst>
      <p:ext uri="{BB962C8B-B14F-4D97-AF65-F5344CB8AC3E}">
        <p14:creationId xmlns:p14="http://schemas.microsoft.com/office/powerpoint/2010/main" val="358270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3E61-861D-4295-8E48-D3D2AD669AFD}"/>
              </a:ext>
            </a:extLst>
          </p:cNvPr>
          <p:cNvSpPr>
            <a:spLocks noGrp="1"/>
          </p:cNvSpPr>
          <p:nvPr>
            <p:ph type="title"/>
          </p:nvPr>
        </p:nvSpPr>
        <p:spPr>
          <a:xfrm>
            <a:off x="1517904" y="961313"/>
            <a:ext cx="9144000" cy="1344168"/>
          </a:xfrm>
        </p:spPr>
        <p:txBody>
          <a:bodyPr/>
          <a:lstStyle/>
          <a:p>
            <a:pPr algn="ctr"/>
            <a:r>
              <a:rPr lang="en-GB" dirty="0">
                <a:solidFill>
                  <a:schemeClr val="accent2"/>
                </a:solidFill>
              </a:rPr>
              <a:t>More on the project</a:t>
            </a:r>
          </a:p>
        </p:txBody>
      </p:sp>
      <p:sp>
        <p:nvSpPr>
          <p:cNvPr id="3" name="Content Placeholder 2">
            <a:extLst>
              <a:ext uri="{FF2B5EF4-FFF2-40B4-BE49-F238E27FC236}">
                <a16:creationId xmlns:a16="http://schemas.microsoft.com/office/drawing/2014/main" id="{4CBADD85-BB41-4DF0-A6E4-5B863640B872}"/>
              </a:ext>
            </a:extLst>
          </p:cNvPr>
          <p:cNvSpPr>
            <a:spLocks noGrp="1"/>
          </p:cNvSpPr>
          <p:nvPr>
            <p:ph idx="1"/>
          </p:nvPr>
        </p:nvSpPr>
        <p:spPr>
          <a:xfrm>
            <a:off x="1517904" y="2305481"/>
            <a:ext cx="9144000" cy="3127248"/>
          </a:xfrm>
        </p:spPr>
        <p:txBody>
          <a:bodyPr/>
          <a:lstStyle/>
          <a:p>
            <a:pPr>
              <a:buFont typeface="Courier New" panose="02070309020205020404" pitchFamily="49" charset="0"/>
              <a:buChar char="o"/>
            </a:pPr>
            <a:r>
              <a:rPr lang="en-GB" dirty="0"/>
              <a:t>The project is set out over 18-months</a:t>
            </a:r>
          </a:p>
          <a:p>
            <a:pPr>
              <a:buFont typeface="Courier New" panose="02070309020205020404" pitchFamily="49" charset="0"/>
              <a:buChar char="o"/>
            </a:pPr>
            <a:r>
              <a:rPr lang="en-GB" dirty="0"/>
              <a:t>It is a structure, supported and tailored plan to the individual </a:t>
            </a:r>
          </a:p>
          <a:p>
            <a:pPr>
              <a:buFont typeface="Courier New" panose="02070309020205020404" pitchFamily="49" charset="0"/>
              <a:buChar char="o"/>
            </a:pPr>
            <a:r>
              <a:rPr lang="en-GB" dirty="0"/>
              <a:t>We aim to act as a stepping-stone towards their future employment and we want to maximize their potential to help reach their career goals</a:t>
            </a:r>
          </a:p>
        </p:txBody>
      </p:sp>
      <p:pic>
        <p:nvPicPr>
          <p:cNvPr id="4" name="Picture 3" descr="Logo, company name&#10;&#10;Description automatically generated">
            <a:extLst>
              <a:ext uri="{FF2B5EF4-FFF2-40B4-BE49-F238E27FC236}">
                <a16:creationId xmlns:a16="http://schemas.microsoft.com/office/drawing/2014/main" id="{3E130D03-AACB-4827-9E45-1ABEE19B35EB}"/>
              </a:ext>
            </a:extLst>
          </p:cNvPr>
          <p:cNvPicPr>
            <a:picLocks noChangeAspect="1"/>
          </p:cNvPicPr>
          <p:nvPr/>
        </p:nvPicPr>
        <p:blipFill rotWithShape="1">
          <a:blip r:embed="rId2">
            <a:extLst>
              <a:ext uri="{28A0092B-C50C-407E-A947-70E740481C1C}">
                <a14:useLocalDpi xmlns:a14="http://schemas.microsoft.com/office/drawing/2010/main" val="0"/>
              </a:ext>
            </a:extLst>
          </a:blip>
          <a:srcRect l="17602" t="10620" r="17685" b="18397"/>
          <a:stretch/>
        </p:blipFill>
        <p:spPr>
          <a:xfrm>
            <a:off x="9664504" y="781902"/>
            <a:ext cx="1758462" cy="1497074"/>
          </a:xfrm>
          <a:prstGeom prst="rect">
            <a:avLst/>
          </a:prstGeom>
        </p:spPr>
      </p:pic>
    </p:spTree>
    <p:extLst>
      <p:ext uri="{BB962C8B-B14F-4D97-AF65-F5344CB8AC3E}">
        <p14:creationId xmlns:p14="http://schemas.microsoft.com/office/powerpoint/2010/main" val="3674754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DBB49-7276-4F52-98A1-E7FA50884F0A}"/>
              </a:ext>
            </a:extLst>
          </p:cNvPr>
          <p:cNvSpPr>
            <a:spLocks noGrp="1"/>
          </p:cNvSpPr>
          <p:nvPr>
            <p:ph type="title"/>
          </p:nvPr>
        </p:nvSpPr>
        <p:spPr>
          <a:xfrm>
            <a:off x="1517904" y="934808"/>
            <a:ext cx="9144000" cy="1344168"/>
          </a:xfrm>
        </p:spPr>
        <p:txBody>
          <a:bodyPr/>
          <a:lstStyle/>
          <a:p>
            <a:pPr algn="ctr"/>
            <a:r>
              <a:rPr lang="en-GB" dirty="0">
                <a:solidFill>
                  <a:schemeClr val="accent2"/>
                </a:solidFill>
              </a:rPr>
              <a:t>Am I eligible?</a:t>
            </a:r>
          </a:p>
        </p:txBody>
      </p:sp>
      <p:sp>
        <p:nvSpPr>
          <p:cNvPr id="3" name="Content Placeholder 2">
            <a:extLst>
              <a:ext uri="{FF2B5EF4-FFF2-40B4-BE49-F238E27FC236}">
                <a16:creationId xmlns:a16="http://schemas.microsoft.com/office/drawing/2014/main" id="{23BB6BA0-4CB0-4BEE-95F7-020051C17975}"/>
              </a:ext>
            </a:extLst>
          </p:cNvPr>
          <p:cNvSpPr>
            <a:spLocks noGrp="1"/>
          </p:cNvSpPr>
          <p:nvPr>
            <p:ph idx="1"/>
          </p:nvPr>
        </p:nvSpPr>
        <p:spPr>
          <a:xfrm>
            <a:off x="1517904" y="1977886"/>
            <a:ext cx="9144000" cy="3839817"/>
          </a:xfrm>
        </p:spPr>
        <p:txBody>
          <a:bodyPr>
            <a:normAutofit fontScale="92500"/>
          </a:bodyPr>
          <a:lstStyle/>
          <a:p>
            <a:pPr>
              <a:buFont typeface="Courier New" panose="02070309020205020404" pitchFamily="49" charset="0"/>
              <a:buChar char="o"/>
            </a:pPr>
            <a:r>
              <a:rPr lang="en-GB" dirty="0"/>
              <a:t>The Swindon Borough Council and the Government has identified three communities in the Swindon area that are not receiving the same employment opportunities as others.</a:t>
            </a:r>
          </a:p>
          <a:p>
            <a:pPr>
              <a:buFont typeface="Courier New" panose="02070309020205020404" pitchFamily="49" charset="0"/>
              <a:buChar char="o"/>
            </a:pPr>
            <a:r>
              <a:rPr lang="en-GB" dirty="0"/>
              <a:t>These are;</a:t>
            </a:r>
          </a:p>
          <a:p>
            <a:pPr marL="514350" indent="-514350">
              <a:buFont typeface="+mj-lt"/>
              <a:buAutoNum type="arabicPeriod"/>
            </a:pPr>
            <a:r>
              <a:rPr lang="en-GB" dirty="0"/>
              <a:t>Members of the BAME community </a:t>
            </a:r>
          </a:p>
          <a:p>
            <a:pPr marL="514350" indent="-514350">
              <a:buFont typeface="+mj-lt"/>
              <a:buAutoNum type="arabicPeriod"/>
            </a:pPr>
            <a:r>
              <a:rPr lang="en-GB" dirty="0"/>
              <a:t>18 to 24 year olds living in areas of low employment</a:t>
            </a:r>
          </a:p>
          <a:p>
            <a:pPr marL="514350" indent="-514350">
              <a:buFont typeface="+mj-lt"/>
              <a:buAutoNum type="arabicPeriod"/>
            </a:pPr>
            <a:r>
              <a:rPr lang="en-GB" dirty="0"/>
              <a:t>Women’s refuge or anyone with a history of domestic abuse</a:t>
            </a:r>
          </a:p>
        </p:txBody>
      </p:sp>
      <p:pic>
        <p:nvPicPr>
          <p:cNvPr id="5" name="Picture 4" descr="Logo, company name&#10;&#10;Description automatically generated">
            <a:extLst>
              <a:ext uri="{FF2B5EF4-FFF2-40B4-BE49-F238E27FC236}">
                <a16:creationId xmlns:a16="http://schemas.microsoft.com/office/drawing/2014/main" id="{517F246F-5BC9-4BC1-A4CD-B67490296D2D}"/>
              </a:ext>
            </a:extLst>
          </p:cNvPr>
          <p:cNvPicPr>
            <a:picLocks noChangeAspect="1"/>
          </p:cNvPicPr>
          <p:nvPr/>
        </p:nvPicPr>
        <p:blipFill rotWithShape="1">
          <a:blip r:embed="rId2">
            <a:extLst>
              <a:ext uri="{28A0092B-C50C-407E-A947-70E740481C1C}">
                <a14:useLocalDpi xmlns:a14="http://schemas.microsoft.com/office/drawing/2010/main" val="0"/>
              </a:ext>
            </a:extLst>
          </a:blip>
          <a:srcRect l="17602" t="10620" r="17685" b="18397"/>
          <a:stretch/>
        </p:blipFill>
        <p:spPr>
          <a:xfrm>
            <a:off x="9664504" y="781902"/>
            <a:ext cx="1758462" cy="1497074"/>
          </a:xfrm>
          <a:prstGeom prst="rect">
            <a:avLst/>
          </a:prstGeom>
        </p:spPr>
      </p:pic>
    </p:spTree>
    <p:extLst>
      <p:ext uri="{BB962C8B-B14F-4D97-AF65-F5344CB8AC3E}">
        <p14:creationId xmlns:p14="http://schemas.microsoft.com/office/powerpoint/2010/main" val="2076267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558D-CFD2-45B6-8FEE-582EF0AD7324}"/>
              </a:ext>
            </a:extLst>
          </p:cNvPr>
          <p:cNvSpPr>
            <a:spLocks noGrp="1"/>
          </p:cNvSpPr>
          <p:nvPr>
            <p:ph type="title"/>
          </p:nvPr>
        </p:nvSpPr>
        <p:spPr>
          <a:xfrm>
            <a:off x="1517904" y="934808"/>
            <a:ext cx="9144000" cy="1344168"/>
          </a:xfrm>
        </p:spPr>
        <p:txBody>
          <a:bodyPr/>
          <a:lstStyle/>
          <a:p>
            <a:pPr algn="ctr"/>
            <a:r>
              <a:rPr lang="en-GB" dirty="0">
                <a:solidFill>
                  <a:schemeClr val="accent2"/>
                </a:solidFill>
              </a:rPr>
              <a:t>Want more information?</a:t>
            </a:r>
          </a:p>
        </p:txBody>
      </p:sp>
      <p:sp>
        <p:nvSpPr>
          <p:cNvPr id="3" name="Content Placeholder 2">
            <a:extLst>
              <a:ext uri="{FF2B5EF4-FFF2-40B4-BE49-F238E27FC236}">
                <a16:creationId xmlns:a16="http://schemas.microsoft.com/office/drawing/2014/main" id="{89C5232A-2D67-4BEB-9E95-B731E7FEC891}"/>
              </a:ext>
            </a:extLst>
          </p:cNvPr>
          <p:cNvSpPr>
            <a:spLocks noGrp="1"/>
          </p:cNvSpPr>
          <p:nvPr>
            <p:ph idx="1"/>
          </p:nvPr>
        </p:nvSpPr>
        <p:spPr>
          <a:xfrm>
            <a:off x="1517904" y="2431882"/>
            <a:ext cx="9144000" cy="3127248"/>
          </a:xfrm>
        </p:spPr>
        <p:txBody>
          <a:bodyPr/>
          <a:lstStyle/>
          <a:p>
            <a:pPr>
              <a:buFont typeface="Courier New" panose="02070309020205020404" pitchFamily="49" charset="0"/>
              <a:buChar char="o"/>
            </a:pPr>
            <a:r>
              <a:rPr lang="en-GB" dirty="0"/>
              <a:t>You can register your interest by either;</a:t>
            </a:r>
          </a:p>
          <a:p>
            <a:pPr>
              <a:buFont typeface="Courier New" panose="02070309020205020404" pitchFamily="49" charset="0"/>
              <a:buChar char="o"/>
            </a:pPr>
            <a:r>
              <a:rPr lang="en-GB" dirty="0"/>
              <a:t>Call 01793 542321</a:t>
            </a:r>
          </a:p>
          <a:p>
            <a:pPr>
              <a:buFont typeface="Courier New" panose="02070309020205020404" pitchFamily="49" charset="0"/>
              <a:buChar char="o"/>
            </a:pPr>
            <a:r>
              <a:rPr lang="en-GB" dirty="0"/>
              <a:t>Email </a:t>
            </a:r>
            <a:r>
              <a:rPr lang="en-GB" dirty="0">
                <a:hlinkClick r:id="rId2"/>
              </a:rPr>
              <a:t>Hannah@phoenixenterprises.co.uk</a:t>
            </a:r>
            <a:r>
              <a:rPr lang="en-GB" dirty="0"/>
              <a:t> or </a:t>
            </a:r>
            <a:r>
              <a:rPr lang="en-GB" dirty="0">
                <a:hlinkClick r:id="rId3"/>
              </a:rPr>
              <a:t>Mackenzie@phoenixenterprises.co.uk</a:t>
            </a:r>
            <a:endParaRPr lang="en-GB" dirty="0"/>
          </a:p>
          <a:p>
            <a:pPr>
              <a:buFont typeface="Courier New" panose="02070309020205020404" pitchFamily="49" charset="0"/>
              <a:buChar char="o"/>
            </a:pPr>
            <a:r>
              <a:rPr lang="en-GB" dirty="0"/>
              <a:t>Or visit our website </a:t>
            </a:r>
            <a:r>
              <a:rPr lang="en-GB" dirty="0">
                <a:hlinkClick r:id="rId4"/>
              </a:rPr>
              <a:t>www.phoenixenterprises.co.uk</a:t>
            </a:r>
            <a:endParaRPr lang="en-GB" dirty="0"/>
          </a:p>
        </p:txBody>
      </p:sp>
      <p:pic>
        <p:nvPicPr>
          <p:cNvPr id="4" name="Picture 3" descr="Logo, company name&#10;&#10;Description automatically generated">
            <a:extLst>
              <a:ext uri="{FF2B5EF4-FFF2-40B4-BE49-F238E27FC236}">
                <a16:creationId xmlns:a16="http://schemas.microsoft.com/office/drawing/2014/main" id="{EBDA1440-A0EF-406D-BEBD-294199E0CE97}"/>
              </a:ext>
            </a:extLst>
          </p:cNvPr>
          <p:cNvPicPr>
            <a:picLocks noChangeAspect="1"/>
          </p:cNvPicPr>
          <p:nvPr/>
        </p:nvPicPr>
        <p:blipFill rotWithShape="1">
          <a:blip r:embed="rId5">
            <a:extLst>
              <a:ext uri="{28A0092B-C50C-407E-A947-70E740481C1C}">
                <a14:useLocalDpi xmlns:a14="http://schemas.microsoft.com/office/drawing/2010/main" val="0"/>
              </a:ext>
            </a:extLst>
          </a:blip>
          <a:srcRect l="17602" t="10620" r="17685" b="18397"/>
          <a:stretch/>
        </p:blipFill>
        <p:spPr>
          <a:xfrm>
            <a:off x="9664504" y="781902"/>
            <a:ext cx="1758462" cy="1497074"/>
          </a:xfrm>
          <a:prstGeom prst="rect">
            <a:avLst/>
          </a:prstGeom>
        </p:spPr>
      </p:pic>
    </p:spTree>
    <p:extLst>
      <p:ext uri="{BB962C8B-B14F-4D97-AF65-F5344CB8AC3E}">
        <p14:creationId xmlns:p14="http://schemas.microsoft.com/office/powerpoint/2010/main" val="806161617"/>
      </p:ext>
    </p:extLst>
  </p:cSld>
  <p:clrMapOvr>
    <a:masterClrMapping/>
  </p:clrMapOvr>
</p:sld>
</file>

<file path=ppt/theme/theme1.xml><?xml version="1.0" encoding="utf-8"?>
<a:theme xmlns:a="http://schemas.openxmlformats.org/drawingml/2006/main" name="PrismaticVTI">
  <a:themeElements>
    <a:clrScheme name="AnalogousFromDarkSeedLeftStep">
      <a:dk1>
        <a:srgbClr val="000000"/>
      </a:dk1>
      <a:lt1>
        <a:srgbClr val="FFFFFF"/>
      </a:lt1>
      <a:dk2>
        <a:srgbClr val="1B282F"/>
      </a:dk2>
      <a:lt2>
        <a:srgbClr val="F1F3F0"/>
      </a:lt2>
      <a:accent1>
        <a:srgbClr val="9645CB"/>
      </a:accent1>
      <a:accent2>
        <a:srgbClr val="553EBD"/>
      </a:accent2>
      <a:accent3>
        <a:srgbClr val="4564CB"/>
      </a:accent3>
      <a:accent4>
        <a:srgbClr val="338AB9"/>
      </a:accent4>
      <a:accent5>
        <a:srgbClr val="40BEB6"/>
      </a:accent5>
      <a:accent6>
        <a:srgbClr val="33B979"/>
      </a:accent6>
      <a:hlink>
        <a:srgbClr val="3698A3"/>
      </a:hlink>
      <a:folHlink>
        <a:srgbClr val="7F7F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236</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 LT Pro</vt:lpstr>
      <vt:lpstr>Calibri</vt:lpstr>
      <vt:lpstr>Courier New</vt:lpstr>
      <vt:lpstr>PrismaticVTI</vt:lpstr>
      <vt:lpstr>Phoenix Enterprises</vt:lpstr>
      <vt:lpstr>About Phoenix Enterprises…</vt:lpstr>
      <vt:lpstr>Stepping Forward  with Phoenix!</vt:lpstr>
      <vt:lpstr>PowerPoint Presentation</vt:lpstr>
      <vt:lpstr>What is Stepping Forward with Phoenix?</vt:lpstr>
      <vt:lpstr>What the project offers</vt:lpstr>
      <vt:lpstr>More on the project</vt:lpstr>
      <vt:lpstr>Am I eligible?</vt:lpstr>
      <vt:lpstr>Want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Phoenix Enterprises</dc:title>
  <dc:creator>Hannah Stewart (19694017)</dc:creator>
  <cp:lastModifiedBy>Victoria Guillaume</cp:lastModifiedBy>
  <cp:revision>8</cp:revision>
  <dcterms:created xsi:type="dcterms:W3CDTF">2021-08-24T09:52:29Z</dcterms:created>
  <dcterms:modified xsi:type="dcterms:W3CDTF">2021-09-08T10:44:47Z</dcterms:modified>
</cp:coreProperties>
</file>