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sldIdLst>
    <p:sldId id="290" r:id="rId7"/>
    <p:sldId id="270" r:id="rId8"/>
    <p:sldId id="291" r:id="rId9"/>
    <p:sldId id="292" r:id="rId10"/>
    <p:sldId id="293" r:id="rId11"/>
    <p:sldId id="294" r:id="rId12"/>
    <p:sldId id="296" r:id="rId13"/>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Myriad Pro Light" panose="020B040303040302020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1"/>
    <a:srgbClr val="414042"/>
    <a:srgbClr val="666699"/>
    <a:srgbClr val="FDE6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p:cViewPr varScale="1">
        <p:scale>
          <a:sx n="151" d="100"/>
          <a:sy n="151" d="100"/>
        </p:scale>
        <p:origin x="510" y="13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dirty="0"/>
              <a:t>Click to edit date</a:t>
            </a:r>
            <a:endParaRPr lang="en-GB" sz="2300" dirty="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dirty="0"/>
              <a:t>Click to add your name</a:t>
            </a:r>
            <a:endParaRPr lang="en-GB" sz="2300" dirty="0"/>
          </a:p>
        </p:txBody>
      </p:sp>
      <p:sp>
        <p:nvSpPr>
          <p:cNvPr id="11" name="Text Placeholder 8"/>
          <p:cNvSpPr>
            <a:spLocks noGrp="1"/>
          </p:cNvSpPr>
          <p:nvPr>
            <p:ph type="body" sz="quarter" idx="14" hasCustomPrompt="1"/>
          </p:nvPr>
        </p:nvSpPr>
        <p:spPr>
          <a:xfrm>
            <a:off x="612000" y="555526"/>
            <a:ext cx="7056344"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dirty="0"/>
              <a:t>Click to edit Presentation title</a:t>
            </a:r>
            <a:endParaRPr lang="en-GB" sz="23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9792" y="3795886"/>
            <a:ext cx="2532396" cy="993272"/>
          </a:xfrm>
          <a:prstGeom prst="rect">
            <a:avLst/>
          </a:prstGeom>
        </p:spPr>
      </p:pic>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dirty="0"/>
              <a:t>Click to edit</a:t>
            </a:r>
            <a:endParaRPr lang="en-GB" dirty="0"/>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292275109"/>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3804311777"/>
      </p:ext>
    </p:extLst>
  </p:cSld>
  <p:clrMapOvr>
    <a:masterClrMapping/>
  </p:clrMapOvr>
  <p:extLst mod="1">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0484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9370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a:solidFill>
                  <a:schemeClr val="bg1"/>
                </a:solidFill>
              </a:rPr>
              <a:t>Thank you</a:t>
            </a:r>
          </a:p>
          <a:p>
            <a:r>
              <a:rPr lang="en-GB" sz="2300" dirty="0">
                <a:solidFill>
                  <a:schemeClr val="bg1"/>
                </a:solidFill>
              </a:rPr>
              <a:t>www.swindon.gov.uk</a:t>
            </a:r>
          </a:p>
        </p:txBody>
      </p:sp>
      <p:pic>
        <p:nvPicPr>
          <p:cNvPr id="3" name="Picture 2"/>
          <p:cNvPicPr>
            <a:picLocks noChangeAspect="1"/>
          </p:cNvPicPr>
          <p:nvPr userDrawn="1"/>
        </p:nvPicPr>
        <p:blipFill>
          <a:blip r:embed="rId2"/>
          <a:stretch>
            <a:fillRect/>
          </a:stretch>
        </p:blipFill>
        <p:spPr>
          <a:xfrm>
            <a:off x="2987824" y="3795886"/>
            <a:ext cx="2530059" cy="993734"/>
          </a:xfrm>
          <a:prstGeom prst="rect">
            <a:avLst/>
          </a:prstGeom>
        </p:spPr>
      </p:pic>
    </p:spTree>
    <p:extLst>
      <p:ext uri="{BB962C8B-B14F-4D97-AF65-F5344CB8AC3E}">
        <p14:creationId xmlns:p14="http://schemas.microsoft.com/office/powerpoint/2010/main" val="86078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456390"/>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378537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4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03011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endParaRPr lang="en-GB" sz="1600" dirty="0"/>
          </a:p>
        </p:txBody>
      </p:sp>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860032" y="4289534"/>
            <a:ext cx="1650136" cy="647226"/>
          </a:xfrm>
          <a:prstGeom prst="rect">
            <a:avLst/>
          </a:prstGeom>
        </p:spPr>
      </p:pic>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a:solidFill>
                  <a:srgbClr val="EE7401"/>
                </a:solidFill>
                <a:latin typeface="Myriad Pro Light" pitchFamily="34" charset="0"/>
              </a:rPr>
              <a:t>Swindon Borough Council 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on the text ‘New Slide’</a:t>
            </a:r>
            <a:r>
              <a:rPr lang="en-GB" sz="1000" baseline="0" dirty="0">
                <a:latin typeface="Myriad Pro Light" pitchFamily="34" charset="0"/>
              </a:rPr>
              <a:t> </a:t>
            </a:r>
            <a:r>
              <a:rPr lang="en-GB" sz="1000" i="0" baseline="0" dirty="0">
                <a:latin typeface="Myriad Pro Light" pitchFamily="34" charset="0"/>
              </a:rPr>
              <a:t>(location shown on the right), then</a:t>
            </a:r>
            <a:r>
              <a:rPr lang="en-GB" sz="1000" dirty="0">
                <a:latin typeface="Myriad Pro Light" pitchFamily="34" charset="0"/>
              </a:rPr>
              <a:t> select the most appropriate option.</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template.</a:t>
            </a:r>
            <a:r>
              <a:rPr lang="en-GB" sz="1000" b="1" baseline="0" dirty="0">
                <a:latin typeface="Myriad Pro Light" pitchFamily="34" charset="0"/>
              </a:rPr>
              <a:t> U</a:t>
            </a:r>
            <a:r>
              <a:rPr lang="en-GB" sz="1000" b="1" dirty="0">
                <a:latin typeface="Myriad Pro Light" pitchFamily="34" charset="0"/>
              </a:rPr>
              <a:t>se 35pt font size for headings, and 23pt for</a:t>
            </a:r>
            <a:r>
              <a:rPr lang="en-GB" sz="1000" b="1" baseline="0" dirty="0">
                <a:latin typeface="Myriad Pro Light" pitchFamily="34" charset="0"/>
              </a:rPr>
              <a:t> body text</a:t>
            </a:r>
            <a:r>
              <a:rPr lang="en-GB" sz="1000" b="1" dirty="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dirty="0">
                <a:latin typeface="Myriad Pro Light" pitchFamily="34" charset="0"/>
              </a:rPr>
              <a:t>If you must include a third party logo only do so in the bottom left corner of the</a:t>
            </a:r>
            <a:r>
              <a:rPr lang="en-GB" sz="1000" b="1" baseline="0" dirty="0">
                <a:latin typeface="Myriad Pro Light" pitchFamily="34" charset="0"/>
              </a:rPr>
              <a:t> title slide.</a:t>
            </a:r>
            <a:endParaRPr lang="en-GB" sz="1000" b="1" dirty="0">
              <a:latin typeface="Myriad Pro Light" pitchFamily="34" charset="0"/>
            </a:endParaRP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dirty="0">
                <a:latin typeface="Myriad Pro Light" pitchFamily="34" charset="0"/>
              </a:rPr>
              <a:t> much</a:t>
            </a:r>
            <a:r>
              <a:rPr lang="en-GB" sz="1000" dirty="0">
                <a:latin typeface="Myriad Pro Light" pitchFamily="34" charset="0"/>
              </a:rPr>
              <a:t> as this will then be difficult to read in meetings – use an additional slide instead.</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On 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dirty="0">
              <a:latin typeface="Myriad Pro Light" pitchFamily="34" charset="0"/>
            </a:endParaRPr>
          </a:p>
          <a:p>
            <a:pPr>
              <a:lnSpc>
                <a:spcPts val="1100"/>
              </a:lnSpc>
            </a:pPr>
            <a:r>
              <a:rPr lang="en-GB" sz="1000" b="1" dirty="0">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Type</a:t>
            </a:r>
            <a:r>
              <a:rPr lang="en-GB" sz="1000" baseline="0" dirty="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mailto:acl@swindon.gov.uk" TargetMode="External"/><Relationship Id="rId2" Type="http://schemas.openxmlformats.org/officeDocument/2006/relationships/hyperlink" Target="https://www.swindon.gov.uk/info/20032/schools_and_education/402/adult_community_learnin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21/09/2021</a:t>
            </a:r>
          </a:p>
        </p:txBody>
      </p:sp>
      <p:sp>
        <p:nvSpPr>
          <p:cNvPr id="6" name="Text Placeholder 5"/>
          <p:cNvSpPr>
            <a:spLocks noGrp="1"/>
          </p:cNvSpPr>
          <p:nvPr>
            <p:ph type="body" sz="quarter" idx="14"/>
          </p:nvPr>
        </p:nvSpPr>
        <p:spPr>
          <a:xfrm>
            <a:off x="612000" y="555526"/>
            <a:ext cx="8064456" cy="1277805"/>
          </a:xfrm>
        </p:spPr>
        <p:txBody>
          <a:bodyPr>
            <a:normAutofit/>
          </a:bodyPr>
          <a:lstStyle/>
          <a:p>
            <a:r>
              <a:rPr lang="en-GB" dirty="0"/>
              <a:t>Adult Community Learning Courses</a:t>
            </a:r>
          </a:p>
        </p:txBody>
      </p:sp>
      <p:sp>
        <p:nvSpPr>
          <p:cNvPr id="7" name="Text Placeholder 6"/>
          <p:cNvSpPr>
            <a:spLocks noGrp="1"/>
          </p:cNvSpPr>
          <p:nvPr>
            <p:ph type="body" sz="quarter" idx="12"/>
          </p:nvPr>
        </p:nvSpPr>
        <p:spPr/>
        <p:txBody>
          <a:bodyPr/>
          <a:lstStyle/>
          <a:p>
            <a:r>
              <a:rPr lang="en-GB" dirty="0"/>
              <a:t>Laura Wickham</a:t>
            </a:r>
          </a:p>
        </p:txBody>
      </p:sp>
    </p:spTree>
    <p:extLst>
      <p:ext uri="{BB962C8B-B14F-4D97-AF65-F5344CB8AC3E}">
        <p14:creationId xmlns:p14="http://schemas.microsoft.com/office/powerpoint/2010/main" val="277613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Adult Community Learning</a:t>
            </a:r>
          </a:p>
        </p:txBody>
      </p:sp>
      <p:sp>
        <p:nvSpPr>
          <p:cNvPr id="3" name="Text Placeholder 2"/>
          <p:cNvSpPr>
            <a:spLocks noGrp="1"/>
          </p:cNvSpPr>
          <p:nvPr>
            <p:ph type="body" sz="quarter" idx="11"/>
          </p:nvPr>
        </p:nvSpPr>
        <p:spPr/>
        <p:txBody>
          <a:bodyPr>
            <a:normAutofit fontScale="92500" lnSpcReduction="20000"/>
          </a:bodyPr>
          <a:lstStyle/>
          <a:p>
            <a:pPr marL="342900" indent="-342900">
              <a:buFont typeface="Arial" panose="020B0604020202020204" pitchFamily="34" charset="0"/>
              <a:buChar char="•"/>
            </a:pPr>
            <a:r>
              <a:rPr lang="en-GB" sz="2100" dirty="0"/>
              <a:t>The Adult Community Learning team deliver a range of free short courses to young people and adults who were over the age of 19 on 31/08/2021 and who have lived in the UK or EU for at least 3 years.</a:t>
            </a:r>
          </a:p>
          <a:p>
            <a:pPr marL="342900" indent="-342900">
              <a:buFont typeface="Arial" panose="020B0604020202020204" pitchFamily="34" charset="0"/>
              <a:buChar char="•"/>
            </a:pPr>
            <a:r>
              <a:rPr lang="en-GB" sz="2100" dirty="0"/>
              <a:t>Our learners tell us that they enjoy their learning and that they know more and can do more as a result of their course. They also tell us that their confidence has improved and they feel more able to plan for their next steps.</a:t>
            </a:r>
          </a:p>
          <a:p>
            <a:pPr marL="342900" indent="-342900">
              <a:buFont typeface="Arial" panose="020B0604020202020204" pitchFamily="34" charset="0"/>
              <a:buChar char="•"/>
            </a:pPr>
            <a:r>
              <a:rPr lang="en-GB" sz="2100" dirty="0"/>
              <a:t>Our Adult Community Learning courses are mainly delivered in community venues with some courses online via Microsoft Teams.</a:t>
            </a:r>
          </a:p>
          <a:p>
            <a:pPr marL="342900" indent="-342900">
              <a:buFont typeface="Arial" panose="020B0604020202020204" pitchFamily="34" charset="0"/>
              <a:buChar char="•"/>
            </a:pPr>
            <a:r>
              <a:rPr lang="en-GB" sz="2100" b="1" dirty="0"/>
              <a:t>Whether you want to gain new skills, increase your confidence, improve your wellbeing or plan for your future we look forward to welcoming you to our Adult Community Learning courses.</a:t>
            </a:r>
          </a:p>
          <a:p>
            <a:endParaRPr lang="en-GB" dirty="0"/>
          </a:p>
        </p:txBody>
      </p:sp>
    </p:spTree>
    <p:extLst>
      <p:ext uri="{BB962C8B-B14F-4D97-AF65-F5344CB8AC3E}">
        <p14:creationId xmlns:p14="http://schemas.microsoft.com/office/powerpoint/2010/main" val="135788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courses</a:t>
            </a:r>
          </a:p>
        </p:txBody>
      </p:sp>
      <p:sp>
        <p:nvSpPr>
          <p:cNvPr id="3" name="Text Placeholder 2"/>
          <p:cNvSpPr>
            <a:spLocks noGrp="1"/>
          </p:cNvSpPr>
          <p:nvPr>
            <p:ph type="body" sz="quarter" idx="11"/>
          </p:nvPr>
        </p:nvSpPr>
        <p:spPr>
          <a:xfrm>
            <a:off x="612000" y="1203708"/>
            <a:ext cx="7920000" cy="3168242"/>
          </a:xfrm>
        </p:spPr>
        <p:txBody>
          <a:bodyPr>
            <a:normAutofit fontScale="92500" lnSpcReduction="10000"/>
          </a:bodyPr>
          <a:lstStyle/>
          <a:p>
            <a:r>
              <a:rPr lang="en-GB" dirty="0"/>
              <a:t>Our courses are designed to help you develop the skills that will support you in your life and work. As a result our your course we want you to:</a:t>
            </a:r>
          </a:p>
          <a:p>
            <a:endParaRPr lang="en-GB" dirty="0"/>
          </a:p>
          <a:p>
            <a:endParaRPr lang="en-GB" dirty="0"/>
          </a:p>
          <a:p>
            <a:endParaRPr lang="en-GB" dirty="0"/>
          </a:p>
          <a:p>
            <a:endParaRPr lang="en-GB" dirty="0"/>
          </a:p>
          <a:p>
            <a:r>
              <a:rPr lang="en-GB" dirty="0"/>
              <a:t>Our courses are short and generally range from 8 hours to 30 hours. Some qualification courses may be longer. Most courses are delivered across a number of days or in 2 or 3 hour sessions over a half or full term.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3" y="1923678"/>
            <a:ext cx="4320480" cy="1209734"/>
          </a:xfrm>
          <a:prstGeom prst="rect">
            <a:avLst/>
          </a:prstGeom>
        </p:spPr>
      </p:pic>
    </p:spTree>
    <p:extLst>
      <p:ext uri="{BB962C8B-B14F-4D97-AF65-F5344CB8AC3E}">
        <p14:creationId xmlns:p14="http://schemas.microsoft.com/office/powerpoint/2010/main" val="151556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188" y="150417"/>
            <a:ext cx="2690456" cy="2088232"/>
          </a:xfrm>
          <a:prstGeom prst="rect">
            <a:avLst/>
          </a:prstGeom>
        </p:spPr>
      </p:pic>
      <p:pic>
        <p:nvPicPr>
          <p:cNvPr id="5" name="Picture 4"/>
          <p:cNvPicPr>
            <a:picLocks noChangeAspect="1"/>
          </p:cNvPicPr>
          <p:nvPr/>
        </p:nvPicPr>
        <p:blipFill>
          <a:blip r:embed="rId3"/>
          <a:stretch>
            <a:fillRect/>
          </a:stretch>
        </p:blipFill>
        <p:spPr>
          <a:xfrm>
            <a:off x="6372200" y="216185"/>
            <a:ext cx="2604512" cy="2088233"/>
          </a:xfrm>
          <a:prstGeom prst="rect">
            <a:avLst/>
          </a:prstGeom>
        </p:spPr>
      </p:pic>
      <p:pic>
        <p:nvPicPr>
          <p:cNvPr id="6" name="Picture 5"/>
          <p:cNvPicPr>
            <a:picLocks noChangeAspect="1"/>
          </p:cNvPicPr>
          <p:nvPr/>
        </p:nvPicPr>
        <p:blipFill>
          <a:blip r:embed="rId4"/>
          <a:stretch>
            <a:fillRect/>
          </a:stretch>
        </p:blipFill>
        <p:spPr>
          <a:xfrm>
            <a:off x="3370151" y="182792"/>
            <a:ext cx="2648270" cy="2121626"/>
          </a:xfrm>
          <a:prstGeom prst="rect">
            <a:avLst/>
          </a:prstGeom>
        </p:spPr>
      </p:pic>
      <p:sp>
        <p:nvSpPr>
          <p:cNvPr id="7" name="TextBox 6"/>
          <p:cNvSpPr txBox="1"/>
          <p:nvPr/>
        </p:nvSpPr>
        <p:spPr>
          <a:xfrm>
            <a:off x="315293" y="2273988"/>
            <a:ext cx="2533360" cy="2215991"/>
          </a:xfrm>
          <a:prstGeom prst="rect">
            <a:avLst/>
          </a:prstGeom>
          <a:noFill/>
        </p:spPr>
        <p:txBody>
          <a:bodyPr wrap="square" rtlCol="0">
            <a:spAutoFit/>
          </a:bodyPr>
          <a:lstStyle/>
          <a:p>
            <a:pPr marL="285750" indent="-285750">
              <a:buFont typeface="Arial" panose="020B0604020202020204" pitchFamily="34" charset="0"/>
              <a:buChar char="•"/>
            </a:pPr>
            <a:r>
              <a:rPr lang="en-GB" dirty="0"/>
              <a:t>Start to read</a:t>
            </a:r>
          </a:p>
          <a:p>
            <a:endParaRPr lang="en-GB" sz="1000" dirty="0"/>
          </a:p>
          <a:p>
            <a:pPr marL="285750" indent="-285750">
              <a:buFont typeface="Arial" panose="020B0604020202020204" pitchFamily="34" charset="0"/>
              <a:buChar char="•"/>
            </a:pPr>
            <a:r>
              <a:rPr lang="en-GB" dirty="0"/>
              <a:t>Brush up your maths</a:t>
            </a:r>
          </a:p>
          <a:p>
            <a:endParaRPr lang="en-GB" sz="1000" dirty="0"/>
          </a:p>
          <a:p>
            <a:pPr marL="285750" indent="-285750">
              <a:buFont typeface="Arial" panose="020B0604020202020204" pitchFamily="34" charset="0"/>
              <a:buChar char="•"/>
            </a:pPr>
            <a:r>
              <a:rPr lang="en-GB" dirty="0"/>
              <a:t>Functional Skills in English and Maths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English for Speakers of  Other Languages</a:t>
            </a:r>
          </a:p>
        </p:txBody>
      </p:sp>
      <p:sp>
        <p:nvSpPr>
          <p:cNvPr id="8" name="TextBox 7"/>
          <p:cNvSpPr txBox="1"/>
          <p:nvPr/>
        </p:nvSpPr>
        <p:spPr>
          <a:xfrm>
            <a:off x="6372200" y="2499742"/>
            <a:ext cx="2604512" cy="800219"/>
          </a:xfrm>
          <a:prstGeom prst="rect">
            <a:avLst/>
          </a:prstGeom>
          <a:noFill/>
        </p:spPr>
        <p:txBody>
          <a:bodyPr wrap="square" rtlCol="0">
            <a:spAutoFit/>
          </a:bodyPr>
          <a:lstStyle/>
          <a:p>
            <a:pPr marL="285750" indent="-285750">
              <a:buFont typeface="Arial" panose="020B0604020202020204" pitchFamily="34" charset="0"/>
              <a:buChar char="•"/>
            </a:pPr>
            <a:r>
              <a:rPr lang="en-GB" dirty="0"/>
              <a:t>Internet for beginners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Essential digital skills </a:t>
            </a:r>
          </a:p>
        </p:txBody>
      </p:sp>
      <p:sp>
        <p:nvSpPr>
          <p:cNvPr id="9" name="TextBox 8"/>
          <p:cNvSpPr txBox="1"/>
          <p:nvPr/>
        </p:nvSpPr>
        <p:spPr>
          <a:xfrm>
            <a:off x="3370151" y="2316398"/>
            <a:ext cx="2678685" cy="3046988"/>
          </a:xfrm>
          <a:prstGeom prst="rect">
            <a:avLst/>
          </a:prstGeom>
          <a:noFill/>
        </p:spPr>
        <p:txBody>
          <a:bodyPr wrap="square" rtlCol="0">
            <a:spAutoFit/>
          </a:bodyPr>
          <a:lstStyle/>
          <a:p>
            <a:pPr marL="285750" indent="-285750">
              <a:buFont typeface="Arial" panose="020B0604020202020204" pitchFamily="34" charset="0"/>
              <a:buChar char="•"/>
            </a:pPr>
            <a:r>
              <a:rPr lang="en-GB" dirty="0"/>
              <a:t>Developing job and training search skills</a:t>
            </a:r>
          </a:p>
          <a:p>
            <a:endParaRPr lang="en-GB" sz="1000" dirty="0"/>
          </a:p>
          <a:p>
            <a:pPr marL="285750" indent="-285750">
              <a:buFont typeface="Arial" panose="020B0604020202020204" pitchFamily="34" charset="0"/>
              <a:buChar char="•"/>
            </a:pPr>
            <a:r>
              <a:rPr lang="en-GB" dirty="0"/>
              <a:t>Creating a brilliant CV</a:t>
            </a:r>
          </a:p>
          <a:p>
            <a:endParaRPr lang="en-GB" sz="1000" dirty="0"/>
          </a:p>
          <a:p>
            <a:pPr marL="285750" indent="-285750">
              <a:buFont typeface="Arial" panose="020B0604020202020204" pitchFamily="34" charset="0"/>
              <a:buChar char="•"/>
            </a:pPr>
            <a:r>
              <a:rPr lang="en-GB" dirty="0"/>
              <a:t>How to write a covering letter</a:t>
            </a:r>
          </a:p>
          <a:p>
            <a:endParaRPr lang="en-GB" sz="1000" dirty="0"/>
          </a:p>
          <a:p>
            <a:pPr marL="285750" indent="-285750">
              <a:buFont typeface="Arial" panose="020B0604020202020204" pitchFamily="34" charset="0"/>
              <a:buChar char="•"/>
            </a:pPr>
            <a:r>
              <a:rPr lang="en-GB" dirty="0"/>
              <a:t>How to ace at interviews</a:t>
            </a:r>
          </a:p>
          <a:p>
            <a:endParaRPr lang="en-GB" dirty="0"/>
          </a:p>
          <a:p>
            <a:endParaRPr lang="en-GB" dirty="0"/>
          </a:p>
        </p:txBody>
      </p:sp>
    </p:spTree>
    <p:extLst>
      <p:ext uri="{BB962C8B-B14F-4D97-AF65-F5344CB8AC3E}">
        <p14:creationId xmlns:p14="http://schemas.microsoft.com/office/powerpoint/2010/main" val="401905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42576" y="145964"/>
            <a:ext cx="2627784" cy="2141448"/>
          </a:xfrm>
          <a:prstGeom prst="rect">
            <a:avLst/>
          </a:prstGeom>
        </p:spPr>
      </p:pic>
      <p:pic>
        <p:nvPicPr>
          <p:cNvPr id="6" name="Picture 5"/>
          <p:cNvPicPr>
            <a:picLocks noChangeAspect="1"/>
          </p:cNvPicPr>
          <p:nvPr/>
        </p:nvPicPr>
        <p:blipFill>
          <a:blip r:embed="rId3"/>
          <a:stretch>
            <a:fillRect/>
          </a:stretch>
        </p:blipFill>
        <p:spPr>
          <a:xfrm>
            <a:off x="6156176" y="137583"/>
            <a:ext cx="2698171" cy="2133067"/>
          </a:xfrm>
          <a:prstGeom prst="rect">
            <a:avLst/>
          </a:prstGeom>
        </p:spPr>
      </p:pic>
      <p:pic>
        <p:nvPicPr>
          <p:cNvPr id="7" name="Picture 6"/>
          <p:cNvPicPr>
            <a:picLocks noChangeAspect="1"/>
          </p:cNvPicPr>
          <p:nvPr/>
        </p:nvPicPr>
        <p:blipFill>
          <a:blip r:embed="rId4"/>
          <a:stretch>
            <a:fillRect/>
          </a:stretch>
        </p:blipFill>
        <p:spPr>
          <a:xfrm>
            <a:off x="282583" y="145964"/>
            <a:ext cx="2674177" cy="2133067"/>
          </a:xfrm>
          <a:prstGeom prst="rect">
            <a:avLst/>
          </a:prstGeom>
        </p:spPr>
      </p:pic>
      <p:sp>
        <p:nvSpPr>
          <p:cNvPr id="8" name="TextBox 7"/>
          <p:cNvSpPr txBox="1"/>
          <p:nvPr/>
        </p:nvSpPr>
        <p:spPr>
          <a:xfrm>
            <a:off x="3242576" y="2296799"/>
            <a:ext cx="2304256" cy="1354217"/>
          </a:xfrm>
          <a:prstGeom prst="rect">
            <a:avLst/>
          </a:prstGeom>
          <a:noFill/>
        </p:spPr>
        <p:txBody>
          <a:bodyPr wrap="square" rtlCol="0">
            <a:spAutoFit/>
          </a:bodyPr>
          <a:lstStyle/>
          <a:p>
            <a:pPr marL="285750" indent="-285750">
              <a:buFont typeface="Arial" panose="020B0604020202020204" pitchFamily="34" charset="0"/>
              <a:buChar char="•"/>
            </a:pPr>
            <a:r>
              <a:rPr lang="en-GB" dirty="0"/>
              <a:t>Health and wellbeing</a:t>
            </a:r>
          </a:p>
          <a:p>
            <a:endParaRPr lang="en-GB" sz="1000" dirty="0"/>
          </a:p>
          <a:p>
            <a:pPr marL="285750" indent="-285750">
              <a:buFont typeface="Arial" panose="020B0604020202020204" pitchFamily="34" charset="0"/>
              <a:buChar char="•"/>
            </a:pPr>
            <a:r>
              <a:rPr lang="en-GB" dirty="0"/>
              <a:t>Sleep well</a:t>
            </a:r>
          </a:p>
          <a:p>
            <a:pPr marL="285750" indent="-285750">
              <a:buFont typeface="Arial" panose="020B0604020202020204" pitchFamily="34" charset="0"/>
              <a:buChar char="•"/>
            </a:pPr>
            <a:endParaRPr lang="en-GB" dirty="0"/>
          </a:p>
        </p:txBody>
      </p:sp>
      <p:sp>
        <p:nvSpPr>
          <p:cNvPr id="9" name="TextBox 8"/>
          <p:cNvSpPr txBox="1"/>
          <p:nvPr/>
        </p:nvSpPr>
        <p:spPr>
          <a:xfrm>
            <a:off x="6300192" y="2427734"/>
            <a:ext cx="2554155" cy="1231106"/>
          </a:xfrm>
          <a:prstGeom prst="rect">
            <a:avLst/>
          </a:prstGeom>
          <a:noFill/>
        </p:spPr>
        <p:txBody>
          <a:bodyPr wrap="square" rtlCol="0">
            <a:spAutoFit/>
          </a:bodyPr>
          <a:lstStyle/>
          <a:p>
            <a:pPr marL="285750" indent="-285750">
              <a:buFont typeface="Arial" panose="020B0604020202020204" pitchFamily="34" charset="0"/>
              <a:buChar char="•"/>
            </a:pPr>
            <a:r>
              <a:rPr lang="en-GB" dirty="0"/>
              <a:t>Basic cookery</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Healthy eating</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Super Soups</a:t>
            </a:r>
          </a:p>
        </p:txBody>
      </p:sp>
      <p:sp>
        <p:nvSpPr>
          <p:cNvPr id="10" name="TextBox 9"/>
          <p:cNvSpPr txBox="1"/>
          <p:nvPr/>
        </p:nvSpPr>
        <p:spPr>
          <a:xfrm>
            <a:off x="395536" y="2427734"/>
            <a:ext cx="2376264" cy="2215991"/>
          </a:xfrm>
          <a:prstGeom prst="rect">
            <a:avLst/>
          </a:prstGeom>
          <a:noFill/>
        </p:spPr>
        <p:txBody>
          <a:bodyPr wrap="square" rtlCol="0">
            <a:spAutoFit/>
          </a:bodyPr>
          <a:lstStyle/>
          <a:p>
            <a:pPr marL="285750" indent="-285750">
              <a:buFont typeface="Arial" panose="020B0604020202020204" pitchFamily="34" charset="0"/>
              <a:buChar char="•"/>
            </a:pPr>
            <a:r>
              <a:rPr lang="en-GB" dirty="0"/>
              <a:t>Explore your choices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GOALS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Getting out and getting on</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SPECTRA (formally Salamander)</a:t>
            </a:r>
          </a:p>
        </p:txBody>
      </p:sp>
    </p:spTree>
    <p:extLst>
      <p:ext uri="{BB962C8B-B14F-4D97-AF65-F5344CB8AC3E}">
        <p14:creationId xmlns:p14="http://schemas.microsoft.com/office/powerpoint/2010/main" val="33287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our more</a:t>
            </a:r>
          </a:p>
        </p:txBody>
      </p:sp>
      <p:sp>
        <p:nvSpPr>
          <p:cNvPr id="3" name="Text Placeholder 2"/>
          <p:cNvSpPr>
            <a:spLocks noGrp="1"/>
          </p:cNvSpPr>
          <p:nvPr>
            <p:ph type="body" sz="quarter" idx="11"/>
          </p:nvPr>
        </p:nvSpPr>
        <p:spPr/>
        <p:txBody>
          <a:bodyPr>
            <a:normAutofit fontScale="92500" lnSpcReduction="20000"/>
          </a:bodyPr>
          <a:lstStyle/>
          <a:p>
            <a:pPr marL="342900" indent="-342900">
              <a:buFont typeface="Arial" panose="020B0604020202020204" pitchFamily="34" charset="0"/>
              <a:buChar char="•"/>
            </a:pPr>
            <a:r>
              <a:rPr lang="en-GB" dirty="0"/>
              <a:t>We have some new courses starting in the next 2 months which  you can find out more about using this link:</a:t>
            </a:r>
          </a:p>
          <a:p>
            <a:pPr marL="342900" indent="-342900">
              <a:buFont typeface="Arial" panose="020B0604020202020204" pitchFamily="34" charset="0"/>
              <a:buChar char="•"/>
            </a:pPr>
            <a:r>
              <a:rPr lang="en-GB" dirty="0">
                <a:hlinkClick r:id="rId2"/>
              </a:rPr>
              <a:t>Find a free course | Adult community learning | Swindon Borough Council</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New courses are regularly added to the website so please add this link to your favourites!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Please email </a:t>
            </a:r>
            <a:r>
              <a:rPr lang="en-GB" dirty="0">
                <a:hlinkClick r:id="rId3"/>
              </a:rPr>
              <a:t>acl@swindon.gov.uk</a:t>
            </a:r>
            <a:r>
              <a:rPr lang="en-GB" dirty="0"/>
              <a:t> if you would like to enrol on a course or if you have any questions.</a:t>
            </a:r>
          </a:p>
        </p:txBody>
      </p:sp>
    </p:spTree>
    <p:extLst>
      <p:ext uri="{BB962C8B-B14F-4D97-AF65-F5344CB8AC3E}">
        <p14:creationId xmlns:p14="http://schemas.microsoft.com/office/powerpoint/2010/main" val="27845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787"/>
          <a:stretch/>
        </p:blipFill>
        <p:spPr>
          <a:xfrm>
            <a:off x="827584" y="555527"/>
            <a:ext cx="7560840" cy="3199726"/>
          </a:xfrm>
          <a:prstGeom prst="rect">
            <a:avLst/>
          </a:prstGeom>
        </p:spPr>
      </p:pic>
    </p:spTree>
    <p:extLst>
      <p:ext uri="{BB962C8B-B14F-4D97-AF65-F5344CB8AC3E}">
        <p14:creationId xmlns:p14="http://schemas.microsoft.com/office/powerpoint/2010/main" val="282423810"/>
      </p:ext>
    </p:extLst>
  </p:cSld>
  <p:clrMapOvr>
    <a:masterClrMapping/>
  </p:clrMapOvr>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A9E5CFE8-F2E5-42D0-B6F5-2F550DC870C9}"/>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6A1123A3-2268-4120-AF38-547A1DA0C74A}"/>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C PowerPoint Template v3" id="{23A8CF57-F7CE-487A-B9CE-DA4FF2A23AE8}" vid="{4AB3A262-72D5-49D8-A2A3-11B02577CC8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5A4DC828089AE74EA00AF754D0ADAC3F" ma:contentTypeVersion="2" ma:contentTypeDescription="Upload an image." ma:contentTypeScope="" ma:versionID="ffc08840dc8f76adc41e9e01794ccc71">
  <xsd:schema xmlns:xsd="http://www.w3.org/2001/XMLSchema" xmlns:xs="http://www.w3.org/2001/XMLSchema" xmlns:p="http://schemas.microsoft.com/office/2006/metadata/properties" xmlns:ns1="http://schemas.microsoft.com/sharepoint/v3" xmlns:ns2="ED7E5F59-30BD-4A2D-9369-8D762355704A" xmlns:ns3="http://schemas.microsoft.com/sharepoint/v3/fields" targetNamespace="http://schemas.microsoft.com/office/2006/metadata/properties" ma:root="true" ma:fieldsID="8e48e2673cbd791570cefdc239ff755e" ns1:_="" ns2:_="" ns3:_="">
    <xsd:import namespace="http://schemas.microsoft.com/sharepoint/v3"/>
    <xsd:import namespace="ED7E5F59-30BD-4A2D-9369-8D762355704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7E5F59-30BD-4A2D-9369-8D762355704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ED7E5F59-30BD-4A2D-9369-8D762355704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C66BB9CD-5BEF-4230-A48C-35BBA2582C3A}">
  <ds:schemaRefs>
    <ds:schemaRef ds:uri="http://schemas.microsoft.com/sharepoint/v3/contenttype/forms"/>
  </ds:schemaRefs>
</ds:datastoreItem>
</file>

<file path=customXml/itemProps2.xml><?xml version="1.0" encoding="utf-8"?>
<ds:datastoreItem xmlns:ds="http://schemas.openxmlformats.org/officeDocument/2006/customXml" ds:itemID="{FDB15405-9EE3-46F6-B36C-A333040C5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7E5F59-30BD-4A2D-9369-8D762355704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5A5506-3EB2-4DA8-AD1F-675CFC362E3B}">
  <ds:schemaRefs>
    <ds:schemaRef ds:uri="http://schemas.microsoft.com/sharepoint/v3/fields"/>
    <ds:schemaRef ds:uri="ED7E5F59-30BD-4A2D-9369-8D762355704A"/>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SBC PowerPoint Template 2020 (1)</Template>
  <TotalTime>71</TotalTime>
  <Words>376</Words>
  <Application>Microsoft Office PowerPoint</Application>
  <PresentationFormat>On-screen Show (16:9)</PresentationFormat>
  <Paragraphs>54</Paragraphs>
  <Slides>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Myriad Pro Light</vt:lpstr>
      <vt:lpstr>Arial</vt:lpstr>
      <vt:lpstr>Calibri</vt:lpstr>
      <vt:lpstr>Title slide theme</vt:lpstr>
      <vt:lpstr>Content slide theme</vt:lpstr>
      <vt:lpstr>Instructions</vt:lpstr>
      <vt:lpstr>PowerPoint Presentation</vt:lpstr>
      <vt:lpstr>Adult Community Learning</vt:lpstr>
      <vt:lpstr>Our courses</vt:lpstr>
      <vt:lpstr>PowerPoint Presentation</vt:lpstr>
      <vt:lpstr>PowerPoint Presentation</vt:lpstr>
      <vt:lpstr>Finding our more</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Loxston</dc:creator>
  <cp:keywords/>
  <dc:description/>
  <cp:lastModifiedBy>Beata Collins</cp:lastModifiedBy>
  <cp:revision>9</cp:revision>
  <dcterms:created xsi:type="dcterms:W3CDTF">2020-08-06T07:25:39Z</dcterms:created>
  <dcterms:modified xsi:type="dcterms:W3CDTF">2024-01-30T13:25:25Z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0x0101009148F5A04DDD49CBA7127AADA5FB792B00AADE34325A8B49CDA8BB4DB53328F214005A4DC828089AE74EA00AF754D0ADAC3F</vt:lpwstr>
  </property>
</Properties>
</file>