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0" r:id="rId2"/>
    <p:sldId id="264" r:id="rId3"/>
    <p:sldId id="269" r:id="rId4"/>
    <p:sldId id="267" r:id="rId5"/>
    <p:sldId id="268" r:id="rId6"/>
    <p:sldId id="325" r:id="rId7"/>
    <p:sldId id="309" r:id="rId8"/>
    <p:sldId id="317" r:id="rId9"/>
    <p:sldId id="324" r:id="rId10"/>
    <p:sldId id="323" r:id="rId11"/>
    <p:sldId id="259" r:id="rId12"/>
  </p:sldIdLst>
  <p:sldSz cx="9144000" cy="6858000" type="screen4x3"/>
  <p:notesSz cx="6724650" cy="9774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28"/>
    <a:srgbClr val="901860"/>
    <a:srgbClr val="8BC0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0469F2-DE38-4EB8-99F7-684EDD38A85B}" v="12" dt="2021-09-15T08:36:09.7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ti Mullaliu" userId="6fe43317-e18f-43a1-903a-a067dccebff7" providerId="ADAL" clId="{3A0469F2-DE38-4EB8-99F7-684EDD38A85B}"/>
    <pc:docChg chg="custSel addSld delSld modSld">
      <pc:chgData name="Genti Mullaliu" userId="6fe43317-e18f-43a1-903a-a067dccebff7" providerId="ADAL" clId="{3A0469F2-DE38-4EB8-99F7-684EDD38A85B}" dt="2021-09-15T08:37:34.437" v="158" actId="20577"/>
      <pc:docMkLst>
        <pc:docMk/>
      </pc:docMkLst>
      <pc:sldChg chg="modNotesTx">
        <pc:chgData name="Genti Mullaliu" userId="6fe43317-e18f-43a1-903a-a067dccebff7" providerId="ADAL" clId="{3A0469F2-DE38-4EB8-99F7-684EDD38A85B}" dt="2021-09-15T08:37:34.437" v="158" actId="20577"/>
        <pc:sldMkLst>
          <pc:docMk/>
          <pc:sldMk cId="730773579" sldId="267"/>
        </pc:sldMkLst>
      </pc:sldChg>
      <pc:sldChg chg="modSp">
        <pc:chgData name="Genti Mullaliu" userId="6fe43317-e18f-43a1-903a-a067dccebff7" providerId="ADAL" clId="{3A0469F2-DE38-4EB8-99F7-684EDD38A85B}" dt="2021-09-15T08:33:09.586" v="23" actId="27636"/>
        <pc:sldMkLst>
          <pc:docMk/>
          <pc:sldMk cId="2979973962" sldId="269"/>
        </pc:sldMkLst>
        <pc:spChg chg="mod">
          <ac:chgData name="Genti Mullaliu" userId="6fe43317-e18f-43a1-903a-a067dccebff7" providerId="ADAL" clId="{3A0469F2-DE38-4EB8-99F7-684EDD38A85B}" dt="2021-09-15T08:33:09.586" v="23" actId="27636"/>
          <ac:spMkLst>
            <pc:docMk/>
            <pc:sldMk cId="2979973962" sldId="269"/>
            <ac:spMk id="6" creationId="{00000000-0000-0000-0000-000000000000}"/>
          </ac:spMkLst>
        </pc:spChg>
      </pc:sldChg>
      <pc:sldChg chg="del">
        <pc:chgData name="Genti Mullaliu" userId="6fe43317-e18f-43a1-903a-a067dccebff7" providerId="ADAL" clId="{3A0469F2-DE38-4EB8-99F7-684EDD38A85B}" dt="2021-09-15T08:21:23.429" v="13" actId="2696"/>
        <pc:sldMkLst>
          <pc:docMk/>
          <pc:sldMk cId="2522790755" sldId="270"/>
        </pc:sldMkLst>
      </pc:sldChg>
      <pc:sldChg chg="del">
        <pc:chgData name="Genti Mullaliu" userId="6fe43317-e18f-43a1-903a-a067dccebff7" providerId="ADAL" clId="{3A0469F2-DE38-4EB8-99F7-684EDD38A85B}" dt="2021-09-15T08:21:26.266" v="14" actId="2696"/>
        <pc:sldMkLst>
          <pc:docMk/>
          <pc:sldMk cId="2854837797" sldId="271"/>
        </pc:sldMkLst>
      </pc:sldChg>
      <pc:sldChg chg="del">
        <pc:chgData name="Genti Mullaliu" userId="6fe43317-e18f-43a1-903a-a067dccebff7" providerId="ADAL" clId="{3A0469F2-DE38-4EB8-99F7-684EDD38A85B}" dt="2021-09-15T08:21:29.200" v="15" actId="2696"/>
        <pc:sldMkLst>
          <pc:docMk/>
          <pc:sldMk cId="1378365030" sldId="272"/>
        </pc:sldMkLst>
      </pc:sldChg>
      <pc:sldChg chg="del">
        <pc:chgData name="Genti Mullaliu" userId="6fe43317-e18f-43a1-903a-a067dccebff7" providerId="ADAL" clId="{3A0469F2-DE38-4EB8-99F7-684EDD38A85B}" dt="2021-09-15T08:21:31.588" v="16" actId="2696"/>
        <pc:sldMkLst>
          <pc:docMk/>
          <pc:sldMk cId="3445571067" sldId="273"/>
        </pc:sldMkLst>
      </pc:sldChg>
      <pc:sldChg chg="del">
        <pc:chgData name="Genti Mullaliu" userId="6fe43317-e18f-43a1-903a-a067dccebff7" providerId="ADAL" clId="{3A0469F2-DE38-4EB8-99F7-684EDD38A85B}" dt="2021-09-15T08:21:33.639" v="17" actId="2696"/>
        <pc:sldMkLst>
          <pc:docMk/>
          <pc:sldMk cId="3486636772" sldId="274"/>
        </pc:sldMkLst>
      </pc:sldChg>
      <pc:sldChg chg="del">
        <pc:chgData name="Genti Mullaliu" userId="6fe43317-e18f-43a1-903a-a067dccebff7" providerId="ADAL" clId="{3A0469F2-DE38-4EB8-99F7-684EDD38A85B}" dt="2021-09-15T08:21:36.248" v="18" actId="2696"/>
        <pc:sldMkLst>
          <pc:docMk/>
          <pc:sldMk cId="1492775792" sldId="275"/>
        </pc:sldMkLst>
      </pc:sldChg>
      <pc:sldChg chg="del">
        <pc:chgData name="Genti Mullaliu" userId="6fe43317-e18f-43a1-903a-a067dccebff7" providerId="ADAL" clId="{3A0469F2-DE38-4EB8-99F7-684EDD38A85B}" dt="2021-09-15T08:21:38.198" v="19" actId="2696"/>
        <pc:sldMkLst>
          <pc:docMk/>
          <pc:sldMk cId="704752919" sldId="276"/>
        </pc:sldMkLst>
      </pc:sldChg>
      <pc:sldChg chg="del">
        <pc:chgData name="Genti Mullaliu" userId="6fe43317-e18f-43a1-903a-a067dccebff7" providerId="ADAL" clId="{3A0469F2-DE38-4EB8-99F7-684EDD38A85B}" dt="2021-09-15T08:21:40.333" v="20" actId="2696"/>
        <pc:sldMkLst>
          <pc:docMk/>
          <pc:sldMk cId="688230399" sldId="277"/>
        </pc:sldMkLst>
      </pc:sldChg>
      <pc:sldChg chg="del">
        <pc:chgData name="Genti Mullaliu" userId="6fe43317-e18f-43a1-903a-a067dccebff7" providerId="ADAL" clId="{3A0469F2-DE38-4EB8-99F7-684EDD38A85B}" dt="2021-09-15T08:21:42.740" v="21" actId="2696"/>
        <pc:sldMkLst>
          <pc:docMk/>
          <pc:sldMk cId="612798748" sldId="278"/>
        </pc:sldMkLst>
      </pc:sldChg>
      <pc:sldChg chg="add">
        <pc:chgData name="Genti Mullaliu" userId="6fe43317-e18f-43a1-903a-a067dccebff7" providerId="ADAL" clId="{3A0469F2-DE38-4EB8-99F7-684EDD38A85B}" dt="2021-09-15T08:17:35.362" v="2"/>
        <pc:sldMkLst>
          <pc:docMk/>
          <pc:sldMk cId="2931502122" sldId="309"/>
        </pc:sldMkLst>
      </pc:sldChg>
      <pc:sldChg chg="add">
        <pc:chgData name="Genti Mullaliu" userId="6fe43317-e18f-43a1-903a-a067dccebff7" providerId="ADAL" clId="{3A0469F2-DE38-4EB8-99F7-684EDD38A85B}" dt="2021-09-15T08:16:14.003" v="0"/>
        <pc:sldMkLst>
          <pc:docMk/>
          <pc:sldMk cId="2706026467" sldId="317"/>
        </pc:sldMkLst>
      </pc:sldChg>
      <pc:sldChg chg="add">
        <pc:chgData name="Genti Mullaliu" userId="6fe43317-e18f-43a1-903a-a067dccebff7" providerId="ADAL" clId="{3A0469F2-DE38-4EB8-99F7-684EDD38A85B}" dt="2021-09-15T08:16:55.444" v="1"/>
        <pc:sldMkLst>
          <pc:docMk/>
          <pc:sldMk cId="2752495792" sldId="323"/>
        </pc:sldMkLst>
      </pc:sldChg>
      <pc:sldChg chg="addSp delSp modSp add">
        <pc:chgData name="Genti Mullaliu" userId="6fe43317-e18f-43a1-903a-a067dccebff7" providerId="ADAL" clId="{3A0469F2-DE38-4EB8-99F7-684EDD38A85B}" dt="2021-09-15T08:21:06.277" v="12" actId="14100"/>
        <pc:sldMkLst>
          <pc:docMk/>
          <pc:sldMk cId="3910933161" sldId="324"/>
        </pc:sldMkLst>
        <pc:spChg chg="del">
          <ac:chgData name="Genti Mullaliu" userId="6fe43317-e18f-43a1-903a-a067dccebff7" providerId="ADAL" clId="{3A0469F2-DE38-4EB8-99F7-684EDD38A85B}" dt="2021-09-15T08:20:32.708" v="4" actId="478"/>
          <ac:spMkLst>
            <pc:docMk/>
            <pc:sldMk cId="3910933161" sldId="324"/>
            <ac:spMk id="2" creationId="{123C0FAA-438C-419C-874B-D783DA2B8704}"/>
          </ac:spMkLst>
        </pc:spChg>
        <pc:spChg chg="del mod">
          <ac:chgData name="Genti Mullaliu" userId="6fe43317-e18f-43a1-903a-a067dccebff7" providerId="ADAL" clId="{3A0469F2-DE38-4EB8-99F7-684EDD38A85B}" dt="2021-09-15T08:20:41.787" v="6"/>
          <ac:spMkLst>
            <pc:docMk/>
            <pc:sldMk cId="3910933161" sldId="324"/>
            <ac:spMk id="3" creationId="{A5051B92-56C7-4851-AE14-FAFA21D957AF}"/>
          </ac:spMkLst>
        </pc:spChg>
        <pc:picChg chg="add mod modCrop">
          <ac:chgData name="Genti Mullaliu" userId="6fe43317-e18f-43a1-903a-a067dccebff7" providerId="ADAL" clId="{3A0469F2-DE38-4EB8-99F7-684EDD38A85B}" dt="2021-09-15T08:21:06.277" v="12" actId="14100"/>
          <ac:picMkLst>
            <pc:docMk/>
            <pc:sldMk cId="3910933161" sldId="324"/>
            <ac:picMk id="4" creationId="{A01B8FF1-91A0-4854-83CD-6D7F3394275B}"/>
          </ac:picMkLst>
        </pc:picChg>
      </pc:sldChg>
      <pc:sldChg chg="modSp add modNotesTx">
        <pc:chgData name="Genti Mullaliu" userId="6fe43317-e18f-43a1-903a-a067dccebff7" providerId="ADAL" clId="{3A0469F2-DE38-4EB8-99F7-684EDD38A85B}" dt="2021-09-15T08:37:04.876" v="135" actId="6549"/>
        <pc:sldMkLst>
          <pc:docMk/>
          <pc:sldMk cId="1005397459" sldId="325"/>
        </pc:sldMkLst>
        <pc:spChg chg="mod">
          <ac:chgData name="Genti Mullaliu" userId="6fe43317-e18f-43a1-903a-a067dccebff7" providerId="ADAL" clId="{3A0469F2-DE38-4EB8-99F7-684EDD38A85B}" dt="2021-09-15T08:36:56.198" v="134" actId="255"/>
          <ac:spMkLst>
            <pc:docMk/>
            <pc:sldMk cId="1005397459" sldId="325"/>
            <ac:spMk id="3" creationId="{00000000-0000-0000-0000-000000000000}"/>
          </ac:spMkLst>
        </pc:spChg>
        <pc:spChg chg="mod">
          <ac:chgData name="Genti Mullaliu" userId="6fe43317-e18f-43a1-903a-a067dccebff7" providerId="ADAL" clId="{3A0469F2-DE38-4EB8-99F7-684EDD38A85B}" dt="2021-09-15T08:34:09.094" v="51" actId="20577"/>
          <ac:spMkLst>
            <pc:docMk/>
            <pc:sldMk cId="1005397459" sldId="325"/>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88712"/>
          </a:xfrm>
          <a:prstGeom prst="rect">
            <a:avLst/>
          </a:prstGeom>
        </p:spPr>
        <p:txBody>
          <a:bodyPr vert="horz" lIns="90279" tIns="45139" rIns="90279" bIns="45139" rtlCol="0"/>
          <a:lstStyle>
            <a:lvl1pPr algn="l">
              <a:defRPr sz="1200"/>
            </a:lvl1pPr>
          </a:lstStyle>
          <a:p>
            <a:endParaRPr lang="en-GB"/>
          </a:p>
        </p:txBody>
      </p:sp>
      <p:sp>
        <p:nvSpPr>
          <p:cNvPr id="3" name="Date Placeholder 2"/>
          <p:cNvSpPr>
            <a:spLocks noGrp="1"/>
          </p:cNvSpPr>
          <p:nvPr>
            <p:ph type="dt" idx="1"/>
          </p:nvPr>
        </p:nvSpPr>
        <p:spPr>
          <a:xfrm>
            <a:off x="3809079" y="0"/>
            <a:ext cx="2914015" cy="488712"/>
          </a:xfrm>
          <a:prstGeom prst="rect">
            <a:avLst/>
          </a:prstGeom>
        </p:spPr>
        <p:txBody>
          <a:bodyPr vert="horz" lIns="90279" tIns="45139" rIns="90279" bIns="45139" rtlCol="0"/>
          <a:lstStyle>
            <a:lvl1pPr algn="r">
              <a:defRPr sz="1200"/>
            </a:lvl1pPr>
          </a:lstStyle>
          <a:p>
            <a:fld id="{2A4FCF1B-6796-485A-B714-8F78511A0905}" type="datetimeFigureOut">
              <a:rPr lang="en-GB" smtClean="0"/>
              <a:t>15/09/2021</a:t>
            </a:fld>
            <a:endParaRPr lang="en-GB"/>
          </a:p>
        </p:txBody>
      </p:sp>
      <p:sp>
        <p:nvSpPr>
          <p:cNvPr id="4" name="Slide Image Placeholder 3"/>
          <p:cNvSpPr>
            <a:spLocks noGrp="1" noRot="1" noChangeAspect="1"/>
          </p:cNvSpPr>
          <p:nvPr>
            <p:ph type="sldImg" idx="2"/>
          </p:nvPr>
        </p:nvSpPr>
        <p:spPr>
          <a:xfrm>
            <a:off x="919163" y="733425"/>
            <a:ext cx="4886325" cy="3665538"/>
          </a:xfrm>
          <a:prstGeom prst="rect">
            <a:avLst/>
          </a:prstGeom>
          <a:noFill/>
          <a:ln w="12700">
            <a:solidFill>
              <a:prstClr val="black"/>
            </a:solidFill>
          </a:ln>
        </p:spPr>
        <p:txBody>
          <a:bodyPr vert="horz" lIns="90279" tIns="45139" rIns="90279" bIns="45139" rtlCol="0" anchor="ctr"/>
          <a:lstStyle/>
          <a:p>
            <a:endParaRPr lang="en-GB"/>
          </a:p>
        </p:txBody>
      </p:sp>
      <p:sp>
        <p:nvSpPr>
          <p:cNvPr id="5" name="Notes Placeholder 4"/>
          <p:cNvSpPr>
            <a:spLocks noGrp="1"/>
          </p:cNvSpPr>
          <p:nvPr>
            <p:ph type="body" sz="quarter" idx="3"/>
          </p:nvPr>
        </p:nvSpPr>
        <p:spPr>
          <a:xfrm>
            <a:off x="672465" y="4642763"/>
            <a:ext cx="5379720" cy="4398407"/>
          </a:xfrm>
          <a:prstGeom prst="rect">
            <a:avLst/>
          </a:prstGeom>
        </p:spPr>
        <p:txBody>
          <a:bodyPr vert="horz" lIns="90279" tIns="45139" rIns="90279" bIns="4513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83829"/>
            <a:ext cx="2914015" cy="488712"/>
          </a:xfrm>
          <a:prstGeom prst="rect">
            <a:avLst/>
          </a:prstGeom>
        </p:spPr>
        <p:txBody>
          <a:bodyPr vert="horz" lIns="90279" tIns="45139" rIns="90279" bIns="45139" rtlCol="0" anchor="b"/>
          <a:lstStyle>
            <a:lvl1pPr algn="l">
              <a:defRPr sz="1200"/>
            </a:lvl1pPr>
          </a:lstStyle>
          <a:p>
            <a:endParaRPr lang="en-GB"/>
          </a:p>
        </p:txBody>
      </p:sp>
      <p:sp>
        <p:nvSpPr>
          <p:cNvPr id="7" name="Slide Number Placeholder 6"/>
          <p:cNvSpPr>
            <a:spLocks noGrp="1"/>
          </p:cNvSpPr>
          <p:nvPr>
            <p:ph type="sldNum" sz="quarter" idx="5"/>
          </p:nvPr>
        </p:nvSpPr>
        <p:spPr>
          <a:xfrm>
            <a:off x="3809079" y="9283829"/>
            <a:ext cx="2914015" cy="488712"/>
          </a:xfrm>
          <a:prstGeom prst="rect">
            <a:avLst/>
          </a:prstGeom>
        </p:spPr>
        <p:txBody>
          <a:bodyPr vert="horz" lIns="90279" tIns="45139" rIns="90279" bIns="45139" rtlCol="0" anchor="b"/>
          <a:lstStyle>
            <a:lvl1pPr algn="r">
              <a:defRPr sz="1200"/>
            </a:lvl1pPr>
          </a:lstStyle>
          <a:p>
            <a:fld id="{4BF06B8B-318A-4AA4-BE26-725AB89DCDFA}" type="slidenum">
              <a:rPr lang="en-GB" smtClean="0"/>
              <a:t>‹#›</a:t>
            </a:fld>
            <a:endParaRPr lang="en-GB"/>
          </a:p>
        </p:txBody>
      </p:sp>
    </p:spTree>
    <p:extLst>
      <p:ext uri="{BB962C8B-B14F-4D97-AF65-F5344CB8AC3E}">
        <p14:creationId xmlns:p14="http://schemas.microsoft.com/office/powerpoint/2010/main" val="249265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Horizons college is the final piece of the puzzle in your young persons education. We want to support you and your son/daughter in their transition to adulthood. We know that the here and now is important but we also want to work with you all from the start to ensure the be possible outcome for your young person when they leave Horizons. This presentation will give you an overview of what to expect as well as an opportunity to meet staff who work with your young person. </a:t>
            </a:r>
            <a:endParaRPr lang="en-GB" dirty="0"/>
          </a:p>
          <a:p>
            <a:endParaRPr lang="en-GB" dirty="0"/>
          </a:p>
        </p:txBody>
      </p:sp>
      <p:sp>
        <p:nvSpPr>
          <p:cNvPr id="4" name="Slide Number Placeholder 3"/>
          <p:cNvSpPr>
            <a:spLocks noGrp="1"/>
          </p:cNvSpPr>
          <p:nvPr>
            <p:ph type="sldNum" sz="quarter" idx="10"/>
          </p:nvPr>
        </p:nvSpPr>
        <p:spPr/>
        <p:txBody>
          <a:bodyPr/>
          <a:lstStyle/>
          <a:p>
            <a:fld id="{4BF06B8B-318A-4AA4-BE26-725AB89DCDFA}" type="slidenum">
              <a:rPr lang="en-GB" smtClean="0"/>
              <a:t>4</a:t>
            </a:fld>
            <a:endParaRPr lang="en-GB"/>
          </a:p>
        </p:txBody>
      </p:sp>
    </p:spTree>
    <p:extLst>
      <p:ext uri="{BB962C8B-B14F-4D97-AF65-F5344CB8AC3E}">
        <p14:creationId xmlns:p14="http://schemas.microsoft.com/office/powerpoint/2010/main" val="4115612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WOULD LIKE TO INTRODUCE</a:t>
            </a:r>
            <a:r>
              <a:rPr lang="en-GB" baseline="0" dirty="0"/>
              <a:t> THE TEACHING TEAM WHO PUT THIS INTO PRACTICE EVERY DAY</a:t>
            </a:r>
            <a:endParaRPr lang="en-GB" dirty="0"/>
          </a:p>
          <a:p>
            <a:endParaRPr lang="en-GB" dirty="0"/>
          </a:p>
        </p:txBody>
      </p:sp>
      <p:sp>
        <p:nvSpPr>
          <p:cNvPr id="4" name="Slide Number Placeholder 3"/>
          <p:cNvSpPr>
            <a:spLocks noGrp="1"/>
          </p:cNvSpPr>
          <p:nvPr>
            <p:ph type="sldNum" sz="quarter" idx="10"/>
          </p:nvPr>
        </p:nvSpPr>
        <p:spPr/>
        <p:txBody>
          <a:bodyPr/>
          <a:lstStyle/>
          <a:p>
            <a:fld id="{4BF06B8B-318A-4AA4-BE26-725AB89DCDFA}" type="slidenum">
              <a:rPr lang="en-GB" smtClean="0"/>
              <a:t>5</a:t>
            </a:fld>
            <a:endParaRPr lang="en-GB"/>
          </a:p>
        </p:txBody>
      </p:sp>
    </p:spTree>
    <p:extLst>
      <p:ext uri="{BB962C8B-B14F-4D97-AF65-F5344CB8AC3E}">
        <p14:creationId xmlns:p14="http://schemas.microsoft.com/office/powerpoint/2010/main" val="3046871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4BF06B8B-318A-4AA4-BE26-725AB89DCDFA}" type="slidenum">
              <a:rPr lang="en-GB" smtClean="0"/>
              <a:t>6</a:t>
            </a:fld>
            <a:endParaRPr lang="en-GB"/>
          </a:p>
        </p:txBody>
      </p:sp>
    </p:spTree>
    <p:extLst>
      <p:ext uri="{BB962C8B-B14F-4D97-AF65-F5344CB8AC3E}">
        <p14:creationId xmlns:p14="http://schemas.microsoft.com/office/powerpoint/2010/main" val="1907876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aseline="0" dirty="0"/>
              <a:t>So bringing this altogether we can see how the learners curriculum has been built during the past three weeks:</a:t>
            </a:r>
          </a:p>
          <a:p>
            <a:pPr marL="0" indent="0">
              <a:buFont typeface="Arial" panose="020B0604020202020204" pitchFamily="34" charset="0"/>
              <a:buNone/>
            </a:pPr>
            <a:r>
              <a:rPr lang="en-GB" baseline="0" dirty="0"/>
              <a:t>EHCP</a:t>
            </a:r>
          </a:p>
          <a:p>
            <a:pPr marL="0" indent="0">
              <a:buFont typeface="Arial" panose="020B0604020202020204" pitchFamily="34" charset="0"/>
              <a:buNone/>
            </a:pPr>
            <a:r>
              <a:rPr lang="en-GB" baseline="0" dirty="0"/>
              <a:t>Picture of potential</a:t>
            </a:r>
          </a:p>
          <a:p>
            <a:pPr marL="0" indent="0">
              <a:buFont typeface="Arial" panose="020B0604020202020204" pitchFamily="34" charset="0"/>
              <a:buNone/>
            </a:pPr>
            <a:r>
              <a:rPr lang="en-GB" baseline="0" dirty="0"/>
              <a:t>Pathway to adulthood</a:t>
            </a:r>
          </a:p>
          <a:p>
            <a:pPr marL="0" indent="0">
              <a:buFont typeface="Arial" panose="020B0604020202020204" pitchFamily="34" charset="0"/>
              <a:buNone/>
            </a:pPr>
            <a:r>
              <a:rPr lang="en-GB" baseline="0" dirty="0"/>
              <a:t>Baseline assessment which includes: maths, English, soft skills, therapies, wellbeing </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This ensures that we know and can answer: </a:t>
            </a:r>
          </a:p>
          <a:p>
            <a:pPr marL="0" indent="0">
              <a:buFont typeface="Arial" panose="020B0604020202020204" pitchFamily="34" charset="0"/>
              <a:buNone/>
            </a:pPr>
            <a:endParaRPr lang="en-GB" baseline="0" dirty="0"/>
          </a:p>
          <a:p>
            <a:pPr marL="171450" indent="-171450">
              <a:buFont typeface="Arial" panose="020B0604020202020204" pitchFamily="34" charset="0"/>
              <a:buChar char="•"/>
            </a:pPr>
            <a:r>
              <a:rPr lang="en-GB" baseline="0" dirty="0"/>
              <a:t>Why we do,  what we do</a:t>
            </a:r>
          </a:p>
          <a:p>
            <a:pPr marL="171450" indent="-171450">
              <a:buFont typeface="Arial" panose="020B0604020202020204" pitchFamily="34" charset="0"/>
              <a:buChar char="•"/>
            </a:pPr>
            <a:r>
              <a:rPr lang="en-GB" baseline="0" dirty="0"/>
              <a:t>Why we provide,  what we provide </a:t>
            </a:r>
          </a:p>
          <a:p>
            <a:pPr marL="171450" indent="-171450">
              <a:buFont typeface="Arial" panose="020B0604020202020204" pitchFamily="34" charset="0"/>
              <a:buChar char="•"/>
            </a:pPr>
            <a:r>
              <a:rPr lang="en-GB" baseline="0" dirty="0"/>
              <a:t>Why this curriculum for this learner? </a:t>
            </a:r>
          </a:p>
          <a:p>
            <a:pPr marL="171450" indent="-171450">
              <a:buFont typeface="Arial" panose="020B0604020202020204" pitchFamily="34" charset="0"/>
              <a:buChar char="•"/>
            </a:pPr>
            <a:r>
              <a:rPr lang="en-GB" baseline="0" dirty="0"/>
              <a:t>3 I’s are embedded throughout everything </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Task: Can a new member of staff say what APPS means </a:t>
            </a:r>
            <a:endParaRPr lang="en-GB" dirty="0"/>
          </a:p>
        </p:txBody>
      </p:sp>
      <p:sp>
        <p:nvSpPr>
          <p:cNvPr id="4" name="Slide Number Placeholder 3"/>
          <p:cNvSpPr>
            <a:spLocks noGrp="1"/>
          </p:cNvSpPr>
          <p:nvPr>
            <p:ph type="sldNum" sz="quarter" idx="10"/>
          </p:nvPr>
        </p:nvSpPr>
        <p:spPr/>
        <p:txBody>
          <a:bodyPr/>
          <a:lstStyle/>
          <a:p>
            <a:fld id="{4BF06B8B-318A-4AA4-BE26-725AB89DCDFA}" type="slidenum">
              <a:rPr lang="en-GB" smtClean="0"/>
              <a:t>7</a:t>
            </a:fld>
            <a:endParaRPr lang="en-GB"/>
          </a:p>
        </p:txBody>
      </p:sp>
    </p:spTree>
    <p:extLst>
      <p:ext uri="{BB962C8B-B14F-4D97-AF65-F5344CB8AC3E}">
        <p14:creationId xmlns:p14="http://schemas.microsoft.com/office/powerpoint/2010/main" val="1538403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As</a:t>
            </a:r>
            <a:r>
              <a:rPr lang="en-GB" baseline="0" dirty="0"/>
              <a:t> you will see our curriculum compliments the outcomes for preparing for adulthood:</a:t>
            </a:r>
          </a:p>
          <a:p>
            <a:pPr marL="171450" indent="-171450">
              <a:buFont typeface="Arial" panose="020B0604020202020204" pitchFamily="34" charset="0"/>
              <a:buChar char="•"/>
            </a:pPr>
            <a:r>
              <a:rPr lang="en-GB" baseline="0" dirty="0"/>
              <a:t>Employment: Our learners access work and enterprise activities </a:t>
            </a:r>
          </a:p>
          <a:p>
            <a:pPr marL="171450" indent="-171450">
              <a:buFont typeface="Arial" panose="020B0604020202020204" pitchFamily="34" charset="0"/>
              <a:buChar char="•"/>
            </a:pPr>
            <a:r>
              <a:rPr lang="en-GB" baseline="0" dirty="0"/>
              <a:t>Independent living: All aspects for example: Activities for daily living</a:t>
            </a:r>
          </a:p>
          <a:p>
            <a:pPr marL="171450" indent="-171450">
              <a:buFont typeface="Arial" panose="020B0604020202020204" pitchFamily="34" charset="0"/>
              <a:buChar char="•"/>
            </a:pPr>
            <a:r>
              <a:rPr lang="en-GB" baseline="0" dirty="0"/>
              <a:t>Community inclusion: Accessing the community, sense of belonging </a:t>
            </a:r>
          </a:p>
          <a:p>
            <a:pPr marL="171450" indent="-171450">
              <a:buFont typeface="Arial" panose="020B0604020202020204" pitchFamily="34" charset="0"/>
              <a:buChar char="•"/>
            </a:pPr>
            <a:r>
              <a:rPr lang="en-GB" baseline="0" dirty="0"/>
              <a:t>Health: Personal Development, wellbeing and exercise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BF06B8B-318A-4AA4-BE26-725AB89DCDFA}" type="slidenum">
              <a:rPr lang="en-GB" smtClean="0"/>
              <a:t>8</a:t>
            </a:fld>
            <a:endParaRPr lang="en-GB"/>
          </a:p>
        </p:txBody>
      </p:sp>
    </p:spTree>
    <p:extLst>
      <p:ext uri="{BB962C8B-B14F-4D97-AF65-F5344CB8AC3E}">
        <p14:creationId xmlns:p14="http://schemas.microsoft.com/office/powerpoint/2010/main" val="2668920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C5A11B-B8B8-44F3-860C-35CF1D16E115}" type="slidenum">
              <a:rPr lang="en-GB" smtClean="0"/>
              <a:t>10</a:t>
            </a:fld>
            <a:endParaRPr lang="en-GB"/>
          </a:p>
        </p:txBody>
      </p:sp>
    </p:spTree>
    <p:extLst>
      <p:ext uri="{BB962C8B-B14F-4D97-AF65-F5344CB8AC3E}">
        <p14:creationId xmlns:p14="http://schemas.microsoft.com/office/powerpoint/2010/main" val="973834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2DDA7F5-2F87-4321-AD09-8CE29A3ACC7A}" type="datetimeFigureOut">
              <a:rPr lang="en-GB" smtClean="0"/>
              <a:t>15/09/2021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E271EB-E4E5-4B04-8FB3-F91E492ED556}" type="slidenum">
              <a:rPr lang="en-GB" smtClean="0"/>
              <a:t>‹#›</a:t>
            </a:fld>
            <a:endParaRPr lang="en-GB"/>
          </a:p>
        </p:txBody>
      </p:sp>
    </p:spTree>
    <p:extLst>
      <p:ext uri="{BB962C8B-B14F-4D97-AF65-F5344CB8AC3E}">
        <p14:creationId xmlns:p14="http://schemas.microsoft.com/office/powerpoint/2010/main" val="2267409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DDA7F5-2F87-4321-AD09-8CE29A3ACC7A}" type="datetimeFigureOut">
              <a:rPr lang="en-GB" smtClean="0"/>
              <a:t>15/09/2021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E271EB-E4E5-4B04-8FB3-F91E492ED556}" type="slidenum">
              <a:rPr lang="en-GB" smtClean="0"/>
              <a:t>‹#›</a:t>
            </a:fld>
            <a:endParaRPr lang="en-GB"/>
          </a:p>
        </p:txBody>
      </p:sp>
    </p:spTree>
    <p:extLst>
      <p:ext uri="{BB962C8B-B14F-4D97-AF65-F5344CB8AC3E}">
        <p14:creationId xmlns:p14="http://schemas.microsoft.com/office/powerpoint/2010/main" val="338143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DDA7F5-2F87-4321-AD09-8CE29A3ACC7A}" type="datetimeFigureOut">
              <a:rPr lang="en-GB" smtClean="0"/>
              <a:t>15/09/2021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E271EB-E4E5-4B04-8FB3-F91E492ED556}" type="slidenum">
              <a:rPr lang="en-GB" smtClean="0"/>
              <a:t>‹#›</a:t>
            </a:fld>
            <a:endParaRPr lang="en-GB"/>
          </a:p>
        </p:txBody>
      </p:sp>
    </p:spTree>
    <p:extLst>
      <p:ext uri="{BB962C8B-B14F-4D97-AF65-F5344CB8AC3E}">
        <p14:creationId xmlns:p14="http://schemas.microsoft.com/office/powerpoint/2010/main" val="4044041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DDA7F5-2F87-4321-AD09-8CE29A3ACC7A}" type="datetimeFigureOut">
              <a:rPr lang="en-GB" smtClean="0"/>
              <a:t>15/09/2021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E271EB-E4E5-4B04-8FB3-F91E492ED556}" type="slidenum">
              <a:rPr lang="en-GB" smtClean="0"/>
              <a:t>‹#›</a:t>
            </a:fld>
            <a:endParaRPr lang="en-GB"/>
          </a:p>
        </p:txBody>
      </p:sp>
    </p:spTree>
    <p:extLst>
      <p:ext uri="{BB962C8B-B14F-4D97-AF65-F5344CB8AC3E}">
        <p14:creationId xmlns:p14="http://schemas.microsoft.com/office/powerpoint/2010/main" val="2736313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DDA7F5-2F87-4321-AD09-8CE29A3ACC7A}" type="datetimeFigureOut">
              <a:rPr lang="en-GB" smtClean="0"/>
              <a:t>15/09/2021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E271EB-E4E5-4B04-8FB3-F91E492ED556}" type="slidenum">
              <a:rPr lang="en-GB" smtClean="0"/>
              <a:t>‹#›</a:t>
            </a:fld>
            <a:endParaRPr lang="en-GB"/>
          </a:p>
        </p:txBody>
      </p:sp>
    </p:spTree>
    <p:extLst>
      <p:ext uri="{BB962C8B-B14F-4D97-AF65-F5344CB8AC3E}">
        <p14:creationId xmlns:p14="http://schemas.microsoft.com/office/powerpoint/2010/main" val="2004365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2DDA7F5-2F87-4321-AD09-8CE29A3ACC7A}" type="datetimeFigureOut">
              <a:rPr lang="en-GB" smtClean="0"/>
              <a:t>15/09/2021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E271EB-E4E5-4B04-8FB3-F91E492ED556}" type="slidenum">
              <a:rPr lang="en-GB" smtClean="0"/>
              <a:t>‹#›</a:t>
            </a:fld>
            <a:endParaRPr lang="en-GB"/>
          </a:p>
        </p:txBody>
      </p:sp>
    </p:spTree>
    <p:extLst>
      <p:ext uri="{BB962C8B-B14F-4D97-AF65-F5344CB8AC3E}">
        <p14:creationId xmlns:p14="http://schemas.microsoft.com/office/powerpoint/2010/main" val="1636232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2DDA7F5-2F87-4321-AD09-8CE29A3ACC7A}" type="datetimeFigureOut">
              <a:rPr lang="en-GB" smtClean="0"/>
              <a:t>15/09/2021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E271EB-E4E5-4B04-8FB3-F91E492ED556}" type="slidenum">
              <a:rPr lang="en-GB" smtClean="0"/>
              <a:t>‹#›</a:t>
            </a:fld>
            <a:endParaRPr lang="en-GB"/>
          </a:p>
        </p:txBody>
      </p:sp>
    </p:spTree>
    <p:extLst>
      <p:ext uri="{BB962C8B-B14F-4D97-AF65-F5344CB8AC3E}">
        <p14:creationId xmlns:p14="http://schemas.microsoft.com/office/powerpoint/2010/main" val="1821908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2DDA7F5-2F87-4321-AD09-8CE29A3ACC7A}" type="datetimeFigureOut">
              <a:rPr lang="en-GB" smtClean="0"/>
              <a:t>15/09/2021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E271EB-E4E5-4B04-8FB3-F91E492ED556}" type="slidenum">
              <a:rPr lang="en-GB" smtClean="0"/>
              <a:t>‹#›</a:t>
            </a:fld>
            <a:endParaRPr lang="en-GB"/>
          </a:p>
        </p:txBody>
      </p:sp>
    </p:spTree>
    <p:extLst>
      <p:ext uri="{BB962C8B-B14F-4D97-AF65-F5344CB8AC3E}">
        <p14:creationId xmlns:p14="http://schemas.microsoft.com/office/powerpoint/2010/main" val="53099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DDA7F5-2F87-4321-AD09-8CE29A3ACC7A}" type="datetimeFigureOut">
              <a:rPr lang="en-GB" smtClean="0"/>
              <a:t>15/09/2021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E271EB-E4E5-4B04-8FB3-F91E492ED556}" type="slidenum">
              <a:rPr lang="en-GB" smtClean="0"/>
              <a:t>‹#›</a:t>
            </a:fld>
            <a:endParaRPr lang="en-GB"/>
          </a:p>
        </p:txBody>
      </p:sp>
    </p:spTree>
    <p:extLst>
      <p:ext uri="{BB962C8B-B14F-4D97-AF65-F5344CB8AC3E}">
        <p14:creationId xmlns:p14="http://schemas.microsoft.com/office/powerpoint/2010/main" val="285627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DDA7F5-2F87-4321-AD09-8CE29A3ACC7A}" type="datetimeFigureOut">
              <a:rPr lang="en-GB" smtClean="0"/>
              <a:t>15/09/2021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E271EB-E4E5-4B04-8FB3-F91E492ED556}" type="slidenum">
              <a:rPr lang="en-GB" smtClean="0"/>
              <a:t>‹#›</a:t>
            </a:fld>
            <a:endParaRPr lang="en-GB"/>
          </a:p>
        </p:txBody>
      </p:sp>
    </p:spTree>
    <p:extLst>
      <p:ext uri="{BB962C8B-B14F-4D97-AF65-F5344CB8AC3E}">
        <p14:creationId xmlns:p14="http://schemas.microsoft.com/office/powerpoint/2010/main" val="1441361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DDA7F5-2F87-4321-AD09-8CE29A3ACC7A}" type="datetimeFigureOut">
              <a:rPr lang="en-GB" smtClean="0"/>
              <a:t>15/09/2021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E271EB-E4E5-4B04-8FB3-F91E492ED556}" type="slidenum">
              <a:rPr lang="en-GB" smtClean="0"/>
              <a:t>‹#›</a:t>
            </a:fld>
            <a:endParaRPr lang="en-GB"/>
          </a:p>
        </p:txBody>
      </p:sp>
    </p:spTree>
    <p:extLst>
      <p:ext uri="{BB962C8B-B14F-4D97-AF65-F5344CB8AC3E}">
        <p14:creationId xmlns:p14="http://schemas.microsoft.com/office/powerpoint/2010/main" val="96475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DA7F5-2F87-4321-AD09-8CE29A3ACC7A}" type="datetimeFigureOut">
              <a:rPr lang="en-GB" smtClean="0"/>
              <a:t>15/09/2021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271EB-E4E5-4B04-8FB3-F91E492ED556}" type="slidenum">
              <a:rPr lang="en-GB" smtClean="0"/>
              <a:t>‹#›</a:t>
            </a:fld>
            <a:endParaRPr lang="en-GB"/>
          </a:p>
        </p:txBody>
      </p:sp>
    </p:spTree>
    <p:extLst>
      <p:ext uri="{BB962C8B-B14F-4D97-AF65-F5344CB8AC3E}">
        <p14:creationId xmlns:p14="http://schemas.microsoft.com/office/powerpoint/2010/main" val="874865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72" y="1268760"/>
            <a:ext cx="7559055" cy="3599695"/>
          </a:xfrm>
          <a:prstGeom prst="rect">
            <a:avLst/>
          </a:prstGeom>
        </p:spPr>
      </p:pic>
      <p:sp>
        <p:nvSpPr>
          <p:cNvPr id="5" name="TextBox 8"/>
          <p:cNvSpPr txBox="1">
            <a:spLocks noChangeArrowheads="1"/>
          </p:cNvSpPr>
          <p:nvPr/>
        </p:nvSpPr>
        <p:spPr bwMode="auto">
          <a:xfrm>
            <a:off x="1223564" y="5260615"/>
            <a:ext cx="66968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i="1" dirty="0">
                <a:solidFill>
                  <a:srgbClr val="8BC04C"/>
                </a:solidFill>
              </a:rPr>
              <a:t>Empowering </a:t>
            </a:r>
            <a:r>
              <a:rPr lang="en-GB" sz="2400" i="1" dirty="0">
                <a:solidFill>
                  <a:srgbClr val="004928"/>
                </a:solidFill>
              </a:rPr>
              <a:t>learners to shape their </a:t>
            </a:r>
            <a:r>
              <a:rPr lang="en-GB" sz="2400" i="1" dirty="0">
                <a:solidFill>
                  <a:srgbClr val="8BC04C"/>
                </a:solidFill>
              </a:rPr>
              <a:t>future</a:t>
            </a:r>
          </a:p>
        </p:txBody>
      </p:sp>
    </p:spTree>
    <p:extLst>
      <p:ext uri="{BB962C8B-B14F-4D97-AF65-F5344CB8AC3E}">
        <p14:creationId xmlns:p14="http://schemas.microsoft.com/office/powerpoint/2010/main" val="3089341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1269622"/>
            <a:ext cx="6746081" cy="994172"/>
          </a:xfrm>
        </p:spPr>
        <p:txBody>
          <a:bodyPr/>
          <a:lstStyle/>
          <a:p>
            <a:r>
              <a:rPr lang="en-GB"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Questions?</a:t>
            </a:r>
          </a:p>
        </p:txBody>
      </p:sp>
      <p:pic>
        <p:nvPicPr>
          <p:cNvPr id="11266" name="Picture 2" descr="Punctuation Marks, Word, Language, Learn"/>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5596" b="10994"/>
          <a:stretch/>
        </p:blipFill>
        <p:spPr bwMode="auto">
          <a:xfrm>
            <a:off x="1982250" y="2385957"/>
            <a:ext cx="4679807" cy="28502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C2429D71-1E91-4B87-A8C2-858464DADABC}"/>
              </a:ext>
            </a:extLst>
          </p:cNvPr>
          <p:cNvSpPr>
            <a:spLocks noGrp="1"/>
          </p:cNvSpPr>
          <p:nvPr>
            <p:ph type="sldNum" sz="quarter" idx="12"/>
          </p:nvPr>
        </p:nvSpPr>
        <p:spPr/>
        <p:txBody>
          <a:bodyPr/>
          <a:lstStyle/>
          <a:p>
            <a:r>
              <a:rPr lang="en-GB">
                <a:solidFill>
                  <a:schemeClr val="bg1"/>
                </a:solidFill>
              </a:rPr>
              <a:t>Slide</a:t>
            </a:r>
            <a:r>
              <a:rPr lang="en-GB"/>
              <a:t> </a:t>
            </a:r>
            <a:fld id="{5F4C8201-D8A8-417D-8A18-42E93E6C5D44}" type="slidenum">
              <a:rPr lang="en-GB" b="1" smtClean="0"/>
              <a:pPr/>
              <a:t>10</a:t>
            </a:fld>
            <a:endParaRPr lang="en-GB" b="1" dirty="0"/>
          </a:p>
        </p:txBody>
      </p:sp>
    </p:spTree>
    <p:extLst>
      <p:ext uri="{BB962C8B-B14F-4D97-AF65-F5344CB8AC3E}">
        <p14:creationId xmlns:p14="http://schemas.microsoft.com/office/powerpoint/2010/main" val="275249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2"/>
          <p:cNvSpPr txBox="1">
            <a:spLocks noChangeArrowheads="1"/>
          </p:cNvSpPr>
          <p:nvPr/>
        </p:nvSpPr>
        <p:spPr bwMode="auto">
          <a:xfrm>
            <a:off x="1674018" y="1628800"/>
            <a:ext cx="5986463"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DE9EC"/>
                  </a:outerShdw>
                </a:effectLst>
              </a14:hiddenEffects>
            </a:ext>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8000" b="1" dirty="0">
                <a:solidFill>
                  <a:srgbClr val="901860"/>
                </a:solidFill>
                <a:latin typeface="Century Gothic" panose="020B0502020202020204" pitchFamily="34" charset="0"/>
                <a:cs typeface="Aharoni" pitchFamily="2" charset="-79"/>
              </a:rPr>
              <a:t>Contact Us </a:t>
            </a:r>
            <a:r>
              <a:rPr lang="en-GB" sz="6000" dirty="0">
                <a:solidFill>
                  <a:srgbClr val="035642"/>
                </a:solidFill>
                <a:latin typeface="Century Gothic" panose="020B0502020202020204" pitchFamily="34" charset="0"/>
                <a:cs typeface="Arial" charset="0"/>
              </a:rPr>
              <a:t/>
            </a:r>
            <a:br>
              <a:rPr lang="en-GB" sz="6000" dirty="0">
                <a:solidFill>
                  <a:srgbClr val="035642"/>
                </a:solidFill>
                <a:latin typeface="Century Gothic" panose="020B0502020202020204" pitchFamily="34" charset="0"/>
                <a:cs typeface="Arial" charset="0"/>
              </a:rPr>
            </a:br>
            <a:endParaRPr lang="en-US" sz="2400" dirty="0">
              <a:latin typeface="Century Gothic" panose="020B0502020202020204" pitchFamily="34" charset="0"/>
              <a:cs typeface="Arial" charset="0"/>
            </a:endParaRPr>
          </a:p>
        </p:txBody>
      </p:sp>
      <p:pic>
        <p:nvPicPr>
          <p:cNvPr id="21513" name="irc_mi" descr="facebook-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450" y="5782964"/>
            <a:ext cx="4206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1514" name="Rectangle 3"/>
          <p:cNvSpPr>
            <a:spLocks noChangeArrowheads="1"/>
          </p:cNvSpPr>
          <p:nvPr/>
        </p:nvSpPr>
        <p:spPr bwMode="auto">
          <a:xfrm>
            <a:off x="95250" y="5675014"/>
            <a:ext cx="303688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dirty="0">
                <a:solidFill>
                  <a:srgbClr val="035642"/>
                </a:solidFill>
                <a:latin typeface="Calibri" pitchFamily="34" charset="0"/>
                <a:cs typeface="Calibri" pitchFamily="34" charset="0"/>
              </a:rPr>
              <a:t>Find us on </a:t>
            </a:r>
            <a:r>
              <a:rPr lang="en-GB" b="1" dirty="0">
                <a:solidFill>
                  <a:srgbClr val="8BC04C"/>
                </a:solidFill>
                <a:latin typeface="Calibri" pitchFamily="34" charset="0"/>
                <a:cs typeface="Calibri" pitchFamily="34" charset="0"/>
              </a:rPr>
              <a:t>Facebook</a:t>
            </a:r>
            <a:endParaRPr lang="en-GB" dirty="0">
              <a:solidFill>
                <a:srgbClr val="8BC04C"/>
              </a:solidFill>
              <a:latin typeface="Calibri" pitchFamily="34" charset="0"/>
              <a:cs typeface="Calibri" pitchFamily="34" charset="0"/>
            </a:endParaRPr>
          </a:p>
          <a:p>
            <a:r>
              <a:rPr lang="en-GB" dirty="0">
                <a:solidFill>
                  <a:srgbClr val="035642"/>
                </a:solidFill>
                <a:latin typeface="Calibri" pitchFamily="34" charset="0"/>
                <a:cs typeface="Calibri" pitchFamily="34" charset="0"/>
              </a:rPr>
              <a:t>Uplands Educational Trust</a:t>
            </a:r>
          </a:p>
          <a:p>
            <a:r>
              <a:rPr lang="en-GB" dirty="0"/>
              <a:t> </a:t>
            </a:r>
          </a:p>
        </p:txBody>
      </p:sp>
      <p:pic>
        <p:nvPicPr>
          <p:cNvPr id="21515" name="Picture 18" descr="twitter-logo"/>
          <p:cNvPicPr>
            <a:picLocks noChangeAspect="1" noChangeArrowheads="1"/>
          </p:cNvPicPr>
          <p:nvPr/>
        </p:nvPicPr>
        <p:blipFill>
          <a:blip r:embed="rId3">
            <a:extLst>
              <a:ext uri="{28A0092B-C50C-407E-A947-70E740481C1C}">
                <a14:useLocalDpi xmlns:a14="http://schemas.microsoft.com/office/drawing/2010/main" val="0"/>
              </a:ext>
            </a:extLst>
          </a:blip>
          <a:srcRect l="28238" t="13382" r="28865" b="17844"/>
          <a:stretch>
            <a:fillRect/>
          </a:stretch>
        </p:blipFill>
        <p:spPr bwMode="auto">
          <a:xfrm>
            <a:off x="6438900" y="5746452"/>
            <a:ext cx="5810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1516" name="Rectangle 4"/>
          <p:cNvSpPr>
            <a:spLocks noChangeArrowheads="1"/>
          </p:cNvSpPr>
          <p:nvPr/>
        </p:nvSpPr>
        <p:spPr bwMode="auto">
          <a:xfrm>
            <a:off x="6959600" y="5675014"/>
            <a:ext cx="243681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solidFill>
                  <a:srgbClr val="035642"/>
                </a:solidFill>
                <a:latin typeface="Calibri" pitchFamily="34" charset="0"/>
                <a:cs typeface="Calibri" pitchFamily="34" charset="0"/>
              </a:rPr>
              <a:t>Follow us on </a:t>
            </a:r>
            <a:r>
              <a:rPr lang="en-GB" b="1">
                <a:solidFill>
                  <a:srgbClr val="8BC04C"/>
                </a:solidFill>
                <a:latin typeface="Calibri" pitchFamily="34" charset="0"/>
                <a:cs typeface="Calibri" pitchFamily="34" charset="0"/>
              </a:rPr>
              <a:t>Twitter</a:t>
            </a:r>
            <a:endParaRPr lang="en-GB">
              <a:solidFill>
                <a:srgbClr val="8BC04C"/>
              </a:solidFill>
              <a:latin typeface="Calibri" pitchFamily="34" charset="0"/>
              <a:cs typeface="Calibri" pitchFamily="34" charset="0"/>
            </a:endParaRPr>
          </a:p>
          <a:p>
            <a:r>
              <a:rPr lang="en-GB">
                <a:solidFill>
                  <a:srgbClr val="035642"/>
                </a:solidFill>
                <a:latin typeface="Calibri" pitchFamily="34" charset="0"/>
                <a:cs typeface="Calibri" pitchFamily="34" charset="0"/>
              </a:rPr>
              <a:t>@UETSwindon</a:t>
            </a:r>
          </a:p>
          <a:p>
            <a:r>
              <a:rPr lang="en-GB"/>
              <a:t> </a:t>
            </a:r>
          </a:p>
        </p:txBody>
      </p:sp>
      <p:sp>
        <p:nvSpPr>
          <p:cNvPr id="17" name="Rectangle 7"/>
          <p:cNvSpPr>
            <a:spLocks noChangeArrowheads="1"/>
          </p:cNvSpPr>
          <p:nvPr/>
        </p:nvSpPr>
        <p:spPr bwMode="auto">
          <a:xfrm>
            <a:off x="4341813" y="3597002"/>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GB" b="1" dirty="0">
                <a:solidFill>
                  <a:srgbClr val="035642"/>
                </a:solidFill>
                <a:latin typeface="Calibri" pitchFamily="34" charset="0"/>
                <a:cs typeface="Calibri" pitchFamily="34" charset="0"/>
              </a:rPr>
              <a:t>Genti Mullaliu</a:t>
            </a:r>
            <a:br>
              <a:rPr lang="en-GB" b="1" dirty="0">
                <a:solidFill>
                  <a:srgbClr val="035642"/>
                </a:solidFill>
                <a:latin typeface="Calibri" pitchFamily="34" charset="0"/>
                <a:cs typeface="Calibri" pitchFamily="34" charset="0"/>
              </a:rPr>
            </a:br>
            <a:r>
              <a:rPr lang="en-GB" b="1" dirty="0">
                <a:solidFill>
                  <a:srgbClr val="035642"/>
                </a:solidFill>
                <a:latin typeface="Calibri" pitchFamily="34" charset="0"/>
                <a:cs typeface="Calibri" pitchFamily="34" charset="0"/>
              </a:rPr>
              <a:t>Principal of College</a:t>
            </a:r>
            <a:br>
              <a:rPr lang="en-GB" b="1" dirty="0">
                <a:solidFill>
                  <a:srgbClr val="035642"/>
                </a:solidFill>
                <a:latin typeface="Calibri" pitchFamily="34" charset="0"/>
                <a:cs typeface="Calibri" pitchFamily="34" charset="0"/>
              </a:rPr>
            </a:br>
            <a:r>
              <a:rPr lang="en-GB" b="1" dirty="0">
                <a:solidFill>
                  <a:srgbClr val="035642"/>
                </a:solidFill>
                <a:latin typeface="Calibri" pitchFamily="34" charset="0"/>
                <a:cs typeface="Calibri" pitchFamily="34" charset="0"/>
              </a:rPr>
              <a:t>Telephone Number: </a:t>
            </a:r>
            <a:r>
              <a:rPr lang="en-GB" b="1" dirty="0">
                <a:solidFill>
                  <a:srgbClr val="8BC04C"/>
                </a:solidFill>
                <a:latin typeface="Calibri" pitchFamily="34" charset="0"/>
                <a:cs typeface="Calibri" pitchFamily="34" charset="0"/>
              </a:rPr>
              <a:t>01793 481493</a:t>
            </a:r>
            <a:r>
              <a:rPr lang="en-GB" b="1" dirty="0">
                <a:solidFill>
                  <a:srgbClr val="035642"/>
                </a:solidFill>
                <a:latin typeface="Calibri" pitchFamily="34" charset="0"/>
                <a:cs typeface="Calibri" pitchFamily="34" charset="0"/>
              </a:rPr>
              <a:t/>
            </a:r>
            <a:br>
              <a:rPr lang="en-GB" b="1" dirty="0">
                <a:solidFill>
                  <a:srgbClr val="035642"/>
                </a:solidFill>
                <a:latin typeface="Calibri" pitchFamily="34" charset="0"/>
                <a:cs typeface="Calibri" pitchFamily="34" charset="0"/>
              </a:rPr>
            </a:br>
            <a:r>
              <a:rPr lang="en-GB" b="1" dirty="0">
                <a:solidFill>
                  <a:srgbClr val="035642"/>
                </a:solidFill>
                <a:latin typeface="Calibri" pitchFamily="34" charset="0"/>
                <a:cs typeface="Calibri" pitchFamily="34" charset="0"/>
              </a:rPr>
              <a:t>Email: </a:t>
            </a:r>
            <a:r>
              <a:rPr lang="en-GB" b="1" dirty="0">
                <a:solidFill>
                  <a:srgbClr val="8BC04C"/>
                </a:solidFill>
                <a:latin typeface="Calibri" pitchFamily="34" charset="0"/>
                <a:cs typeface="Calibri" pitchFamily="34" charset="0"/>
              </a:rPr>
              <a:t>gmullaliu@uetcollege.ac.uk</a:t>
            </a:r>
          </a:p>
        </p:txBody>
      </p:sp>
      <p:sp>
        <p:nvSpPr>
          <p:cNvPr id="15" name="TextBox 8"/>
          <p:cNvSpPr txBox="1">
            <a:spLocks noChangeArrowheads="1"/>
          </p:cNvSpPr>
          <p:nvPr/>
        </p:nvSpPr>
        <p:spPr bwMode="auto">
          <a:xfrm>
            <a:off x="2172678" y="404813"/>
            <a:ext cx="67919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600" i="1" dirty="0">
                <a:solidFill>
                  <a:srgbClr val="8BC04C"/>
                </a:solidFill>
              </a:rPr>
              <a:t>Empowering </a:t>
            </a:r>
            <a:r>
              <a:rPr lang="en-GB" sz="1600" i="1" dirty="0">
                <a:solidFill>
                  <a:srgbClr val="004928"/>
                </a:solidFill>
              </a:rPr>
              <a:t>learners to shape</a:t>
            </a:r>
            <a:r>
              <a:rPr lang="en-GB" sz="1600" i="1" dirty="0">
                <a:solidFill>
                  <a:srgbClr val="8BC04C"/>
                </a:solidFill>
              </a:rPr>
              <a:t> </a:t>
            </a:r>
            <a:r>
              <a:rPr lang="en-GB" sz="1600" i="1" dirty="0">
                <a:solidFill>
                  <a:srgbClr val="004928"/>
                </a:solidFill>
              </a:rPr>
              <a:t>their</a:t>
            </a:r>
            <a:r>
              <a:rPr lang="en-GB" sz="1600" i="1" dirty="0">
                <a:solidFill>
                  <a:srgbClr val="8BC04C"/>
                </a:solidFill>
              </a:rPr>
              <a:t> future</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656" y="175072"/>
            <a:ext cx="1843022" cy="877664"/>
          </a:xfrm>
          <a:prstGeom prst="rect">
            <a:avLst/>
          </a:prstGeom>
        </p:spPr>
      </p:pic>
    </p:spTree>
    <p:extLst>
      <p:ext uri="{BB962C8B-B14F-4D97-AF65-F5344CB8AC3E}">
        <p14:creationId xmlns:p14="http://schemas.microsoft.com/office/powerpoint/2010/main" val="151777567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7"/>
          <p:cNvSpPr txBox="1">
            <a:spLocks noChangeArrowheads="1"/>
          </p:cNvSpPr>
          <p:nvPr/>
        </p:nvSpPr>
        <p:spPr bwMode="auto">
          <a:xfrm>
            <a:off x="2916238" y="528638"/>
            <a:ext cx="53292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2400" i="1">
              <a:cs typeface="Arial" charset="0"/>
            </a:endParaRPr>
          </a:p>
        </p:txBody>
      </p:sp>
      <p:sp>
        <p:nvSpPr>
          <p:cNvPr id="2054" name="TextBox 8"/>
          <p:cNvSpPr txBox="1">
            <a:spLocks noChangeArrowheads="1"/>
          </p:cNvSpPr>
          <p:nvPr/>
        </p:nvSpPr>
        <p:spPr bwMode="auto">
          <a:xfrm>
            <a:off x="2339753" y="374749"/>
            <a:ext cx="47525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i="1" dirty="0">
                <a:solidFill>
                  <a:srgbClr val="8BC04C"/>
                </a:solidFill>
              </a:rPr>
              <a:t>Empowering </a:t>
            </a:r>
            <a:r>
              <a:rPr lang="en-GB" sz="1400" i="1" dirty="0">
                <a:solidFill>
                  <a:srgbClr val="004928"/>
                </a:solidFill>
              </a:rPr>
              <a:t>learners to shape</a:t>
            </a:r>
            <a:r>
              <a:rPr lang="en-GB" sz="1400" i="1" dirty="0">
                <a:solidFill>
                  <a:srgbClr val="8BC04C"/>
                </a:solidFill>
              </a:rPr>
              <a:t> </a:t>
            </a:r>
            <a:r>
              <a:rPr lang="en-GB" sz="1400" i="1" dirty="0">
                <a:solidFill>
                  <a:srgbClr val="004928"/>
                </a:solidFill>
              </a:rPr>
              <a:t>their</a:t>
            </a:r>
            <a:r>
              <a:rPr lang="en-GB" sz="1400" i="1" dirty="0">
                <a:solidFill>
                  <a:srgbClr val="8BC04C"/>
                </a:solidFill>
              </a:rPr>
              <a:t> future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16632"/>
            <a:ext cx="2160240" cy="1028726"/>
          </a:xfrm>
          <a:prstGeom prst="rect">
            <a:avLst/>
          </a:prstGeom>
        </p:spPr>
      </p:pic>
      <p:sp>
        <p:nvSpPr>
          <p:cNvPr id="5" name="TextBox 4"/>
          <p:cNvSpPr txBox="1">
            <a:spLocks noChangeArrowheads="1"/>
          </p:cNvSpPr>
          <p:nvPr/>
        </p:nvSpPr>
        <p:spPr bwMode="auto">
          <a:xfrm>
            <a:off x="395536" y="2708920"/>
            <a:ext cx="79644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sz="3600" b="1" dirty="0">
                <a:solidFill>
                  <a:srgbClr val="004928"/>
                </a:solidFill>
                <a:latin typeface="Calibri" panose="020F0502020204030204" pitchFamily="34" charset="0"/>
              </a:rPr>
              <a:t>Preparing For Adulthood Transitions Road Show September 2021</a:t>
            </a:r>
          </a:p>
        </p:txBody>
      </p:sp>
    </p:spTree>
    <p:extLst>
      <p:ext uri="{BB962C8B-B14F-4D97-AF65-F5344CB8AC3E}">
        <p14:creationId xmlns:p14="http://schemas.microsoft.com/office/powerpoint/2010/main" val="25831088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7"/>
          <p:cNvSpPr txBox="1">
            <a:spLocks noChangeArrowheads="1"/>
          </p:cNvSpPr>
          <p:nvPr/>
        </p:nvSpPr>
        <p:spPr bwMode="auto">
          <a:xfrm>
            <a:off x="2916238" y="528638"/>
            <a:ext cx="53292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2400" i="1">
              <a:cs typeface="Arial" charset="0"/>
            </a:endParaRPr>
          </a:p>
        </p:txBody>
      </p:sp>
      <p:sp>
        <p:nvSpPr>
          <p:cNvPr id="2054" name="TextBox 8"/>
          <p:cNvSpPr txBox="1">
            <a:spLocks noChangeArrowheads="1"/>
          </p:cNvSpPr>
          <p:nvPr/>
        </p:nvSpPr>
        <p:spPr bwMode="auto">
          <a:xfrm>
            <a:off x="2339753" y="374749"/>
            <a:ext cx="47525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i="1" dirty="0">
                <a:solidFill>
                  <a:srgbClr val="8BC04C"/>
                </a:solidFill>
              </a:rPr>
              <a:t>Empowering </a:t>
            </a:r>
            <a:r>
              <a:rPr lang="en-GB" sz="1400" i="1" dirty="0">
                <a:solidFill>
                  <a:srgbClr val="004928"/>
                </a:solidFill>
              </a:rPr>
              <a:t>learners to shape</a:t>
            </a:r>
            <a:r>
              <a:rPr lang="en-GB" sz="1400" i="1" dirty="0">
                <a:solidFill>
                  <a:srgbClr val="8BC04C"/>
                </a:solidFill>
              </a:rPr>
              <a:t> </a:t>
            </a:r>
            <a:r>
              <a:rPr lang="en-GB" sz="1400" i="1" dirty="0">
                <a:solidFill>
                  <a:srgbClr val="004928"/>
                </a:solidFill>
              </a:rPr>
              <a:t>their</a:t>
            </a:r>
            <a:r>
              <a:rPr lang="en-GB" sz="1400" i="1" dirty="0">
                <a:solidFill>
                  <a:srgbClr val="8BC04C"/>
                </a:solidFill>
              </a:rPr>
              <a:t> future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16632"/>
            <a:ext cx="2160240" cy="1028726"/>
          </a:xfrm>
          <a:prstGeom prst="rect">
            <a:avLst/>
          </a:prstGeom>
        </p:spPr>
      </p:pic>
      <p:sp>
        <p:nvSpPr>
          <p:cNvPr id="4" name="Title 3"/>
          <p:cNvSpPr>
            <a:spLocks noGrp="1"/>
          </p:cNvSpPr>
          <p:nvPr>
            <p:ph type="title"/>
          </p:nvPr>
        </p:nvSpPr>
        <p:spPr/>
        <p:txBody>
          <a:bodyPr>
            <a:normAutofit fontScale="90000"/>
          </a:bodyPr>
          <a:lstStyle/>
          <a:p>
            <a:r>
              <a:rPr lang="en-GB" altLang="en-US" b="1" dirty="0">
                <a:solidFill>
                  <a:srgbClr val="004928"/>
                </a:solidFill>
                <a:latin typeface="Calibri" panose="020F0502020204030204" pitchFamily="34" charset="0"/>
              </a:rPr>
              <a:t/>
            </a:r>
            <a:br>
              <a:rPr lang="en-GB" altLang="en-US" b="1" dirty="0">
                <a:solidFill>
                  <a:srgbClr val="004928"/>
                </a:solidFill>
                <a:latin typeface="Calibri" panose="020F0502020204030204" pitchFamily="34" charset="0"/>
              </a:rPr>
            </a:br>
            <a:r>
              <a:rPr lang="en-GB" altLang="en-US" b="1" dirty="0">
                <a:solidFill>
                  <a:srgbClr val="004928"/>
                </a:solidFill>
                <a:latin typeface="Calibri" panose="020F0502020204030204" pitchFamily="34" charset="0"/>
              </a:rPr>
              <a:t/>
            </a:r>
            <a:br>
              <a:rPr lang="en-GB" altLang="en-US" b="1" dirty="0">
                <a:solidFill>
                  <a:srgbClr val="004928"/>
                </a:solidFill>
                <a:latin typeface="Calibri" panose="020F0502020204030204" pitchFamily="34" charset="0"/>
              </a:rPr>
            </a:br>
            <a:r>
              <a:rPr lang="en-GB" altLang="en-US" b="1" dirty="0">
                <a:solidFill>
                  <a:srgbClr val="035642"/>
                </a:solidFill>
                <a:latin typeface="Arial" charset="0"/>
                <a:cs typeface="Arial" charset="0"/>
              </a:rPr>
              <a:t>Who are we? what do we do?</a:t>
            </a:r>
            <a:r>
              <a:rPr lang="en-GB" altLang="en-US" b="1" dirty="0">
                <a:solidFill>
                  <a:srgbClr val="004928"/>
                </a:solidFill>
                <a:latin typeface="Calibri" panose="020F0502020204030204" pitchFamily="34" charset="0"/>
              </a:rPr>
              <a:t/>
            </a:r>
            <a:br>
              <a:rPr lang="en-GB" altLang="en-US" b="1" dirty="0">
                <a:solidFill>
                  <a:srgbClr val="004928"/>
                </a:solidFill>
                <a:latin typeface="Calibri" panose="020F0502020204030204" pitchFamily="34" charset="0"/>
              </a:rPr>
            </a:br>
            <a:endParaRPr lang="en-GB" dirty="0"/>
          </a:p>
        </p:txBody>
      </p:sp>
      <p:sp>
        <p:nvSpPr>
          <p:cNvPr id="6" name="Content Placeholder 5"/>
          <p:cNvSpPr>
            <a:spLocks noGrp="1"/>
          </p:cNvSpPr>
          <p:nvPr>
            <p:ph idx="1"/>
          </p:nvPr>
        </p:nvSpPr>
        <p:spPr>
          <a:xfrm>
            <a:off x="457200" y="1671638"/>
            <a:ext cx="8229600" cy="4454525"/>
          </a:xfrm>
        </p:spPr>
        <p:txBody>
          <a:bodyPr>
            <a:normAutofit fontScale="92500" lnSpcReduction="20000"/>
          </a:bodyPr>
          <a:lstStyle/>
          <a:p>
            <a:pPr>
              <a:buFontTx/>
              <a:buChar char="•"/>
              <a:defRPr/>
            </a:pPr>
            <a:r>
              <a:rPr lang="en-GB" kern="0" dirty="0">
                <a:solidFill>
                  <a:srgbClr val="035642"/>
                </a:solidFill>
                <a:latin typeface="Calibri" pitchFamily="34" charset="0"/>
                <a:cs typeface="Arial"/>
              </a:rPr>
              <a:t>Post 16 Independent Specialist Provider</a:t>
            </a:r>
          </a:p>
          <a:p>
            <a:pPr>
              <a:buFontTx/>
              <a:buChar char="•"/>
              <a:defRPr/>
            </a:pPr>
            <a:r>
              <a:rPr lang="en-GB" kern="0" dirty="0">
                <a:solidFill>
                  <a:srgbClr val="035642"/>
                </a:solidFill>
                <a:latin typeface="Calibri" pitchFamily="34" charset="0"/>
                <a:cs typeface="Arial"/>
              </a:rPr>
              <a:t>Two Campuses</a:t>
            </a:r>
          </a:p>
          <a:p>
            <a:pPr>
              <a:buFontTx/>
              <a:buChar char="•"/>
              <a:defRPr/>
            </a:pPr>
            <a:endParaRPr lang="en-US" kern="0" dirty="0">
              <a:solidFill>
                <a:srgbClr val="035642"/>
              </a:solidFill>
              <a:latin typeface="Calibri" pitchFamily="34" charset="0"/>
              <a:cs typeface="Arial"/>
            </a:endParaRPr>
          </a:p>
          <a:p>
            <a:pPr>
              <a:buFontTx/>
              <a:buChar char="•"/>
              <a:defRPr/>
            </a:pPr>
            <a:r>
              <a:rPr lang="en-US" kern="0" dirty="0">
                <a:solidFill>
                  <a:srgbClr val="035642"/>
                </a:solidFill>
                <a:latin typeface="Calibri" pitchFamily="34" charset="0"/>
                <a:cs typeface="Arial"/>
              </a:rPr>
              <a:t>Our care and support for our Learners are always at the heart of what we do, where our Learners learn new skills and are better equipped for the future. Our College community depends on us staying focused on what make us excellent: a place of innovative and inclusive learning community for all, and a safe, stimulating Learner focused environment. </a:t>
            </a:r>
          </a:p>
        </p:txBody>
      </p:sp>
    </p:spTree>
    <p:extLst>
      <p:ext uri="{BB962C8B-B14F-4D97-AF65-F5344CB8AC3E}">
        <p14:creationId xmlns:p14="http://schemas.microsoft.com/office/powerpoint/2010/main" val="297997396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7"/>
          <p:cNvSpPr txBox="1">
            <a:spLocks noChangeArrowheads="1"/>
          </p:cNvSpPr>
          <p:nvPr/>
        </p:nvSpPr>
        <p:spPr bwMode="auto">
          <a:xfrm>
            <a:off x="2916238" y="528638"/>
            <a:ext cx="53292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2400" i="1">
              <a:cs typeface="Arial" charset="0"/>
            </a:endParaRPr>
          </a:p>
        </p:txBody>
      </p:sp>
      <p:sp>
        <p:nvSpPr>
          <p:cNvPr id="2054" name="TextBox 8"/>
          <p:cNvSpPr txBox="1">
            <a:spLocks noChangeArrowheads="1"/>
          </p:cNvSpPr>
          <p:nvPr/>
        </p:nvSpPr>
        <p:spPr bwMode="auto">
          <a:xfrm>
            <a:off x="2339753" y="374749"/>
            <a:ext cx="47525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i="1" dirty="0">
                <a:solidFill>
                  <a:srgbClr val="8BC04C"/>
                </a:solidFill>
              </a:rPr>
              <a:t>Empowering </a:t>
            </a:r>
            <a:r>
              <a:rPr lang="en-GB" sz="1400" i="1" dirty="0">
                <a:solidFill>
                  <a:srgbClr val="004928"/>
                </a:solidFill>
              </a:rPr>
              <a:t>learners to shape</a:t>
            </a:r>
            <a:r>
              <a:rPr lang="en-GB" sz="1400" i="1" dirty="0">
                <a:solidFill>
                  <a:srgbClr val="8BC04C"/>
                </a:solidFill>
              </a:rPr>
              <a:t> </a:t>
            </a:r>
            <a:r>
              <a:rPr lang="en-GB" sz="1400" i="1" dirty="0">
                <a:solidFill>
                  <a:srgbClr val="004928"/>
                </a:solidFill>
              </a:rPr>
              <a:t>their</a:t>
            </a:r>
            <a:r>
              <a:rPr lang="en-GB" sz="1400" i="1" dirty="0">
                <a:solidFill>
                  <a:srgbClr val="8BC04C"/>
                </a:solidFill>
              </a:rPr>
              <a:t> future</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16632"/>
            <a:ext cx="2160240" cy="1028726"/>
          </a:xfrm>
          <a:prstGeom prst="rect">
            <a:avLst/>
          </a:prstGeom>
        </p:spPr>
      </p:pic>
      <p:sp>
        <p:nvSpPr>
          <p:cNvPr id="4" name="Title 3"/>
          <p:cNvSpPr>
            <a:spLocks noGrp="1"/>
          </p:cNvSpPr>
          <p:nvPr>
            <p:ph type="title"/>
          </p:nvPr>
        </p:nvSpPr>
        <p:spPr/>
        <p:txBody>
          <a:bodyPr>
            <a:normAutofit fontScale="90000"/>
          </a:bodyPr>
          <a:lstStyle/>
          <a:p>
            <a:r>
              <a:rPr lang="en-GB" altLang="en-US" b="1" dirty="0">
                <a:solidFill>
                  <a:srgbClr val="004928"/>
                </a:solidFill>
                <a:latin typeface="Calibri" panose="020F0502020204030204" pitchFamily="34" charset="0"/>
              </a:rPr>
              <a:t/>
            </a:r>
            <a:br>
              <a:rPr lang="en-GB" altLang="en-US" b="1" dirty="0">
                <a:solidFill>
                  <a:srgbClr val="004928"/>
                </a:solidFill>
                <a:latin typeface="Calibri" panose="020F0502020204030204" pitchFamily="34" charset="0"/>
              </a:rPr>
            </a:br>
            <a:r>
              <a:rPr lang="en-GB" altLang="en-US" b="1" dirty="0">
                <a:solidFill>
                  <a:srgbClr val="004928"/>
                </a:solidFill>
                <a:latin typeface="Calibri" panose="020F0502020204030204" pitchFamily="34" charset="0"/>
              </a:rPr>
              <a:t/>
            </a:r>
            <a:br>
              <a:rPr lang="en-GB" altLang="en-US" b="1" dirty="0">
                <a:solidFill>
                  <a:srgbClr val="004928"/>
                </a:solidFill>
                <a:latin typeface="Calibri" panose="020F0502020204030204" pitchFamily="34" charset="0"/>
              </a:rPr>
            </a:br>
            <a:r>
              <a:rPr lang="en-GB" altLang="en-US" b="1" dirty="0">
                <a:solidFill>
                  <a:srgbClr val="004928"/>
                </a:solidFill>
                <a:latin typeface="Calibri" panose="020F0502020204030204" pitchFamily="34" charset="0"/>
              </a:rPr>
              <a:t>Transitions Preparing for Adulthood </a:t>
            </a:r>
            <a:br>
              <a:rPr lang="en-GB" altLang="en-US" b="1" dirty="0">
                <a:solidFill>
                  <a:srgbClr val="004928"/>
                </a:solidFill>
                <a:latin typeface="Calibri" panose="020F0502020204030204" pitchFamily="34" charset="0"/>
              </a:rPr>
            </a:br>
            <a:endParaRPr lang="en-GB" dirty="0"/>
          </a:p>
        </p:txBody>
      </p:sp>
      <p:sp>
        <p:nvSpPr>
          <p:cNvPr id="6" name="Content Placeholder 5"/>
          <p:cNvSpPr>
            <a:spLocks noGrp="1"/>
          </p:cNvSpPr>
          <p:nvPr>
            <p:ph idx="1"/>
          </p:nvPr>
        </p:nvSpPr>
        <p:spPr>
          <a:xfrm>
            <a:off x="457200" y="1671638"/>
            <a:ext cx="8229600" cy="4454525"/>
          </a:xfrm>
        </p:spPr>
        <p:txBody>
          <a:bodyPr>
            <a:normAutofit fontScale="92500" lnSpcReduction="20000"/>
          </a:bodyPr>
          <a:lstStyle/>
          <a:p>
            <a:pPr marL="0" indent="0">
              <a:buNone/>
            </a:pPr>
            <a:r>
              <a:rPr lang="en-GB" dirty="0"/>
              <a:t>“The transition from childhood to adulthood is a time of celebration, change and challenges for all young people between 13 and 25 years old. Careful planning for this process is key to helping all young people make decisions about their future: about their career, their continuing education, their social life and where they might like to live. Having access to timely and comprehensive information, advice and guidance can be enough to help them reach their goals.”</a:t>
            </a:r>
          </a:p>
          <a:p>
            <a:pPr marL="0" indent="0">
              <a:buNone/>
            </a:pPr>
            <a:r>
              <a:rPr lang="en-GB" sz="2400" dirty="0"/>
              <a:t>www.Swindon.GOV.UK</a:t>
            </a:r>
          </a:p>
        </p:txBody>
      </p:sp>
    </p:spTree>
    <p:extLst>
      <p:ext uri="{BB962C8B-B14F-4D97-AF65-F5344CB8AC3E}">
        <p14:creationId xmlns:p14="http://schemas.microsoft.com/office/powerpoint/2010/main" val="73077357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7"/>
          <p:cNvSpPr txBox="1">
            <a:spLocks noChangeArrowheads="1"/>
          </p:cNvSpPr>
          <p:nvPr/>
        </p:nvSpPr>
        <p:spPr bwMode="auto">
          <a:xfrm>
            <a:off x="2916238" y="528638"/>
            <a:ext cx="53292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2400" i="1">
              <a:cs typeface="Arial" charset="0"/>
            </a:endParaRPr>
          </a:p>
        </p:txBody>
      </p:sp>
      <p:sp>
        <p:nvSpPr>
          <p:cNvPr id="2054" name="TextBox 8"/>
          <p:cNvSpPr txBox="1">
            <a:spLocks noChangeArrowheads="1"/>
          </p:cNvSpPr>
          <p:nvPr/>
        </p:nvSpPr>
        <p:spPr bwMode="auto">
          <a:xfrm>
            <a:off x="2339753" y="374749"/>
            <a:ext cx="47525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i="1" dirty="0">
                <a:solidFill>
                  <a:srgbClr val="8BC04C"/>
                </a:solidFill>
              </a:rPr>
              <a:t>Empowering </a:t>
            </a:r>
            <a:r>
              <a:rPr lang="en-GB" sz="1400" i="1" dirty="0">
                <a:solidFill>
                  <a:srgbClr val="004928"/>
                </a:solidFill>
              </a:rPr>
              <a:t>learners to shape</a:t>
            </a:r>
            <a:r>
              <a:rPr lang="en-GB" sz="1400" i="1" dirty="0">
                <a:solidFill>
                  <a:srgbClr val="8BC04C"/>
                </a:solidFill>
              </a:rPr>
              <a:t> </a:t>
            </a:r>
            <a:r>
              <a:rPr lang="en-GB" sz="1400" i="1" dirty="0">
                <a:solidFill>
                  <a:srgbClr val="004928"/>
                </a:solidFill>
              </a:rPr>
              <a:t>their</a:t>
            </a:r>
            <a:r>
              <a:rPr lang="en-GB" sz="1400" i="1" dirty="0">
                <a:solidFill>
                  <a:srgbClr val="8BC04C"/>
                </a:solidFill>
              </a:rPr>
              <a:t> future</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16632"/>
            <a:ext cx="2160240" cy="1028726"/>
          </a:xfrm>
          <a:prstGeom prst="rect">
            <a:avLst/>
          </a:prstGeom>
        </p:spPr>
      </p:pic>
      <p:sp>
        <p:nvSpPr>
          <p:cNvPr id="4" name="Title 3"/>
          <p:cNvSpPr>
            <a:spLocks noGrp="1"/>
          </p:cNvSpPr>
          <p:nvPr>
            <p:ph type="title"/>
          </p:nvPr>
        </p:nvSpPr>
        <p:spPr>
          <a:xfrm>
            <a:off x="457200" y="496914"/>
            <a:ext cx="8229600" cy="1143000"/>
          </a:xfrm>
        </p:spPr>
        <p:txBody>
          <a:bodyPr>
            <a:normAutofit fontScale="90000"/>
          </a:bodyPr>
          <a:lstStyle/>
          <a:p>
            <a:r>
              <a:rPr lang="en-GB" altLang="en-US" b="1" dirty="0">
                <a:solidFill>
                  <a:srgbClr val="004928"/>
                </a:solidFill>
                <a:latin typeface="Calibri" panose="020F0502020204030204" pitchFamily="34" charset="0"/>
              </a:rPr>
              <a:t/>
            </a:r>
            <a:br>
              <a:rPr lang="en-GB" altLang="en-US" b="1" dirty="0">
                <a:solidFill>
                  <a:srgbClr val="004928"/>
                </a:solidFill>
                <a:latin typeface="Calibri" panose="020F0502020204030204" pitchFamily="34" charset="0"/>
              </a:rPr>
            </a:br>
            <a:r>
              <a:rPr lang="en-GB" altLang="en-US" b="1" dirty="0">
                <a:solidFill>
                  <a:srgbClr val="004928"/>
                </a:solidFill>
                <a:latin typeface="Calibri" panose="020F0502020204030204" pitchFamily="34" charset="0"/>
              </a:rPr>
              <a:t/>
            </a:r>
            <a:br>
              <a:rPr lang="en-GB" altLang="en-US" b="1" dirty="0">
                <a:solidFill>
                  <a:srgbClr val="004928"/>
                </a:solidFill>
                <a:latin typeface="Calibri" panose="020F0502020204030204" pitchFamily="34" charset="0"/>
              </a:rPr>
            </a:br>
            <a:r>
              <a:rPr lang="en-GB" altLang="en-US" b="1" dirty="0">
                <a:solidFill>
                  <a:srgbClr val="004928"/>
                </a:solidFill>
                <a:latin typeface="Calibri" panose="020F0502020204030204" pitchFamily="34" charset="0"/>
              </a:rPr>
              <a:t>Our Vision: Empowering learners to shape their future </a:t>
            </a:r>
            <a:br>
              <a:rPr lang="en-GB" altLang="en-US" b="1" dirty="0">
                <a:solidFill>
                  <a:srgbClr val="004928"/>
                </a:solidFill>
                <a:latin typeface="Calibri" panose="020F0502020204030204" pitchFamily="34" charset="0"/>
              </a:rPr>
            </a:br>
            <a:endParaRPr lang="en-GB" dirty="0"/>
          </a:p>
        </p:txBody>
      </p:sp>
      <p:sp>
        <p:nvSpPr>
          <p:cNvPr id="6" name="Content Placeholder 5"/>
          <p:cNvSpPr>
            <a:spLocks noGrp="1"/>
          </p:cNvSpPr>
          <p:nvPr>
            <p:ph idx="1"/>
          </p:nvPr>
        </p:nvSpPr>
        <p:spPr>
          <a:xfrm>
            <a:off x="457200" y="2020196"/>
            <a:ext cx="8229600" cy="4105967"/>
          </a:xfrm>
        </p:spPr>
        <p:txBody>
          <a:bodyPr>
            <a:normAutofit fontScale="92500" lnSpcReduction="20000"/>
          </a:bodyPr>
          <a:lstStyle/>
          <a:p>
            <a:r>
              <a:rPr lang="en-GB" dirty="0"/>
              <a:t>To be an innovative and inclusive learning community for all.</a:t>
            </a:r>
          </a:p>
          <a:p>
            <a:r>
              <a:rPr lang="en-GB" dirty="0"/>
              <a:t>To provide a safe, stimulating learner centred environment.</a:t>
            </a:r>
          </a:p>
          <a:p>
            <a:r>
              <a:rPr lang="en-GB" dirty="0"/>
              <a:t>To equip learners with skills for work and life.</a:t>
            </a:r>
          </a:p>
          <a:p>
            <a:r>
              <a:rPr lang="en-GB" dirty="0"/>
              <a:t>To collaborate with our local community and employers through effective partnerships.</a:t>
            </a:r>
          </a:p>
          <a:p>
            <a:r>
              <a:rPr lang="en-GB" dirty="0"/>
              <a:t>To develop independence and the confidence to carry on their journey through adult life.</a:t>
            </a:r>
          </a:p>
          <a:p>
            <a:endParaRPr lang="en-GB" dirty="0"/>
          </a:p>
        </p:txBody>
      </p:sp>
    </p:spTree>
    <p:extLst>
      <p:ext uri="{BB962C8B-B14F-4D97-AF65-F5344CB8AC3E}">
        <p14:creationId xmlns:p14="http://schemas.microsoft.com/office/powerpoint/2010/main" val="409683987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7"/>
          <p:cNvSpPr txBox="1">
            <a:spLocks noChangeArrowheads="1"/>
          </p:cNvSpPr>
          <p:nvPr/>
        </p:nvSpPr>
        <p:spPr bwMode="auto">
          <a:xfrm>
            <a:off x="2916238" y="528638"/>
            <a:ext cx="53292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2400" i="1">
              <a:cs typeface="Arial" charset="0"/>
            </a:endParaRPr>
          </a:p>
        </p:txBody>
      </p:sp>
      <p:sp>
        <p:nvSpPr>
          <p:cNvPr id="2054" name="TextBox 8"/>
          <p:cNvSpPr txBox="1">
            <a:spLocks noChangeArrowheads="1"/>
          </p:cNvSpPr>
          <p:nvPr/>
        </p:nvSpPr>
        <p:spPr bwMode="auto">
          <a:xfrm>
            <a:off x="2339753" y="374749"/>
            <a:ext cx="47525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i="1" dirty="0">
                <a:solidFill>
                  <a:srgbClr val="8BC04C"/>
                </a:solidFill>
              </a:rPr>
              <a:t>Empowering </a:t>
            </a:r>
            <a:r>
              <a:rPr lang="en-GB" sz="1400" i="1" dirty="0">
                <a:solidFill>
                  <a:srgbClr val="004928"/>
                </a:solidFill>
              </a:rPr>
              <a:t>learners to shape</a:t>
            </a:r>
            <a:r>
              <a:rPr lang="en-GB" sz="1400" i="1" dirty="0">
                <a:solidFill>
                  <a:srgbClr val="8BC04C"/>
                </a:solidFill>
              </a:rPr>
              <a:t> </a:t>
            </a:r>
            <a:r>
              <a:rPr lang="en-GB" sz="1400" i="1" dirty="0">
                <a:solidFill>
                  <a:srgbClr val="004928"/>
                </a:solidFill>
              </a:rPr>
              <a:t>their</a:t>
            </a:r>
            <a:r>
              <a:rPr lang="en-GB" sz="1400" i="1" dirty="0">
                <a:solidFill>
                  <a:srgbClr val="8BC04C"/>
                </a:solidFill>
              </a:rPr>
              <a:t> future</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16632"/>
            <a:ext cx="2160240" cy="1028726"/>
          </a:xfrm>
          <a:prstGeom prst="rect">
            <a:avLst/>
          </a:prstGeom>
        </p:spPr>
      </p:pic>
      <p:sp>
        <p:nvSpPr>
          <p:cNvPr id="4" name="Title 3"/>
          <p:cNvSpPr>
            <a:spLocks noGrp="1"/>
          </p:cNvSpPr>
          <p:nvPr>
            <p:ph type="title"/>
          </p:nvPr>
        </p:nvSpPr>
        <p:spPr/>
        <p:txBody>
          <a:bodyPr>
            <a:normAutofit fontScale="90000"/>
          </a:bodyPr>
          <a:lstStyle/>
          <a:p>
            <a:r>
              <a:rPr lang="en-GB" altLang="en-US" b="1" dirty="0">
                <a:solidFill>
                  <a:srgbClr val="004928"/>
                </a:solidFill>
                <a:latin typeface="Calibri" panose="020F0502020204030204" pitchFamily="34" charset="0"/>
              </a:rPr>
              <a:t/>
            </a:r>
            <a:br>
              <a:rPr lang="en-GB" altLang="en-US" b="1" dirty="0">
                <a:solidFill>
                  <a:srgbClr val="004928"/>
                </a:solidFill>
                <a:latin typeface="Calibri" panose="020F0502020204030204" pitchFamily="34" charset="0"/>
              </a:rPr>
            </a:br>
            <a:r>
              <a:rPr lang="en-GB" altLang="en-US" b="1" dirty="0">
                <a:solidFill>
                  <a:srgbClr val="004928"/>
                </a:solidFill>
                <a:latin typeface="Calibri" panose="020F0502020204030204" pitchFamily="34" charset="0"/>
              </a:rPr>
              <a:t>Our Cohorts of Learners</a:t>
            </a:r>
            <a:br>
              <a:rPr lang="en-GB" altLang="en-US" b="1" dirty="0">
                <a:solidFill>
                  <a:srgbClr val="004928"/>
                </a:solidFill>
                <a:latin typeface="Calibri" panose="020F0502020204030204" pitchFamily="34" charset="0"/>
              </a:rPr>
            </a:br>
            <a:endParaRPr lang="en-GB" dirty="0"/>
          </a:p>
        </p:txBody>
      </p:sp>
      <p:sp>
        <p:nvSpPr>
          <p:cNvPr id="3" name="Content Placeholder 2"/>
          <p:cNvSpPr>
            <a:spLocks noGrp="1"/>
          </p:cNvSpPr>
          <p:nvPr>
            <p:ph idx="1"/>
          </p:nvPr>
        </p:nvSpPr>
        <p:spPr/>
        <p:txBody>
          <a:bodyPr>
            <a:normAutofit fontScale="25000" lnSpcReduction="20000"/>
          </a:bodyPr>
          <a:lstStyle/>
          <a:p>
            <a:r>
              <a:rPr lang="en-US" sz="12800" i="1" dirty="0">
                <a:latin typeface="+mj-lt"/>
              </a:rPr>
              <a:t>Young people with moderate learning needs some of whom have the potential to progress to supported Internship</a:t>
            </a:r>
            <a:endParaRPr lang="en-GB" sz="12800" i="1" dirty="0">
              <a:latin typeface="+mj-lt"/>
            </a:endParaRPr>
          </a:p>
          <a:p>
            <a:r>
              <a:rPr lang="en-US" sz="12800" i="1" dirty="0">
                <a:latin typeface="+mj-lt"/>
              </a:rPr>
              <a:t>Young people on the autistic spectrum and/or with complex learning needs who require:</a:t>
            </a:r>
            <a:r>
              <a:rPr lang="en-GB" sz="12800" i="1" dirty="0">
                <a:latin typeface="+mj-lt"/>
              </a:rPr>
              <a:t>Assesses the starting point- APPS-BKSB-Therapies and WAT </a:t>
            </a:r>
          </a:p>
          <a:p>
            <a:r>
              <a:rPr lang="en-US" sz="12800" i="1" dirty="0">
                <a:latin typeface="+mj-lt"/>
              </a:rPr>
              <a:t>Young people with profound, multiple learning needs who require: specialist setting and therapy support</a:t>
            </a:r>
            <a:endParaRPr lang="en-GB" sz="12800" i="1" dirty="0"/>
          </a:p>
          <a:p>
            <a:pPr marL="0" indent="0">
              <a:buNone/>
            </a:pPr>
            <a:endParaRPr lang="en-GB" sz="14400" i="1" dirty="0"/>
          </a:p>
          <a:p>
            <a:pPr marL="0" indent="0">
              <a:buNone/>
            </a:pPr>
            <a:endParaRPr lang="en-GB" sz="14400" i="1" dirty="0"/>
          </a:p>
        </p:txBody>
      </p:sp>
    </p:spTree>
    <p:extLst>
      <p:ext uri="{BB962C8B-B14F-4D97-AF65-F5344CB8AC3E}">
        <p14:creationId xmlns:p14="http://schemas.microsoft.com/office/powerpoint/2010/main" val="100539745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7"/>
          <p:cNvSpPr txBox="1">
            <a:spLocks noChangeArrowheads="1"/>
          </p:cNvSpPr>
          <p:nvPr/>
        </p:nvSpPr>
        <p:spPr bwMode="auto">
          <a:xfrm>
            <a:off x="2916238" y="528638"/>
            <a:ext cx="53292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2400" i="1">
              <a:cs typeface="Arial" charset="0"/>
            </a:endParaRPr>
          </a:p>
        </p:txBody>
      </p:sp>
      <p:sp>
        <p:nvSpPr>
          <p:cNvPr id="2054" name="TextBox 8"/>
          <p:cNvSpPr txBox="1">
            <a:spLocks noChangeArrowheads="1"/>
          </p:cNvSpPr>
          <p:nvPr/>
        </p:nvSpPr>
        <p:spPr bwMode="auto">
          <a:xfrm>
            <a:off x="2339753" y="374749"/>
            <a:ext cx="47525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i="1" dirty="0">
                <a:solidFill>
                  <a:srgbClr val="8BC04C"/>
                </a:solidFill>
              </a:rPr>
              <a:t>Empowering </a:t>
            </a:r>
            <a:r>
              <a:rPr lang="en-GB" sz="1400" i="1" dirty="0">
                <a:solidFill>
                  <a:srgbClr val="004928"/>
                </a:solidFill>
              </a:rPr>
              <a:t>learners to shape</a:t>
            </a:r>
            <a:r>
              <a:rPr lang="en-GB" sz="1400" i="1" dirty="0">
                <a:solidFill>
                  <a:srgbClr val="8BC04C"/>
                </a:solidFill>
              </a:rPr>
              <a:t> </a:t>
            </a:r>
            <a:r>
              <a:rPr lang="en-GB" sz="1400" i="1" dirty="0">
                <a:solidFill>
                  <a:srgbClr val="004928"/>
                </a:solidFill>
              </a:rPr>
              <a:t>their</a:t>
            </a:r>
            <a:r>
              <a:rPr lang="en-GB" sz="1400" i="1" dirty="0">
                <a:solidFill>
                  <a:srgbClr val="8BC04C"/>
                </a:solidFill>
              </a:rPr>
              <a:t> future</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16632"/>
            <a:ext cx="2160240" cy="1028726"/>
          </a:xfrm>
          <a:prstGeom prst="rect">
            <a:avLst/>
          </a:prstGeom>
        </p:spPr>
      </p:pic>
      <p:sp>
        <p:nvSpPr>
          <p:cNvPr id="4" name="Title 3"/>
          <p:cNvSpPr>
            <a:spLocks noGrp="1"/>
          </p:cNvSpPr>
          <p:nvPr>
            <p:ph type="title"/>
          </p:nvPr>
        </p:nvSpPr>
        <p:spPr/>
        <p:txBody>
          <a:bodyPr>
            <a:normAutofit fontScale="90000"/>
          </a:bodyPr>
          <a:lstStyle/>
          <a:p>
            <a:r>
              <a:rPr lang="en-GB" altLang="en-US" b="1" dirty="0">
                <a:solidFill>
                  <a:srgbClr val="004928"/>
                </a:solidFill>
                <a:latin typeface="Calibri" panose="020F0502020204030204" pitchFamily="34" charset="0"/>
              </a:rPr>
              <a:t/>
            </a:r>
            <a:br>
              <a:rPr lang="en-GB" altLang="en-US" b="1" dirty="0">
                <a:solidFill>
                  <a:srgbClr val="004928"/>
                </a:solidFill>
                <a:latin typeface="Calibri" panose="020F0502020204030204" pitchFamily="34" charset="0"/>
              </a:rPr>
            </a:br>
            <a:r>
              <a:rPr lang="en-GB" altLang="en-US" b="1" dirty="0">
                <a:solidFill>
                  <a:srgbClr val="004928"/>
                </a:solidFill>
                <a:latin typeface="Calibri" panose="020F0502020204030204" pitchFamily="34" charset="0"/>
              </a:rPr>
              <a:t>Know the Curriculum  </a:t>
            </a:r>
            <a:br>
              <a:rPr lang="en-GB" altLang="en-US" b="1" dirty="0">
                <a:solidFill>
                  <a:srgbClr val="004928"/>
                </a:solidFill>
                <a:latin typeface="Calibri" panose="020F0502020204030204" pitchFamily="34" charset="0"/>
              </a:rPr>
            </a:br>
            <a:endParaRPr lang="en-GB" dirty="0"/>
          </a:p>
        </p:txBody>
      </p:sp>
      <p:sp>
        <p:nvSpPr>
          <p:cNvPr id="3" name="Content Placeholder 2"/>
          <p:cNvSpPr>
            <a:spLocks noGrp="1"/>
          </p:cNvSpPr>
          <p:nvPr>
            <p:ph idx="1"/>
          </p:nvPr>
        </p:nvSpPr>
        <p:spPr/>
        <p:txBody>
          <a:bodyPr>
            <a:normAutofit fontScale="25000" lnSpcReduction="20000"/>
          </a:bodyPr>
          <a:lstStyle/>
          <a:p>
            <a:pPr marL="0" indent="0">
              <a:buNone/>
            </a:pPr>
            <a:r>
              <a:rPr lang="en-GB" sz="7400" b="1" i="1" u="sng" dirty="0">
                <a:latin typeface="+mj-lt"/>
              </a:rPr>
              <a:t>Our curriculum is:</a:t>
            </a:r>
          </a:p>
          <a:p>
            <a:r>
              <a:rPr lang="en-GB" sz="14400" i="1" dirty="0">
                <a:latin typeface="+mj-lt"/>
              </a:rPr>
              <a:t>Based around the individual learner EHC plan</a:t>
            </a:r>
          </a:p>
          <a:p>
            <a:r>
              <a:rPr lang="en-GB" sz="14400" i="1" dirty="0">
                <a:latin typeface="+mj-lt"/>
              </a:rPr>
              <a:t>Preparing for Adulthood Pathway </a:t>
            </a:r>
          </a:p>
          <a:p>
            <a:r>
              <a:rPr lang="en-GB" sz="14400" i="1" dirty="0">
                <a:latin typeface="+mj-lt"/>
              </a:rPr>
              <a:t>Pictures of potential ( Individual) </a:t>
            </a:r>
          </a:p>
          <a:p>
            <a:r>
              <a:rPr lang="en-GB" sz="14400" i="1" dirty="0">
                <a:latin typeface="+mj-lt"/>
              </a:rPr>
              <a:t>Assesses the starting point- APPS-BKSB-Therapies and WAT </a:t>
            </a:r>
          </a:p>
          <a:p>
            <a:r>
              <a:rPr lang="en-GB" sz="14400" i="1" dirty="0">
                <a:latin typeface="+mj-lt"/>
              </a:rPr>
              <a:t>Cultural Capital – Essential knowledge that learners need to prepare them for future success</a:t>
            </a:r>
          </a:p>
          <a:p>
            <a:pPr marL="0" indent="0">
              <a:buNone/>
            </a:pPr>
            <a:endParaRPr lang="en-GB" sz="14400" i="1" dirty="0"/>
          </a:p>
          <a:p>
            <a:pPr marL="0" indent="0">
              <a:buNone/>
            </a:pPr>
            <a:endParaRPr lang="en-GB" sz="14400" i="1" dirty="0"/>
          </a:p>
          <a:p>
            <a:pPr marL="0" indent="0">
              <a:buNone/>
            </a:pPr>
            <a:endParaRPr lang="en-GB" sz="14400" i="1" dirty="0"/>
          </a:p>
        </p:txBody>
      </p:sp>
    </p:spTree>
    <p:extLst>
      <p:ext uri="{BB962C8B-B14F-4D97-AF65-F5344CB8AC3E}">
        <p14:creationId xmlns:p14="http://schemas.microsoft.com/office/powerpoint/2010/main" val="293150212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7"/>
          <p:cNvSpPr txBox="1">
            <a:spLocks noChangeArrowheads="1"/>
          </p:cNvSpPr>
          <p:nvPr/>
        </p:nvSpPr>
        <p:spPr bwMode="auto">
          <a:xfrm>
            <a:off x="2916238" y="528638"/>
            <a:ext cx="53292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2400" i="1">
              <a:cs typeface="Arial" charset="0"/>
            </a:endParaRPr>
          </a:p>
        </p:txBody>
      </p:sp>
      <p:sp>
        <p:nvSpPr>
          <p:cNvPr id="2054" name="TextBox 8"/>
          <p:cNvSpPr txBox="1">
            <a:spLocks noChangeArrowheads="1"/>
          </p:cNvSpPr>
          <p:nvPr/>
        </p:nvSpPr>
        <p:spPr bwMode="auto">
          <a:xfrm>
            <a:off x="2339753" y="374749"/>
            <a:ext cx="47525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i="1" dirty="0">
                <a:solidFill>
                  <a:srgbClr val="8BC04C"/>
                </a:solidFill>
              </a:rPr>
              <a:t>Empowering </a:t>
            </a:r>
            <a:r>
              <a:rPr lang="en-GB" sz="1400" i="1" dirty="0">
                <a:solidFill>
                  <a:srgbClr val="004928"/>
                </a:solidFill>
              </a:rPr>
              <a:t>learners to shape</a:t>
            </a:r>
            <a:r>
              <a:rPr lang="en-GB" sz="1400" i="1" dirty="0">
                <a:solidFill>
                  <a:srgbClr val="8BC04C"/>
                </a:solidFill>
              </a:rPr>
              <a:t> </a:t>
            </a:r>
            <a:r>
              <a:rPr lang="en-GB" sz="1400" i="1" dirty="0">
                <a:solidFill>
                  <a:srgbClr val="004928"/>
                </a:solidFill>
              </a:rPr>
              <a:t>their</a:t>
            </a:r>
            <a:r>
              <a:rPr lang="en-GB" sz="1400" i="1" dirty="0">
                <a:solidFill>
                  <a:srgbClr val="8BC04C"/>
                </a:solidFill>
              </a:rPr>
              <a:t> future</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16632"/>
            <a:ext cx="2160240" cy="1028726"/>
          </a:xfrm>
          <a:prstGeom prst="rect">
            <a:avLst/>
          </a:prstGeom>
        </p:spPr>
      </p:pic>
      <p:sp>
        <p:nvSpPr>
          <p:cNvPr id="4" name="Title 3"/>
          <p:cNvSpPr>
            <a:spLocks noGrp="1"/>
          </p:cNvSpPr>
          <p:nvPr>
            <p:ph type="title"/>
          </p:nvPr>
        </p:nvSpPr>
        <p:spPr/>
        <p:txBody>
          <a:bodyPr>
            <a:normAutofit fontScale="90000"/>
          </a:bodyPr>
          <a:lstStyle/>
          <a:p>
            <a:r>
              <a:rPr lang="en-GB" altLang="en-US" b="1" dirty="0">
                <a:solidFill>
                  <a:srgbClr val="004928"/>
                </a:solidFill>
                <a:latin typeface="Calibri" panose="020F0502020204030204" pitchFamily="34" charset="0"/>
              </a:rPr>
              <a:t/>
            </a:r>
            <a:br>
              <a:rPr lang="en-GB" altLang="en-US" b="1" dirty="0">
                <a:solidFill>
                  <a:srgbClr val="004928"/>
                </a:solidFill>
                <a:latin typeface="Calibri" panose="020F0502020204030204" pitchFamily="34" charset="0"/>
              </a:rPr>
            </a:br>
            <a:r>
              <a:rPr lang="en-GB" altLang="en-US" b="1" dirty="0">
                <a:solidFill>
                  <a:srgbClr val="004928"/>
                </a:solidFill>
                <a:latin typeface="Calibri" panose="020F0502020204030204" pitchFamily="34" charset="0"/>
              </a:rPr>
              <a:t>Curriculum Flow chart  </a:t>
            </a:r>
            <a:br>
              <a:rPr lang="en-GB" altLang="en-US" b="1" dirty="0">
                <a:solidFill>
                  <a:srgbClr val="004928"/>
                </a:solidFill>
                <a:latin typeface="Calibri" panose="020F0502020204030204" pitchFamily="34" charset="0"/>
              </a:rPr>
            </a:br>
            <a:endParaRPr lang="en-GB" dirty="0"/>
          </a:p>
        </p:txBody>
      </p:sp>
      <p:sp>
        <p:nvSpPr>
          <p:cNvPr id="3" name="Content Placeholder 2"/>
          <p:cNvSpPr>
            <a:spLocks noGrp="1"/>
          </p:cNvSpPr>
          <p:nvPr>
            <p:ph idx="1"/>
          </p:nvPr>
        </p:nvSpPr>
        <p:spPr/>
        <p:txBody>
          <a:bodyPr>
            <a:normAutofit/>
          </a:bodyPr>
          <a:lstStyle/>
          <a:p>
            <a:pPr marL="0" indent="0">
              <a:buNone/>
            </a:pPr>
            <a:endParaRPr lang="en-GB" sz="2400" i="1" dirty="0"/>
          </a:p>
          <a:p>
            <a:pPr marL="0" indent="0">
              <a:buNone/>
            </a:pPr>
            <a:endParaRPr lang="en-GB" sz="2400" i="1" dirty="0"/>
          </a:p>
          <a:p>
            <a:pPr marL="0" indent="0">
              <a:buNone/>
            </a:pPr>
            <a:endParaRPr lang="en-GB" i="1" dirty="0"/>
          </a:p>
        </p:txBody>
      </p:sp>
      <p:pic>
        <p:nvPicPr>
          <p:cNvPr id="5" name="Picture 4"/>
          <p:cNvPicPr>
            <a:picLocks noChangeAspect="1"/>
          </p:cNvPicPr>
          <p:nvPr/>
        </p:nvPicPr>
        <p:blipFill>
          <a:blip r:embed="rId4"/>
          <a:stretch>
            <a:fillRect/>
          </a:stretch>
        </p:blipFill>
        <p:spPr>
          <a:xfrm>
            <a:off x="75370" y="1299246"/>
            <a:ext cx="8170105" cy="5106315"/>
          </a:xfrm>
          <a:prstGeom prst="rect">
            <a:avLst/>
          </a:prstGeom>
        </p:spPr>
      </p:pic>
    </p:spTree>
    <p:extLst>
      <p:ext uri="{BB962C8B-B14F-4D97-AF65-F5344CB8AC3E}">
        <p14:creationId xmlns:p14="http://schemas.microsoft.com/office/powerpoint/2010/main" val="270602646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01B8FF1-91A0-4854-83CD-6D7F3394275B}"/>
              </a:ext>
            </a:extLst>
          </p:cNvPr>
          <p:cNvPicPr>
            <a:picLocks noGrp="1" noChangeAspect="1"/>
          </p:cNvPicPr>
          <p:nvPr>
            <p:ph idx="1"/>
          </p:nvPr>
        </p:nvPicPr>
        <p:blipFill rotWithShape="1">
          <a:blip r:embed="rId2"/>
          <a:srcRect l="15001" t="11533" r="14126" b="7579"/>
          <a:stretch/>
        </p:blipFill>
        <p:spPr>
          <a:xfrm>
            <a:off x="233520" y="620688"/>
            <a:ext cx="8636802" cy="5544615"/>
          </a:xfrm>
          <a:prstGeom prst="rect">
            <a:avLst/>
          </a:prstGeom>
        </p:spPr>
      </p:pic>
    </p:spTree>
    <p:extLst>
      <p:ext uri="{BB962C8B-B14F-4D97-AF65-F5344CB8AC3E}">
        <p14:creationId xmlns:p14="http://schemas.microsoft.com/office/powerpoint/2010/main" val="3910933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602</TotalTime>
  <Words>713</Words>
  <Application>Microsoft Office PowerPoint</Application>
  <PresentationFormat>On-screen Show (4:3)</PresentationFormat>
  <Paragraphs>75</Paragraphs>
  <Slides>11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Aharoni</vt:lpstr>
      <vt:lpstr>Arial</vt:lpstr>
      <vt:lpstr>Calibri</vt:lpstr>
      <vt:lpstr>Century Gothic</vt:lpstr>
      <vt:lpstr>Tahoma</vt:lpstr>
      <vt:lpstr>Office Theme</vt:lpstr>
      <vt:lpstr>PowerPoint Presentation</vt:lpstr>
      <vt:lpstr>PowerPoint Presentation</vt:lpstr>
      <vt:lpstr>  Who are we? what do we do? </vt:lpstr>
      <vt:lpstr>  Transitions Preparing for Adulthood  </vt:lpstr>
      <vt:lpstr>  Our Vision: Empowering learners to shape their future  </vt:lpstr>
      <vt:lpstr> Our Cohorts of Learners </vt:lpstr>
      <vt:lpstr> Know the Curriculum   </vt:lpstr>
      <vt:lpstr> Curriculum Flow chart   </vt:lpstr>
      <vt:lpstr>PowerPoint Presentation</vt:lpstr>
      <vt:lpstr>Questions?</vt:lpstr>
      <vt:lpstr>PowerPoint Presentation</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Westerman</dc:creator>
  <cp:lastModifiedBy>Victoria Guillaume</cp:lastModifiedBy>
  <cp:revision>38</cp:revision>
  <cp:lastPrinted>2015-11-03T12:14:15Z</cp:lastPrinted>
  <dcterms:created xsi:type="dcterms:W3CDTF">2015-06-23T12:41:00Z</dcterms:created>
  <dcterms:modified xsi:type="dcterms:W3CDTF">2021-09-15T09:39:43Z</dcterms:modified>
</cp:coreProperties>
</file>