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notesMasterIdLst>
    <p:notesMasterId r:id="rId30"/>
  </p:notesMasterIdLst>
  <p:sldIdLst>
    <p:sldId id="290" r:id="rId7"/>
    <p:sldId id="270" r:id="rId8"/>
    <p:sldId id="292" r:id="rId9"/>
    <p:sldId id="322" r:id="rId10"/>
    <p:sldId id="323" r:id="rId11"/>
    <p:sldId id="324" r:id="rId12"/>
    <p:sldId id="295" r:id="rId13"/>
    <p:sldId id="325" r:id="rId14"/>
    <p:sldId id="321" r:id="rId15"/>
    <p:sldId id="326" r:id="rId16"/>
    <p:sldId id="296" r:id="rId17"/>
    <p:sldId id="297" r:id="rId18"/>
    <p:sldId id="315" r:id="rId19"/>
    <p:sldId id="316" r:id="rId20"/>
    <p:sldId id="327" r:id="rId21"/>
    <p:sldId id="328" r:id="rId22"/>
    <p:sldId id="319" r:id="rId23"/>
    <p:sldId id="314" r:id="rId24"/>
    <p:sldId id="304" r:id="rId25"/>
    <p:sldId id="303" r:id="rId26"/>
    <p:sldId id="312" r:id="rId27"/>
    <p:sldId id="305" r:id="rId28"/>
    <p:sldId id="272" r:id="rId29"/>
  </p:sldIdLst>
  <p:sldSz cx="9144000" cy="5143500" type="screen16x9"/>
  <p:notesSz cx="6858000" cy="9144000"/>
  <p:embeddedFontLst>
    <p:embeddedFont>
      <p:font typeface="Myriad Pro Light" panose="020B0403030403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85EAD1D-8A4E-4F78-944F-A2E6A6B338AA}">
          <p14:sldIdLst>
            <p14:sldId id="290"/>
            <p14:sldId id="270"/>
            <p14:sldId id="292"/>
            <p14:sldId id="322"/>
            <p14:sldId id="323"/>
            <p14:sldId id="324"/>
            <p14:sldId id="295"/>
            <p14:sldId id="325"/>
            <p14:sldId id="321"/>
            <p14:sldId id="326"/>
            <p14:sldId id="296"/>
            <p14:sldId id="297"/>
            <p14:sldId id="315"/>
            <p14:sldId id="316"/>
            <p14:sldId id="327"/>
            <p14:sldId id="328"/>
            <p14:sldId id="319"/>
            <p14:sldId id="314"/>
            <p14:sldId id="304"/>
            <p14:sldId id="303"/>
            <p14:sldId id="312"/>
            <p14:sldId id="305"/>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p:cViewPr varScale="1">
        <p:scale>
          <a:sx n="76" d="100"/>
          <a:sy n="76" d="100"/>
        </p:scale>
        <p:origin x="38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D8F30-CA0E-4868-9AF0-AB51C99C0B88}"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11A68-EAA4-410F-A040-562C8930956D}" type="slidenum">
              <a:rPr lang="en-GB" smtClean="0"/>
              <a:t>‹#›</a:t>
            </a:fld>
            <a:endParaRPr lang="en-GB"/>
          </a:p>
        </p:txBody>
      </p:sp>
    </p:spTree>
    <p:extLst>
      <p:ext uri="{BB962C8B-B14F-4D97-AF65-F5344CB8AC3E}">
        <p14:creationId xmlns:p14="http://schemas.microsoft.com/office/powerpoint/2010/main" val="229043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smtClean="0"/>
              <a:t>Click the icon to insert </a:t>
            </a:r>
            <a:br>
              <a:rPr lang="en-GB" dirty="0" smtClean="0"/>
            </a:br>
            <a:r>
              <a:rPr lang="en-GB" dirty="0" smtClean="0"/>
              <a:t>a photo if required</a:t>
            </a:r>
            <a:endParaRPr lang="en-GB" dirty="0"/>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smtClean="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smtClean="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smtClean="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smtClean="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smtClean="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22922751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38043117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smtClean="0"/>
              <a:t>Click icon to add photo</a:t>
            </a:r>
            <a:endParaRPr lang="en-GB" dirty="0"/>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smtClean="0"/>
              <a:t>Click icon to add photo</a:t>
            </a:r>
            <a:endParaRPr lang="en-GB" dirty="0"/>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smtClean="0"/>
              <a:t>Click the icon below to create a chart</a:t>
            </a:r>
            <a:endParaRPr lang="en-GB" dirty="0"/>
          </a:p>
        </p:txBody>
      </p:sp>
    </p:spTree>
    <p:extLst>
      <p:ext uri="{BB962C8B-B14F-4D97-AF65-F5344CB8AC3E}">
        <p14:creationId xmlns:p14="http://schemas.microsoft.com/office/powerpoint/2010/main" val="4023067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smtClean="0"/>
              <a:t>Click the icon below to create a table</a:t>
            </a:r>
            <a:endParaRPr lang="en-GB" dirty="0"/>
          </a:p>
        </p:txBody>
      </p:sp>
    </p:spTree>
    <p:extLst>
      <p:ext uri="{BB962C8B-B14F-4D97-AF65-F5344CB8AC3E}">
        <p14:creationId xmlns:p14="http://schemas.microsoft.com/office/powerpoint/2010/main" val="6225851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smtClean="0"/>
              <a:t>Click icon below to add a video or other media</a:t>
            </a:r>
            <a:endParaRPr lang="en-GB" dirty="0"/>
          </a:p>
        </p:txBody>
      </p:sp>
    </p:spTree>
    <p:extLst>
      <p:ext uri="{BB962C8B-B14F-4D97-AF65-F5344CB8AC3E}">
        <p14:creationId xmlns:p14="http://schemas.microsoft.com/office/powerpoint/2010/main" val="516067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smtClean="0">
                <a:solidFill>
                  <a:schemeClr val="bg1"/>
                </a:solidFill>
              </a:rPr>
              <a:t>Thank you</a:t>
            </a:r>
          </a:p>
          <a:p>
            <a:r>
              <a:rPr lang="en-GB" sz="2300" dirty="0" smtClean="0">
                <a:solidFill>
                  <a:schemeClr val="bg1"/>
                </a:solidFill>
              </a:rPr>
              <a:t>www.swindon.gov.uk</a:t>
            </a:r>
            <a:endParaRPr lang="en-GB" sz="2300" dirty="0">
              <a:solidFill>
                <a:schemeClr val="bg1"/>
              </a:solidFill>
            </a:endParaRPr>
          </a:p>
        </p:txBody>
      </p:sp>
    </p:spTree>
    <p:extLst>
      <p:ext uri="{BB962C8B-B14F-4D97-AF65-F5344CB8AC3E}">
        <p14:creationId xmlns:p14="http://schemas.microsoft.com/office/powerpoint/2010/main" val="860780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45639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03785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4006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6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1101272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smtClean="0"/>
              <a:t>Click the icon to insert a photo</a:t>
            </a:r>
            <a:endParaRPr lang="en-GB" dirty="0"/>
          </a:p>
        </p:txBody>
      </p:sp>
    </p:spTree>
    <p:extLst>
      <p:ext uri="{BB962C8B-B14F-4D97-AF65-F5344CB8AC3E}">
        <p14:creationId xmlns:p14="http://schemas.microsoft.com/office/powerpoint/2010/main" val="2267423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iming>
    <p:tnLst>
      <p:par>
        <p:cTn id="1" dur="indefinite" restart="never" nodeType="tmRoot"/>
      </p:par>
    </p:tnLst>
  </p:timing>
  <p:hf sldNum="0" hdr="0" dt="0"/>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endParaRPr lang="en-GB"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smtClean="0">
                <a:solidFill>
                  <a:srgbClr val="EE7401"/>
                </a:solidFill>
                <a:latin typeface="Myriad Pro Light" pitchFamily="34" charset="0"/>
              </a:rPr>
              <a:t>Swindon </a:t>
            </a:r>
            <a:r>
              <a:rPr lang="en-GB" sz="1900" dirty="0">
                <a:solidFill>
                  <a:srgbClr val="EE7401"/>
                </a:solidFill>
                <a:latin typeface="Myriad Pro Light" pitchFamily="34" charset="0"/>
              </a:rPr>
              <a:t>Borough Council </a:t>
            </a:r>
            <a:r>
              <a:rPr lang="en-GB" sz="1900" dirty="0" smtClean="0">
                <a:solidFill>
                  <a:srgbClr val="EE7401"/>
                </a:solidFill>
                <a:latin typeface="Myriad Pro Light" pitchFamily="34" charset="0"/>
              </a:rPr>
              <a:t>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a:t>
            </a:r>
            <a:r>
              <a:rPr lang="en-GB" sz="1000" b="1" dirty="0" smtClean="0">
                <a:solidFill>
                  <a:srgbClr val="FF0000"/>
                </a:solidFill>
                <a:latin typeface="Myriad Pro Light" pitchFamily="34" charset="0"/>
              </a:rPr>
              <a:t>on how </a:t>
            </a:r>
            <a:r>
              <a:rPr lang="en-GB" sz="1000" b="1" dirty="0">
                <a:solidFill>
                  <a:srgbClr val="FF0000"/>
                </a:solidFill>
                <a:latin typeface="Myriad Pro Light" pitchFamily="34" charset="0"/>
              </a:rPr>
              <a:t>to use this template. Delete this before you use your presentation</a:t>
            </a:r>
            <a:r>
              <a:rPr lang="en-GB" sz="1000" b="1" dirty="0" smtClean="0">
                <a:solidFill>
                  <a:srgbClr val="FF0000"/>
                </a:solidFill>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a:t>
            </a:r>
            <a:r>
              <a:rPr lang="en-GB" sz="1000" dirty="0" smtClean="0">
                <a:latin typeface="Myriad Pro Light" pitchFamily="34" charset="0"/>
              </a:rPr>
              <a:t>on the text </a:t>
            </a:r>
            <a:r>
              <a:rPr lang="en-GB" sz="1000" dirty="0">
                <a:latin typeface="Myriad Pro Light" pitchFamily="34" charset="0"/>
              </a:rPr>
              <a:t>‘New Slide</a:t>
            </a:r>
            <a:r>
              <a:rPr lang="en-GB" sz="1000" dirty="0" smtClean="0">
                <a:latin typeface="Myriad Pro Light" pitchFamily="34" charset="0"/>
              </a:rPr>
              <a:t>’</a:t>
            </a:r>
            <a:r>
              <a:rPr lang="en-GB" sz="1000" baseline="0" dirty="0" smtClean="0">
                <a:latin typeface="Myriad Pro Light" pitchFamily="34" charset="0"/>
              </a:rPr>
              <a:t> </a:t>
            </a:r>
            <a:r>
              <a:rPr lang="en-GB" sz="1000" i="0" baseline="0" dirty="0" smtClean="0">
                <a:latin typeface="Myriad Pro Light" pitchFamily="34" charset="0"/>
              </a:rPr>
              <a:t>(location shown on the right), then</a:t>
            </a:r>
            <a:r>
              <a:rPr lang="en-GB" sz="1000" dirty="0" smtClean="0">
                <a:latin typeface="Myriad Pro Light" pitchFamily="34" charset="0"/>
              </a:rPr>
              <a:t> select </a:t>
            </a:r>
            <a:r>
              <a:rPr lang="en-GB" sz="1000" dirty="0">
                <a:latin typeface="Myriad Pro Light" pitchFamily="34" charset="0"/>
              </a:rPr>
              <a:t>the most appropriate option</a:t>
            </a:r>
            <a:r>
              <a:rPr lang="en-GB" sz="1000"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a:t>
            </a:r>
            <a:r>
              <a:rPr lang="en-GB" sz="1000" b="1" dirty="0" smtClean="0">
                <a:latin typeface="Myriad Pro Light" pitchFamily="34" charset="0"/>
              </a:rPr>
              <a:t>template.</a:t>
            </a:r>
            <a:r>
              <a:rPr lang="en-GB" sz="1000" b="1" baseline="0" dirty="0" smtClean="0">
                <a:latin typeface="Myriad Pro Light" pitchFamily="34" charset="0"/>
              </a:rPr>
              <a:t> U</a:t>
            </a:r>
            <a:r>
              <a:rPr lang="en-GB" sz="1000" b="1" dirty="0" smtClean="0">
                <a:latin typeface="Myriad Pro Light" pitchFamily="34" charset="0"/>
              </a:rPr>
              <a:t>se 35pt font </a:t>
            </a:r>
            <a:r>
              <a:rPr lang="en-GB" sz="1000" b="1" dirty="0">
                <a:latin typeface="Myriad Pro Light" pitchFamily="34" charset="0"/>
              </a:rPr>
              <a:t>size </a:t>
            </a:r>
            <a:r>
              <a:rPr lang="en-GB" sz="1000" b="1" dirty="0" smtClean="0">
                <a:latin typeface="Myriad Pro Light" pitchFamily="34" charset="0"/>
              </a:rPr>
              <a:t>for headings, and 23pt for</a:t>
            </a:r>
            <a:r>
              <a:rPr lang="en-GB" sz="1000" b="1" baseline="0" dirty="0" smtClean="0">
                <a:latin typeface="Myriad Pro Light" pitchFamily="34" charset="0"/>
              </a:rPr>
              <a:t> body text</a:t>
            </a:r>
            <a:r>
              <a:rPr lang="en-GB" sz="1000" b="1"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a:t>
            </a:r>
            <a:r>
              <a:rPr lang="en-GB" sz="1000" dirty="0" smtClean="0">
                <a:latin typeface="Myriad Pro Light" pitchFamily="34" charset="0"/>
              </a:rPr>
              <a:t>. </a:t>
            </a:r>
            <a:r>
              <a:rPr lang="en-GB" sz="1000" b="1" dirty="0" smtClean="0">
                <a:latin typeface="Myriad Pro Light" pitchFamily="34" charset="0"/>
              </a:rPr>
              <a:t>If you must include a third party logo only do so in the bottom left corner of the</a:t>
            </a:r>
            <a:r>
              <a:rPr lang="en-GB" sz="1000" b="1" baseline="0" dirty="0" smtClean="0">
                <a:latin typeface="Myriad Pro Light" pitchFamily="34" charset="0"/>
              </a:rPr>
              <a:t> title slide.</a:t>
            </a:r>
            <a:endParaRPr lang="en-GB" sz="1000" b="1" dirty="0" smtClean="0">
              <a:latin typeface="Myriad Pro Light" pitchFamily="34" charset="0"/>
            </a:endParaRPr>
          </a:p>
          <a:p>
            <a:pPr>
              <a:lnSpc>
                <a:spcPts val="1100"/>
              </a:lnSpc>
            </a:pPr>
            <a:endParaRPr lang="en-GB" sz="1000" dirty="0" smtClean="0">
              <a:latin typeface="Myriad Pro Light" pitchFamily="34" charset="0"/>
            </a:endParaRPr>
          </a:p>
          <a:p>
            <a:pPr>
              <a:lnSpc>
                <a:spcPts val="1100"/>
              </a:lnSpc>
            </a:pPr>
            <a:r>
              <a:rPr lang="en-GB" sz="1000" dirty="0" smtClean="0">
                <a:latin typeface="Myriad Pro Light" pitchFamily="34" charset="0"/>
              </a:rPr>
              <a:t>When </a:t>
            </a:r>
            <a:r>
              <a:rPr lang="en-GB" sz="1000" dirty="0">
                <a:latin typeface="Myriad Pro Light" pitchFamily="34" charset="0"/>
              </a:rPr>
              <a:t>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a:t>
            </a:r>
            <a:r>
              <a:rPr lang="en-GB" sz="1000" dirty="0" smtClean="0">
                <a:latin typeface="Myriad Pro Light" pitchFamily="34" charset="0"/>
              </a:rPr>
              <a:t>too</a:t>
            </a:r>
            <a:r>
              <a:rPr lang="en-GB" sz="1000" baseline="0" dirty="0" smtClean="0">
                <a:latin typeface="Myriad Pro Light" pitchFamily="34" charset="0"/>
              </a:rPr>
              <a:t> much</a:t>
            </a:r>
            <a:r>
              <a:rPr lang="en-GB" sz="1000" dirty="0" smtClean="0">
                <a:latin typeface="Myriad Pro Light" pitchFamily="34" charset="0"/>
              </a:rPr>
              <a:t> </a:t>
            </a:r>
            <a:r>
              <a:rPr lang="en-GB" sz="1000" dirty="0">
                <a:latin typeface="Myriad Pro Light" pitchFamily="34" charset="0"/>
              </a:rPr>
              <a:t>as this will then </a:t>
            </a:r>
            <a:r>
              <a:rPr lang="en-GB" sz="1000" dirty="0" smtClean="0">
                <a:latin typeface="Myriad Pro Light" pitchFamily="34" charset="0"/>
              </a:rPr>
              <a:t>be difficult to read in meetings </a:t>
            </a:r>
            <a:r>
              <a:rPr lang="en-GB" sz="1000" dirty="0">
                <a:latin typeface="Myriad Pro Light" pitchFamily="34" charset="0"/>
              </a:rPr>
              <a:t>– </a:t>
            </a:r>
            <a:r>
              <a:rPr lang="en-GB" sz="1000" dirty="0" smtClean="0">
                <a:latin typeface="Myriad Pro Light" pitchFamily="34" charset="0"/>
              </a:rPr>
              <a:t>use an additional slide instead.</a:t>
            </a:r>
            <a:endParaRPr lang="en-GB" sz="1000" dirty="0">
              <a:latin typeface="Myriad Pro Light" pitchFamily="34" charset="0"/>
            </a:endParaRPr>
          </a:p>
          <a:p>
            <a:pPr>
              <a:lnSpc>
                <a:spcPts val="1100"/>
              </a:lnSpc>
            </a:pPr>
            <a:endParaRPr lang="en-GB" sz="1000" dirty="0" smtClean="0">
              <a:latin typeface="Myriad Pro Light" pitchFamily="34" charset="0"/>
            </a:endParaRPr>
          </a:p>
          <a:p>
            <a:pPr>
              <a:lnSpc>
                <a:spcPts val="1100"/>
              </a:lnSpc>
            </a:pPr>
            <a:r>
              <a:rPr lang="en-GB" sz="1000" dirty="0" smtClean="0">
                <a:latin typeface="Myriad Pro Light" pitchFamily="34" charset="0"/>
              </a:rPr>
              <a:t>On </a:t>
            </a:r>
            <a:r>
              <a:rPr lang="en-GB" sz="1000" dirty="0">
                <a:latin typeface="Myriad Pro Light" pitchFamily="34" charset="0"/>
              </a:rPr>
              <a:t>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r>
              <a:rPr lang="en-GB" sz="1000"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a:t>
            </a:r>
            <a:r>
              <a:rPr lang="en-GB" sz="1000" dirty="0" smtClean="0">
                <a:latin typeface="Myriad Pro Light" pitchFamily="34" charset="0"/>
              </a:rPr>
              <a:t>the ‘View</a:t>
            </a:r>
            <a:r>
              <a:rPr lang="en-GB" sz="1000" dirty="0">
                <a:latin typeface="Myriad Pro Light" pitchFamily="34" charset="0"/>
              </a:rPr>
              <a:t>’ </a:t>
            </a:r>
            <a:r>
              <a:rPr lang="en-GB" sz="1000" dirty="0" smtClean="0">
                <a:latin typeface="Myriad Pro Light" pitchFamily="34" charset="0"/>
              </a:rPr>
              <a:t>tab at </a:t>
            </a:r>
            <a:r>
              <a:rPr lang="en-GB" sz="1000" dirty="0">
                <a:latin typeface="Myriad Pro Light" pitchFamily="34" charset="0"/>
              </a:rPr>
              <a:t>the top of the PowerPoint window, and then click on ‘Slide Master</a:t>
            </a:r>
            <a:r>
              <a:rPr lang="en-GB" sz="1000" dirty="0" smtClean="0">
                <a:latin typeface="Myriad Pro Light" pitchFamily="34" charset="0"/>
              </a:rPr>
              <a:t>’. (shown on the right) </a:t>
            </a:r>
            <a:r>
              <a:rPr lang="en-GB" sz="1000" dirty="0">
                <a:latin typeface="Myriad Pro Light" pitchFamily="34" charset="0"/>
              </a:rPr>
              <a:t>Then click on the slide with the number 2 next to </a:t>
            </a:r>
            <a:r>
              <a:rPr lang="en-GB" sz="1000" dirty="0" smtClean="0">
                <a:latin typeface="Myriad Pro Light" pitchFamily="34" charset="0"/>
              </a:rPr>
              <a:t>it (shown on the right), </a:t>
            </a:r>
            <a:r>
              <a:rPr lang="en-GB" sz="1000" dirty="0">
                <a:latin typeface="Myriad Pro Light" pitchFamily="34" charset="0"/>
              </a:rPr>
              <a:t>there you can add your service area. This will </a:t>
            </a:r>
            <a:r>
              <a:rPr lang="en-GB" sz="1000" dirty="0" smtClean="0">
                <a:latin typeface="Myriad Pro Light" pitchFamily="34" charset="0"/>
              </a:rPr>
              <a:t>change </a:t>
            </a:r>
            <a:r>
              <a:rPr lang="en-GB" sz="1000" dirty="0">
                <a:latin typeface="Myriad Pro Light" pitchFamily="34" charset="0"/>
              </a:rPr>
              <a:t>the text on all of your content </a:t>
            </a:r>
            <a:r>
              <a:rPr lang="en-GB" sz="1000" dirty="0" smtClean="0">
                <a:latin typeface="Myriad Pro Light" pitchFamily="34" charset="0"/>
              </a:rPr>
              <a:t>slides at once. </a:t>
            </a:r>
            <a:r>
              <a:rPr lang="en-GB" sz="1000" dirty="0">
                <a:latin typeface="Myriad Pro Light" pitchFamily="34" charset="0"/>
              </a:rPr>
              <a:t>To exit click on ‘Close Master View’ on the top </a:t>
            </a:r>
            <a:r>
              <a:rPr lang="en-GB" sz="1000" dirty="0" smtClean="0">
                <a:latin typeface="Myriad Pro Light" pitchFamily="34" charset="0"/>
              </a:rPr>
              <a:t>tool bar.</a:t>
            </a:r>
          </a:p>
          <a:p>
            <a:pPr>
              <a:lnSpc>
                <a:spcPts val="1100"/>
              </a:lnSpc>
            </a:pPr>
            <a:endParaRPr lang="en-GB" sz="1000" dirty="0">
              <a:latin typeface="Myriad Pro Light" pitchFamily="34" charset="0"/>
            </a:endParaRPr>
          </a:p>
          <a:p>
            <a:pPr>
              <a:lnSpc>
                <a:spcPts val="1100"/>
              </a:lnSpc>
            </a:pPr>
            <a:r>
              <a:rPr lang="en-GB" sz="1000" b="1" dirty="0" smtClean="0">
                <a:solidFill>
                  <a:srgbClr val="EE7401"/>
                </a:solidFill>
                <a:latin typeface="Myriad Pro Light" pitchFamily="34" charset="0"/>
              </a:rPr>
              <a:t>Contact design@Swindon.gov.uk if you need any further assistance.</a:t>
            </a:r>
            <a:endParaRPr lang="en-GB" sz="1000" b="1" dirty="0">
              <a:solidFill>
                <a:srgbClr val="EE7401"/>
              </a:solidFill>
              <a:latin typeface="Myriad Pro Light" pitchFamily="34" charset="0"/>
            </a:endParaRP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Click here for slide layouts</a:t>
            </a:r>
            <a:endParaRPr lang="en-GB" sz="1000" dirty="0">
              <a:solidFill>
                <a:schemeClr val="bg1"/>
              </a:solidFill>
              <a:latin typeface="Myriad Pro Light" panose="020B0403030403020204" charset="0"/>
            </a:endParaRP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Click here for slide masters</a:t>
            </a:r>
            <a:endParaRPr lang="en-GB" sz="1000" dirty="0">
              <a:solidFill>
                <a:schemeClr val="bg1"/>
              </a:solidFill>
              <a:latin typeface="Myriad Pro Light" panose="020B0403030403020204" charset="0"/>
            </a:endParaRP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Type</a:t>
            </a:r>
            <a:r>
              <a:rPr lang="en-GB" sz="1000" baseline="0" dirty="0" smtClean="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ebp"/><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webp"/><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HOptions@swindon.gov.uk"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HousingTeam2@swindon.gov.uk" TargetMode="External"/><Relationship Id="rId2" Type="http://schemas.openxmlformats.org/officeDocument/2006/relationships/hyperlink" Target="mailto:HousingTeam1@swindon.gov.uk" TargetMode="External"/><Relationship Id="rId1" Type="http://schemas.openxmlformats.org/officeDocument/2006/relationships/slideLayout" Target="../slideLayouts/slideLayout11.xml"/><Relationship Id="rId4" Type="http://schemas.openxmlformats.org/officeDocument/2006/relationships/hyperlink" Target="mailto:HousingTeam3@swindon.gov.u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swindon.gov.uk/info/20025/homes_and_property/276/apply_for_council_housi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612000" y="555526"/>
            <a:ext cx="4824096" cy="1512168"/>
          </a:xfrm>
        </p:spPr>
        <p:txBody>
          <a:bodyPr>
            <a:normAutofit fontScale="92500" lnSpcReduction="20000"/>
          </a:bodyPr>
          <a:lstStyle/>
          <a:p>
            <a:r>
              <a:rPr lang="en-GB" b="1" dirty="0" smtClean="0"/>
              <a:t>Supporting you to access the right accommodation</a:t>
            </a:r>
            <a:endParaRPr lang="en-GB" b="1" dirty="0"/>
          </a:p>
        </p:txBody>
      </p:sp>
      <p:pic>
        <p:nvPicPr>
          <p:cNvPr id="4" name="Picture Placeholder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1923" r="28591" b="11923"/>
          <a:stretch/>
        </p:blipFill>
        <p:spPr>
          <a:xfrm>
            <a:off x="6784893" y="555526"/>
            <a:ext cx="1800200" cy="1439863"/>
          </a:xfrm>
        </p:spPr>
      </p:pic>
      <p:pic>
        <p:nvPicPr>
          <p:cNvPr id="5" name="Picture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26108" r="788" b="10"/>
          <a:stretch/>
        </p:blipFill>
        <p:spPr>
          <a:xfrm>
            <a:off x="4788024" y="987574"/>
            <a:ext cx="1871928" cy="1440000"/>
          </a:xfrm>
          <a:prstGeom prst="rect">
            <a:avLst/>
          </a:prstGeom>
        </p:spPr>
      </p:pic>
      <p:pic>
        <p:nvPicPr>
          <p:cNvPr id="1026" name="Picture 2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370" y="1721660"/>
            <a:ext cx="1764662" cy="176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136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1520" y="195486"/>
            <a:ext cx="7920000" cy="723725"/>
          </a:xfrm>
        </p:spPr>
        <p:txBody>
          <a:bodyPr/>
          <a:lstStyle/>
          <a:p>
            <a:r>
              <a:rPr lang="en-GB" b="1" dirty="0" smtClean="0"/>
              <a:t>Different types of accommodation</a:t>
            </a:r>
            <a:endParaRPr lang="en-GB" b="1" dirty="0"/>
          </a:p>
        </p:txBody>
      </p:sp>
      <p:sp>
        <p:nvSpPr>
          <p:cNvPr id="10" name="Text Placeholder 9"/>
          <p:cNvSpPr>
            <a:spLocks noGrp="1"/>
          </p:cNvSpPr>
          <p:nvPr>
            <p:ph type="body" sz="quarter" idx="11"/>
          </p:nvPr>
        </p:nvSpPr>
        <p:spPr>
          <a:xfrm>
            <a:off x="2555776" y="987574"/>
            <a:ext cx="6120240" cy="3829196"/>
          </a:xfrm>
        </p:spPr>
        <p:txBody>
          <a:bodyPr>
            <a:normAutofit/>
          </a:bodyPr>
          <a:lstStyle/>
          <a:p>
            <a:pPr marL="342900" indent="-342900">
              <a:buFont typeface="Arial" panose="020B0604020202020204" pitchFamily="34" charset="0"/>
              <a:buChar char="•"/>
            </a:pPr>
            <a:r>
              <a:rPr lang="en-GB" dirty="0" smtClean="0"/>
              <a:t>The council has different accommodation available. </a:t>
            </a:r>
          </a:p>
          <a:p>
            <a:pPr marL="342900" indent="-342900">
              <a:buFont typeface="Arial" panose="020B0604020202020204" pitchFamily="34" charset="0"/>
              <a:buChar char="•"/>
            </a:pPr>
            <a:r>
              <a:rPr lang="en-GB" dirty="0" smtClean="0"/>
              <a:t>Your social worker can help you decide what type is best for you.</a:t>
            </a:r>
          </a:p>
          <a:p>
            <a:pPr marL="342900" indent="-342900">
              <a:buFont typeface="Arial" panose="020B0604020202020204" pitchFamily="34" charset="0"/>
              <a:buChar char="•"/>
            </a:pPr>
            <a:r>
              <a:rPr lang="en-GB" dirty="0" smtClean="0"/>
              <a:t>Some people want to live on their own and be really independent</a:t>
            </a:r>
          </a:p>
          <a:p>
            <a:pPr marL="342900" indent="-342900">
              <a:buFont typeface="Arial" panose="020B0604020202020204" pitchFamily="34" charset="0"/>
              <a:buChar char="•"/>
            </a:pPr>
            <a:r>
              <a:rPr lang="en-GB" dirty="0" smtClean="0"/>
              <a:t>Other people will want to have some support around or to live in a shared house with support</a:t>
            </a:r>
          </a:p>
          <a:p>
            <a:pPr marL="342900" indent="-342900">
              <a:buFont typeface="Arial" panose="020B0604020202020204" pitchFamily="34" charset="0"/>
              <a:buChar char="•"/>
            </a:pPr>
            <a:r>
              <a:rPr lang="en-GB" dirty="0" smtClean="0"/>
              <a:t>The next few slides will explain what accommodation we have</a:t>
            </a:r>
          </a:p>
        </p:txBody>
      </p:sp>
      <p:pic>
        <p:nvPicPr>
          <p:cNvPr id="2054" name="Picture 6" descr="Easy Read Information For People With Learning Disabilities - People 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79662"/>
            <a:ext cx="2256185" cy="198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0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General Needs Housing </a:t>
            </a:r>
            <a:endParaRPr lang="en-GB" b="1" dirty="0"/>
          </a:p>
          <a:p>
            <a:endParaRPr lang="en-GB" dirty="0"/>
          </a:p>
        </p:txBody>
      </p:sp>
      <p:pic>
        <p:nvPicPr>
          <p:cNvPr id="4" name="Picture Placeholder 3"/>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2365" t="5237" b="5237"/>
          <a:stretch/>
        </p:blipFill>
        <p:spPr>
          <a:xfrm rot="5400000">
            <a:off x="5724398" y="666626"/>
            <a:ext cx="4086227" cy="2752978"/>
          </a:xfrm>
        </p:spPr>
      </p:pic>
      <p:sp>
        <p:nvSpPr>
          <p:cNvPr id="5" name="Rectangle 4"/>
          <p:cNvSpPr/>
          <p:nvPr/>
        </p:nvSpPr>
        <p:spPr>
          <a:xfrm>
            <a:off x="3635896" y="1443713"/>
            <a:ext cx="4572000" cy="1754326"/>
          </a:xfrm>
          <a:prstGeom prst="rect">
            <a:avLst/>
          </a:prstGeom>
        </p:spPr>
        <p:txBody>
          <a:bodyPr>
            <a:spAutoFit/>
          </a:bodyPr>
          <a:lstStyle/>
          <a:p>
            <a:pPr>
              <a:buFont typeface="Wingdings" panose="05000000000000000000" pitchFamily="2" charset="2"/>
              <a:buChar char="Ø"/>
            </a:pPr>
            <a:r>
              <a:rPr lang="en-GB" dirty="0" smtClean="0">
                <a:cs typeface="Calibri" panose="020F0502020204030204" pitchFamily="34" charset="0"/>
              </a:rPr>
              <a:t> How to apply</a:t>
            </a:r>
          </a:p>
          <a:p>
            <a:pPr>
              <a:buFont typeface="Wingdings" panose="05000000000000000000" pitchFamily="2" charset="2"/>
              <a:buChar char="Ø"/>
            </a:pPr>
            <a:r>
              <a:rPr lang="en-GB" dirty="0">
                <a:cs typeface="Calibri" panose="020F0502020204030204" pitchFamily="34" charset="0"/>
              </a:rPr>
              <a:t> </a:t>
            </a:r>
            <a:r>
              <a:rPr lang="en-GB" dirty="0" smtClean="0">
                <a:cs typeface="Calibri" panose="020F0502020204030204" pitchFamily="34" charset="0"/>
              </a:rPr>
              <a:t>Who is it for</a:t>
            </a:r>
          </a:p>
          <a:p>
            <a:pPr>
              <a:buFont typeface="Wingdings" panose="05000000000000000000" pitchFamily="2" charset="2"/>
              <a:buChar char="Ø"/>
            </a:pPr>
            <a:r>
              <a:rPr lang="en-GB" dirty="0" smtClean="0">
                <a:cs typeface="Calibri" panose="020F0502020204030204" pitchFamily="34" charset="0"/>
              </a:rPr>
              <a:t> Eligibility</a:t>
            </a:r>
          </a:p>
          <a:p>
            <a:pPr>
              <a:buFont typeface="Wingdings" panose="05000000000000000000" pitchFamily="2" charset="2"/>
              <a:buChar char="Ø"/>
            </a:pPr>
            <a:r>
              <a:rPr lang="en-GB" dirty="0">
                <a:cs typeface="Calibri" panose="020F0502020204030204" pitchFamily="34" charset="0"/>
              </a:rPr>
              <a:t> </a:t>
            </a:r>
            <a:r>
              <a:rPr lang="en-GB" dirty="0" smtClean="0">
                <a:cs typeface="Calibri" panose="020F0502020204030204" pitchFamily="34" charset="0"/>
              </a:rPr>
              <a:t>Setting expectations </a:t>
            </a:r>
          </a:p>
          <a:p>
            <a:pPr>
              <a:buFont typeface="Wingdings" panose="05000000000000000000" pitchFamily="2" charset="2"/>
              <a:buChar char="Ø"/>
            </a:pPr>
            <a:r>
              <a:rPr lang="en-GB" dirty="0" smtClean="0">
                <a:cs typeface="Calibri" panose="020F0502020204030204" pitchFamily="34" charset="0"/>
              </a:rPr>
              <a:t> Waiting lists</a:t>
            </a:r>
          </a:p>
          <a:p>
            <a:pPr>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776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Housing with support from Adult Social Care</a:t>
            </a:r>
            <a:endParaRPr lang="en-GB" b="1" dirty="0"/>
          </a:p>
        </p:txBody>
      </p:sp>
      <p:pic>
        <p:nvPicPr>
          <p:cNvPr id="4" name="Picture Placeholder 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72" r="572"/>
          <a:stretch>
            <a:fillRect/>
          </a:stretch>
        </p:blipFill>
        <p:spPr/>
      </p:pic>
    </p:spTree>
    <p:extLst>
      <p:ext uri="{BB962C8B-B14F-4D97-AF65-F5344CB8AC3E}">
        <p14:creationId xmlns:p14="http://schemas.microsoft.com/office/powerpoint/2010/main" val="2093341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211030" y="2427734"/>
            <a:ext cx="2520000" cy="576224"/>
          </a:xfrm>
        </p:spPr>
        <p:txBody>
          <a:bodyPr>
            <a:normAutofit fontScale="85000" lnSpcReduction="20000"/>
          </a:bodyPr>
          <a:lstStyle/>
          <a:p>
            <a:pPr algn="ctr"/>
            <a:r>
              <a:rPr lang="en-GB" dirty="0" smtClean="0"/>
              <a:t>Bow Court</a:t>
            </a:r>
            <a:endParaRPr lang="en-GB" dirty="0"/>
          </a:p>
          <a:p>
            <a:endParaRPr lang="en-GB" dirty="0"/>
          </a:p>
        </p:txBody>
      </p:sp>
      <p:sp>
        <p:nvSpPr>
          <p:cNvPr id="8" name="Text Placeholder 7"/>
          <p:cNvSpPr>
            <a:spLocks noGrp="1"/>
          </p:cNvSpPr>
          <p:nvPr>
            <p:ph type="body" sz="quarter" idx="15"/>
          </p:nvPr>
        </p:nvSpPr>
        <p:spPr>
          <a:xfrm>
            <a:off x="4860032" y="2427734"/>
            <a:ext cx="2520000" cy="576224"/>
          </a:xfrm>
        </p:spPr>
        <p:txBody>
          <a:bodyPr>
            <a:normAutofit fontScale="85000" lnSpcReduction="20000"/>
          </a:bodyPr>
          <a:lstStyle/>
          <a:p>
            <a:pPr algn="ctr"/>
            <a:r>
              <a:rPr lang="en-GB" dirty="0" smtClean="0"/>
              <a:t>Booker House </a:t>
            </a:r>
            <a:endParaRPr lang="en-GB" dirty="0"/>
          </a:p>
          <a:p>
            <a:endParaRPr lang="en-GB" dirty="0"/>
          </a:p>
        </p:txBody>
      </p:sp>
      <p:pic>
        <p:nvPicPr>
          <p:cNvPr id="3" name="Picture Placeholder 2"/>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789" r="789"/>
          <a:stretch>
            <a:fillRect/>
          </a:stretch>
        </p:blipFill>
        <p:spPr>
          <a:xfrm>
            <a:off x="1211030" y="987734"/>
            <a:ext cx="2520000" cy="1440000"/>
          </a:xfrm>
        </p:spPr>
      </p:pic>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1424" b="21424"/>
          <a:stretch>
            <a:fillRect/>
          </a:stretch>
        </p:blipFill>
        <p:spPr>
          <a:xfrm>
            <a:off x="4860032" y="987734"/>
            <a:ext cx="2520000" cy="1440000"/>
          </a:xfrm>
        </p:spPr>
      </p:pic>
      <p:sp>
        <p:nvSpPr>
          <p:cNvPr id="11" name="Title 8"/>
          <p:cNvSpPr>
            <a:spLocks noGrp="1"/>
          </p:cNvSpPr>
          <p:nvPr>
            <p:ph type="title"/>
          </p:nvPr>
        </p:nvSpPr>
        <p:spPr>
          <a:xfrm>
            <a:off x="683568" y="168127"/>
            <a:ext cx="7920000" cy="723725"/>
          </a:xfrm>
        </p:spPr>
        <p:txBody>
          <a:bodyPr/>
          <a:lstStyle/>
          <a:p>
            <a:r>
              <a:rPr lang="en-GB" b="1" dirty="0" smtClean="0"/>
              <a:t>Supported Housing</a:t>
            </a:r>
            <a:endParaRPr lang="en-GB" b="1" dirty="0"/>
          </a:p>
        </p:txBody>
      </p:sp>
      <p:sp>
        <p:nvSpPr>
          <p:cNvPr id="12" name="TextBox 11"/>
          <p:cNvSpPr txBox="1"/>
          <p:nvPr/>
        </p:nvSpPr>
        <p:spPr>
          <a:xfrm>
            <a:off x="612000" y="3195721"/>
            <a:ext cx="7632408"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These are single flats in a scheme where support staff are available. </a:t>
            </a:r>
          </a:p>
          <a:p>
            <a:pPr marL="285750" indent="-285750">
              <a:buFont typeface="Arial" panose="020B0604020202020204" pitchFamily="34" charset="0"/>
              <a:buChar char="•"/>
            </a:pPr>
            <a:r>
              <a:rPr lang="en-GB" dirty="0" smtClean="0"/>
              <a:t>Supported Housing is great for people who need a little bit of support with things like money, bills and shopping. </a:t>
            </a:r>
          </a:p>
          <a:p>
            <a:pPr marL="285750" indent="-285750">
              <a:buFont typeface="Arial" panose="020B0604020202020204" pitchFamily="34" charset="0"/>
              <a:buChar char="•"/>
            </a:pPr>
            <a:r>
              <a:rPr lang="en-GB" dirty="0" smtClean="0"/>
              <a:t>Most people there have about 2 or 4 hrs of support a week.</a:t>
            </a:r>
            <a:endParaRPr lang="en-GB" dirty="0"/>
          </a:p>
        </p:txBody>
      </p:sp>
    </p:spTree>
    <p:extLst>
      <p:ext uri="{BB962C8B-B14F-4D97-AF65-F5344CB8AC3E}">
        <p14:creationId xmlns:p14="http://schemas.microsoft.com/office/powerpoint/2010/main" val="21472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1923" b="11923"/>
          <a:stretch>
            <a:fillRect/>
          </a:stretch>
        </p:blipFill>
        <p:spPr>
          <a:xfrm>
            <a:off x="3131972" y="1195000"/>
            <a:ext cx="2520950" cy="1439863"/>
          </a:xfrm>
        </p:spPr>
      </p:pic>
      <p:pic>
        <p:nvPicPr>
          <p:cNvPr id="2" name="Picture Placeholder 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7111" b="7111"/>
          <a:stretch>
            <a:fillRect/>
          </a:stretch>
        </p:blipFill>
        <p:spPr>
          <a:xfrm>
            <a:off x="393607" y="1199275"/>
            <a:ext cx="2519362" cy="1439863"/>
          </a:xfrm>
        </p:spPr>
      </p:pic>
      <p:sp>
        <p:nvSpPr>
          <p:cNvPr id="6" name="Text Placeholder 5"/>
          <p:cNvSpPr>
            <a:spLocks noGrp="1"/>
          </p:cNvSpPr>
          <p:nvPr>
            <p:ph type="body" sz="quarter" idx="13"/>
          </p:nvPr>
        </p:nvSpPr>
        <p:spPr>
          <a:xfrm>
            <a:off x="3131840" y="2610148"/>
            <a:ext cx="2520000" cy="660382"/>
          </a:xfrm>
        </p:spPr>
        <p:txBody>
          <a:bodyPr>
            <a:normAutofit lnSpcReduction="10000"/>
          </a:bodyPr>
          <a:lstStyle/>
          <a:p>
            <a:r>
              <a:rPr lang="en-GB" dirty="0" smtClean="0"/>
              <a:t>Firethorn Bungalows</a:t>
            </a:r>
            <a:endParaRPr lang="en-GB" dirty="0"/>
          </a:p>
        </p:txBody>
      </p:sp>
      <p:sp>
        <p:nvSpPr>
          <p:cNvPr id="7" name="Text Placeholder 6"/>
          <p:cNvSpPr>
            <a:spLocks noGrp="1"/>
          </p:cNvSpPr>
          <p:nvPr>
            <p:ph type="body" sz="quarter" idx="14"/>
          </p:nvPr>
        </p:nvSpPr>
        <p:spPr>
          <a:xfrm>
            <a:off x="395536" y="2630589"/>
            <a:ext cx="2520000" cy="668931"/>
          </a:xfrm>
        </p:spPr>
        <p:txBody>
          <a:bodyPr/>
          <a:lstStyle/>
          <a:p>
            <a:pPr algn="ctr"/>
            <a:r>
              <a:rPr lang="en-GB" dirty="0" smtClean="0"/>
              <a:t>Maryfield</a:t>
            </a:r>
            <a:endParaRPr lang="en-GB" dirty="0"/>
          </a:p>
        </p:txBody>
      </p:sp>
      <p:sp>
        <p:nvSpPr>
          <p:cNvPr id="8" name="Text Placeholder 5"/>
          <p:cNvSpPr>
            <a:spLocks noGrp="1"/>
          </p:cNvSpPr>
          <p:nvPr>
            <p:ph type="body" sz="quarter" idx="13"/>
          </p:nvPr>
        </p:nvSpPr>
        <p:spPr>
          <a:xfrm>
            <a:off x="5868144" y="2578946"/>
            <a:ext cx="2520000" cy="711531"/>
          </a:xfrm>
        </p:spPr>
        <p:txBody>
          <a:bodyPr/>
          <a:lstStyle/>
          <a:p>
            <a:pPr algn="ctr"/>
            <a:r>
              <a:rPr lang="en-GB" dirty="0" smtClean="0"/>
              <a:t>William Robins Court</a:t>
            </a:r>
            <a:endParaRPr lang="en-GB" dirty="0"/>
          </a:p>
          <a:p>
            <a:endParaRPr lang="en-GB" dirty="0"/>
          </a:p>
        </p:txBody>
      </p:sp>
      <p:pic>
        <p:nvPicPr>
          <p:cNvPr id="9" name="Picture 2" descr="Fury as pensioners told to move out | Swindon Advertise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6822" b="6822"/>
          <a:stretch>
            <a:fillRect/>
          </a:stretch>
        </p:blipFill>
        <p:spPr bwMode="auto">
          <a:xfrm>
            <a:off x="5868144" y="1130397"/>
            <a:ext cx="252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8"/>
          <p:cNvSpPr>
            <a:spLocks noGrp="1"/>
          </p:cNvSpPr>
          <p:nvPr>
            <p:ph type="title"/>
          </p:nvPr>
        </p:nvSpPr>
        <p:spPr>
          <a:xfrm>
            <a:off x="612000" y="335857"/>
            <a:ext cx="7920000" cy="723725"/>
          </a:xfrm>
        </p:spPr>
        <p:txBody>
          <a:bodyPr/>
          <a:lstStyle/>
          <a:p>
            <a:r>
              <a:rPr lang="en-GB" b="1" dirty="0" smtClean="0"/>
              <a:t>Move on accommodation</a:t>
            </a:r>
            <a:endParaRPr lang="en-GB" b="1" dirty="0"/>
          </a:p>
        </p:txBody>
      </p:sp>
      <p:sp>
        <p:nvSpPr>
          <p:cNvPr id="3" name="TextBox 2"/>
          <p:cNvSpPr txBox="1"/>
          <p:nvPr/>
        </p:nvSpPr>
        <p:spPr>
          <a:xfrm>
            <a:off x="323528" y="3523880"/>
            <a:ext cx="7867988" cy="1200329"/>
          </a:xfrm>
          <a:prstGeom prst="rect">
            <a:avLst/>
          </a:prstGeom>
          <a:noFill/>
        </p:spPr>
        <p:txBody>
          <a:bodyPr wrap="none" rtlCol="0">
            <a:spAutoFit/>
          </a:bodyPr>
          <a:lstStyle/>
          <a:p>
            <a:pPr marL="285750" indent="-285750">
              <a:buFont typeface="Arial" panose="020B0604020202020204" pitchFamily="34" charset="0"/>
              <a:buChar char="•"/>
            </a:pPr>
            <a:r>
              <a:rPr lang="en-GB" dirty="0" smtClean="0"/>
              <a:t>The above accommodation can have higher support in place.</a:t>
            </a:r>
          </a:p>
          <a:p>
            <a:pPr marL="285750" indent="-285750">
              <a:buFont typeface="Arial" panose="020B0604020202020204" pitchFamily="34" charset="0"/>
              <a:buChar char="•"/>
            </a:pPr>
            <a:r>
              <a:rPr lang="en-GB" dirty="0" smtClean="0"/>
              <a:t>The support you need will be agreed before you move in</a:t>
            </a:r>
          </a:p>
          <a:p>
            <a:pPr marL="285750" indent="-285750">
              <a:buFont typeface="Arial" panose="020B0604020202020204" pitchFamily="34" charset="0"/>
              <a:buChar char="•"/>
            </a:pPr>
            <a:r>
              <a:rPr lang="en-GB" dirty="0" smtClean="0"/>
              <a:t>This accommodation in not a home for life, most people move on to something </a:t>
            </a:r>
          </a:p>
          <a:p>
            <a:r>
              <a:rPr lang="en-GB" dirty="0" smtClean="0"/>
              <a:t>      more independent after  2 or 3 years </a:t>
            </a:r>
            <a:endParaRPr lang="en-GB" dirty="0"/>
          </a:p>
        </p:txBody>
      </p:sp>
    </p:spTree>
    <p:extLst>
      <p:ext uri="{BB962C8B-B14F-4D97-AF65-F5344CB8AC3E}">
        <p14:creationId xmlns:p14="http://schemas.microsoft.com/office/powerpoint/2010/main" val="2302356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smtClean="0"/>
              <a:t>Shared Supported Living</a:t>
            </a:r>
            <a:endParaRPr lang="en-GB" b="1" dirty="0"/>
          </a:p>
        </p:txBody>
      </p:sp>
      <p:sp>
        <p:nvSpPr>
          <p:cNvPr id="10" name="Text Placeholder 9"/>
          <p:cNvSpPr>
            <a:spLocks noGrp="1"/>
          </p:cNvSpPr>
          <p:nvPr>
            <p:ph type="body" sz="quarter" idx="11"/>
          </p:nvPr>
        </p:nvSpPr>
        <p:spPr>
          <a:xfrm>
            <a:off x="2555776" y="1203708"/>
            <a:ext cx="5976224" cy="3456274"/>
          </a:xfrm>
        </p:spPr>
        <p:txBody>
          <a:bodyPr>
            <a:normAutofit fontScale="92500" lnSpcReduction="10000"/>
          </a:bodyPr>
          <a:lstStyle/>
          <a:p>
            <a:pPr marL="342900" indent="-342900">
              <a:buFont typeface="Arial" panose="020B0604020202020204" pitchFamily="34" charset="0"/>
              <a:buChar char="•"/>
            </a:pPr>
            <a:r>
              <a:rPr lang="en-GB" dirty="0" smtClean="0"/>
              <a:t>This is where 3 or 4 people share a house and have support in place generally during the day and over night.</a:t>
            </a:r>
          </a:p>
          <a:p>
            <a:pPr marL="342900" indent="-342900">
              <a:buFont typeface="Arial" panose="020B0604020202020204" pitchFamily="34" charset="0"/>
              <a:buChar char="•"/>
            </a:pPr>
            <a:r>
              <a:rPr lang="en-GB" dirty="0" smtClean="0"/>
              <a:t>It is important that you like the people you are living with and that they like you.</a:t>
            </a:r>
          </a:p>
          <a:p>
            <a:pPr marL="342900" indent="-342900">
              <a:buFont typeface="Arial" panose="020B0604020202020204" pitchFamily="34" charset="0"/>
              <a:buChar char="•"/>
            </a:pPr>
            <a:r>
              <a:rPr lang="en-GB" dirty="0" smtClean="0"/>
              <a:t>The support staff will help you to be more independent and achieving the things that are important to you. We call these goals or outcomes.</a:t>
            </a:r>
          </a:p>
          <a:p>
            <a:pPr marL="342900" indent="-342900">
              <a:buFont typeface="Arial" panose="020B0604020202020204" pitchFamily="34" charset="0"/>
              <a:buChar char="•"/>
            </a:pPr>
            <a:r>
              <a:rPr lang="en-GB" dirty="0" smtClean="0"/>
              <a:t>You can move on from shared supported housing, your support provider and your social worker will help you do this.</a:t>
            </a:r>
          </a:p>
          <a:p>
            <a:endParaRPr lang="en-GB" dirty="0"/>
          </a:p>
        </p:txBody>
      </p:sp>
      <p:pic>
        <p:nvPicPr>
          <p:cNvPr id="2050" name="ProductPhotoImg" descr="Hous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21" y="1347614"/>
            <a:ext cx="1395083" cy="139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 descr="Keeping Yourself Safe An Easy Read Bookl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6146"/>
          <a:stretch/>
        </p:blipFill>
        <p:spPr>
          <a:xfrm>
            <a:off x="64271" y="2643758"/>
            <a:ext cx="1210123" cy="10724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394" y="2643758"/>
            <a:ext cx="1251902" cy="1043252"/>
          </a:xfrm>
          <a:prstGeom prst="rect">
            <a:avLst/>
          </a:prstGeom>
        </p:spPr>
      </p:pic>
    </p:spTree>
    <p:extLst>
      <p:ext uri="{BB962C8B-B14F-4D97-AF65-F5344CB8AC3E}">
        <p14:creationId xmlns:p14="http://schemas.microsoft.com/office/powerpoint/2010/main" val="3785330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000" y="411510"/>
            <a:ext cx="7920000" cy="723725"/>
          </a:xfrm>
        </p:spPr>
        <p:txBody>
          <a:bodyPr>
            <a:normAutofit fontScale="90000"/>
          </a:bodyPr>
          <a:lstStyle/>
          <a:p>
            <a:r>
              <a:rPr lang="en-GB" b="1" dirty="0" smtClean="0"/>
              <a:t>Individual accommodation for complex needs</a:t>
            </a:r>
            <a:endParaRPr lang="en-GB" b="1" dirty="0"/>
          </a:p>
        </p:txBody>
      </p:sp>
      <p:sp>
        <p:nvSpPr>
          <p:cNvPr id="5" name="Text Placeholder 4"/>
          <p:cNvSpPr>
            <a:spLocks noGrp="1"/>
          </p:cNvSpPr>
          <p:nvPr>
            <p:ph type="body" sz="quarter" idx="11"/>
          </p:nvPr>
        </p:nvSpPr>
        <p:spPr>
          <a:xfrm>
            <a:off x="2126656" y="987574"/>
            <a:ext cx="6408272" cy="3168242"/>
          </a:xfrm>
        </p:spPr>
        <p:txBody>
          <a:bodyPr>
            <a:normAutofit fontScale="92500"/>
          </a:bodyPr>
          <a:lstStyle/>
          <a:p>
            <a:pPr marL="342900" indent="-342900">
              <a:buFont typeface="Arial" panose="020B0604020202020204" pitchFamily="34" charset="0"/>
              <a:buChar char="•"/>
            </a:pPr>
            <a:r>
              <a:rPr lang="en-GB" dirty="0" smtClean="0"/>
              <a:t>There will be some people (not many) who struggle to live with others, or who might have challenges or very high needs.</a:t>
            </a:r>
          </a:p>
          <a:p>
            <a:pPr marL="342900" indent="-342900">
              <a:buFont typeface="Arial" panose="020B0604020202020204" pitchFamily="34" charset="0"/>
              <a:buChar char="•"/>
            </a:pPr>
            <a:r>
              <a:rPr lang="en-GB" dirty="0" smtClean="0"/>
              <a:t>We can look at an individual service for you, to have your own home with your own staff team to support you. </a:t>
            </a:r>
          </a:p>
          <a:p>
            <a:pPr marL="342900" indent="-342900">
              <a:buFont typeface="Arial" panose="020B0604020202020204" pitchFamily="34" charset="0"/>
              <a:buChar char="•"/>
            </a:pPr>
            <a:r>
              <a:rPr lang="en-GB" dirty="0" smtClean="0"/>
              <a:t>We do not do this very often as most people can be supported in other accommodation. </a:t>
            </a:r>
          </a:p>
          <a:p>
            <a:pPr marL="342900" indent="-342900">
              <a:buFont typeface="Arial" panose="020B0604020202020204" pitchFamily="34" charset="0"/>
              <a:buChar char="•"/>
            </a:pPr>
            <a:r>
              <a:rPr lang="en-GB" dirty="0" smtClean="0"/>
              <a:t>Your social worker will help you if you feel you need this kind of accommodation.</a:t>
            </a:r>
            <a:endParaRPr lang="en-GB" dirty="0"/>
          </a:p>
        </p:txBody>
      </p:sp>
      <p:sp>
        <p:nvSpPr>
          <p:cNvPr id="6" name="AutoShape 6" descr="My Transition Pl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1" name="Picture 9" descr="Hawthorns front"/>
          <p:cNvPicPr>
            <a:picLocks noChangeAspect="1" noChangeArrowheads="1"/>
          </p:cNvPicPr>
          <p:nvPr/>
        </p:nvPicPr>
        <p:blipFill>
          <a:blip r:embed="rId2" cstate="print">
            <a:extLst>
              <a:ext uri="{28A0092B-C50C-407E-A947-70E740481C1C}">
                <a14:useLocalDpi xmlns:a14="http://schemas.microsoft.com/office/drawing/2010/main" val="0"/>
              </a:ext>
            </a:extLst>
          </a:blip>
          <a:srcRect l="16379" t="7133" r="16866" b="31691"/>
          <a:stretch>
            <a:fillRect/>
          </a:stretch>
        </p:blipFill>
        <p:spPr bwMode="auto">
          <a:xfrm>
            <a:off x="237673" y="1494247"/>
            <a:ext cx="1791476" cy="123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Photosymbols easy-read booklet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73" y="2724339"/>
            <a:ext cx="1752129" cy="177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1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9987" b="9987"/>
          <a:stretch>
            <a:fillRect/>
          </a:stretch>
        </p:blipFill>
        <p:spPr>
          <a:xfrm>
            <a:off x="612337" y="627063"/>
            <a:ext cx="2519363" cy="2046817"/>
          </a:xfrm>
        </p:spPr>
      </p:pic>
      <p:pic>
        <p:nvPicPr>
          <p:cNvPr id="11" name="Picture Placeholder 10"/>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6879" b="6879"/>
          <a:stretch>
            <a:fillRect/>
          </a:stretch>
        </p:blipFill>
        <p:spPr>
          <a:xfrm>
            <a:off x="3311525" y="627063"/>
            <a:ext cx="2519363" cy="2016125"/>
          </a:xfrm>
        </p:spPr>
      </p:pic>
      <p:pic>
        <p:nvPicPr>
          <p:cNvPr id="12" name="Picture Placeholder 1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9987" b="9987"/>
          <a:stretch>
            <a:fillRect/>
          </a:stretch>
        </p:blipFill>
        <p:spPr>
          <a:xfrm>
            <a:off x="6010275" y="627063"/>
            <a:ext cx="2519363" cy="2016125"/>
          </a:xfrm>
        </p:spPr>
      </p:pic>
      <p:sp>
        <p:nvSpPr>
          <p:cNvPr id="6" name="Text Placeholder 5"/>
          <p:cNvSpPr>
            <a:spLocks noGrp="1"/>
          </p:cNvSpPr>
          <p:nvPr>
            <p:ph type="body" sz="quarter" idx="13"/>
          </p:nvPr>
        </p:nvSpPr>
        <p:spPr/>
        <p:txBody>
          <a:bodyPr/>
          <a:lstStyle/>
          <a:p>
            <a:r>
              <a:rPr lang="en-GB" dirty="0" smtClean="0"/>
              <a:t>Housing application </a:t>
            </a:r>
            <a:endParaRPr lang="en-GB" dirty="0"/>
          </a:p>
        </p:txBody>
      </p:sp>
      <p:sp>
        <p:nvSpPr>
          <p:cNvPr id="7" name="Text Placeholder 6"/>
          <p:cNvSpPr>
            <a:spLocks noGrp="1"/>
          </p:cNvSpPr>
          <p:nvPr>
            <p:ph type="body" sz="quarter" idx="14"/>
          </p:nvPr>
        </p:nvSpPr>
        <p:spPr/>
        <p:txBody>
          <a:bodyPr/>
          <a:lstStyle/>
          <a:p>
            <a:r>
              <a:rPr lang="en-GB" dirty="0" smtClean="0"/>
              <a:t>ASC form completed</a:t>
            </a:r>
            <a:endParaRPr lang="en-GB" dirty="0"/>
          </a:p>
        </p:txBody>
      </p:sp>
      <p:sp>
        <p:nvSpPr>
          <p:cNvPr id="8" name="Text Placeholder 7"/>
          <p:cNvSpPr>
            <a:spLocks noGrp="1"/>
          </p:cNvSpPr>
          <p:nvPr>
            <p:ph type="body" sz="quarter" idx="15"/>
          </p:nvPr>
        </p:nvSpPr>
        <p:spPr/>
        <p:txBody>
          <a:bodyPr/>
          <a:lstStyle/>
          <a:p>
            <a:r>
              <a:rPr lang="en-GB" dirty="0" smtClean="0"/>
              <a:t>Support Plan shared </a:t>
            </a:r>
            <a:endParaRPr lang="en-GB" dirty="0"/>
          </a:p>
        </p:txBody>
      </p:sp>
    </p:spTree>
    <p:extLst>
      <p:ext uri="{BB962C8B-B14F-4D97-AF65-F5344CB8AC3E}">
        <p14:creationId xmlns:p14="http://schemas.microsoft.com/office/powerpoint/2010/main" val="2303152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Capacity &amp; Deputyship</a:t>
            </a:r>
            <a:endParaRPr lang="en-GB" b="1" dirty="0"/>
          </a:p>
        </p:txBody>
      </p:sp>
      <p:sp>
        <p:nvSpPr>
          <p:cNvPr id="4" name="TextBox 3"/>
          <p:cNvSpPr txBox="1"/>
          <p:nvPr/>
        </p:nvSpPr>
        <p:spPr>
          <a:xfrm>
            <a:off x="3347864" y="411510"/>
            <a:ext cx="5184576"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If you lack capacity to sign a tenancy, then you will need a Court of Protection Deputyship in place.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In most cases a family member will apply on your behalf.</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Please talk to your social worker who can help you with this application.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Your Tenancy can only start once the Court of Protection Deputyship has been applied for or is in place. </a:t>
            </a:r>
            <a:endParaRPr lang="en-GB" dirty="0"/>
          </a:p>
        </p:txBody>
      </p:sp>
      <p:sp>
        <p:nvSpPr>
          <p:cNvPr id="5" name="AutoShape 4" descr="Easy Read: IMCA | Dudley Advoca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1286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Tenancy Services &amp; The Portal </a:t>
            </a:r>
            <a:endParaRPr lang="en-GB" b="1" dirty="0"/>
          </a:p>
        </p:txBody>
      </p:sp>
      <p:sp>
        <p:nvSpPr>
          <p:cNvPr id="4" name="Rectangle 3"/>
          <p:cNvSpPr/>
          <p:nvPr/>
        </p:nvSpPr>
        <p:spPr>
          <a:xfrm>
            <a:off x="3491880" y="1131590"/>
            <a:ext cx="4662264" cy="2031325"/>
          </a:xfrm>
          <a:prstGeom prst="rect">
            <a:avLst/>
          </a:prstGeom>
        </p:spPr>
        <p:txBody>
          <a:bodyPr wrap="square">
            <a:spAutoFit/>
          </a:bodyPr>
          <a:lstStyle/>
          <a:p>
            <a:r>
              <a:rPr lang="en-GB" sz="1400" dirty="0">
                <a:solidFill>
                  <a:srgbClr val="000000"/>
                </a:solidFill>
                <a:cs typeface="Calibri" panose="020F0502020204030204" pitchFamily="34" charset="0"/>
              </a:rPr>
              <a:t>In your 'My Housing Tenancy' account, you can:</a:t>
            </a:r>
          </a:p>
          <a:p>
            <a:pPr>
              <a:buFont typeface="Arial" panose="020B0604020202020204" pitchFamily="34" charset="0"/>
              <a:buChar char="•"/>
            </a:pPr>
            <a:r>
              <a:rPr lang="en-GB" sz="1400" dirty="0">
                <a:solidFill>
                  <a:srgbClr val="000000"/>
                </a:solidFill>
                <a:cs typeface="Calibri" panose="020F0502020204030204" pitchFamily="34" charset="0"/>
              </a:rPr>
              <a:t>make rent payment, view your rent payments and check your account balance</a:t>
            </a:r>
          </a:p>
          <a:p>
            <a:pPr>
              <a:buFont typeface="Arial" panose="020B0604020202020204" pitchFamily="34" charset="0"/>
              <a:buChar char="•"/>
            </a:pPr>
            <a:r>
              <a:rPr lang="en-GB" sz="1400" dirty="0">
                <a:solidFill>
                  <a:srgbClr val="000000"/>
                </a:solidFill>
                <a:cs typeface="Calibri" panose="020F0502020204030204" pitchFamily="34" charset="0"/>
              </a:rPr>
              <a:t>report and manage housing repairs</a:t>
            </a:r>
          </a:p>
          <a:p>
            <a:pPr>
              <a:buFont typeface="Arial" panose="020B0604020202020204" pitchFamily="34" charset="0"/>
              <a:buChar char="•"/>
            </a:pPr>
            <a:r>
              <a:rPr lang="en-GB" sz="1400" dirty="0">
                <a:solidFill>
                  <a:srgbClr val="000000"/>
                </a:solidFill>
                <a:cs typeface="Calibri" panose="020F0502020204030204" pitchFamily="34" charset="0"/>
              </a:rPr>
              <a:t>update your personal details and household information</a:t>
            </a:r>
          </a:p>
          <a:p>
            <a:pPr>
              <a:buFont typeface="Arial" panose="020B0604020202020204" pitchFamily="34" charset="0"/>
              <a:buChar char="•"/>
            </a:pPr>
            <a:r>
              <a:rPr lang="en-GB" sz="1400" dirty="0">
                <a:solidFill>
                  <a:srgbClr val="000000"/>
                </a:solidFill>
                <a:cs typeface="Calibri" panose="020F0502020204030204" pitchFamily="34" charset="0"/>
              </a:rPr>
              <a:t>update details of your Neighbourhood Housing Officer</a:t>
            </a:r>
          </a:p>
          <a:p>
            <a:endParaRPr lang="en-GB" sz="1400" dirty="0" smtClean="0">
              <a:solidFill>
                <a:srgbClr val="000000"/>
              </a:solidFill>
              <a:cs typeface="Calibri" panose="020F0502020204030204" pitchFamily="34" charset="0"/>
            </a:endParaRPr>
          </a:p>
          <a:p>
            <a:r>
              <a:rPr lang="en-GB" sz="1400" dirty="0" smtClean="0">
                <a:solidFill>
                  <a:srgbClr val="000000"/>
                </a:solidFill>
                <a:cs typeface="Calibri" panose="020F0502020204030204" pitchFamily="34" charset="0"/>
              </a:rPr>
              <a:t>To </a:t>
            </a:r>
            <a:r>
              <a:rPr lang="en-GB" sz="1400" dirty="0">
                <a:solidFill>
                  <a:srgbClr val="000000"/>
                </a:solidFill>
                <a:cs typeface="Calibri" panose="020F0502020204030204" pitchFamily="34" charset="0"/>
              </a:rPr>
              <a:t>create an account, you will need to have your tenancy, rent or application reference number to hand</a:t>
            </a:r>
            <a:r>
              <a:rPr lang="en-GB" sz="1400" dirty="0" smtClean="0">
                <a:solidFill>
                  <a:srgbClr val="000000"/>
                </a:solidFill>
                <a:cs typeface="Calibri" panose="020F0502020204030204" pitchFamily="34" charset="0"/>
              </a:rPr>
              <a:t>.</a:t>
            </a:r>
            <a:endParaRPr lang="en-GB" sz="1400" dirty="0">
              <a:solidFill>
                <a:srgbClr val="000000"/>
              </a:solidFill>
              <a:cs typeface="Calibri" panose="020F0502020204030204" pitchFamily="34" charset="0"/>
            </a:endParaRPr>
          </a:p>
        </p:txBody>
      </p:sp>
    </p:spTree>
    <p:extLst>
      <p:ext uri="{BB962C8B-B14F-4D97-AF65-F5344CB8AC3E}">
        <p14:creationId xmlns:p14="http://schemas.microsoft.com/office/powerpoint/2010/main" val="228035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56626" y="1347614"/>
            <a:ext cx="7920000" cy="3170660"/>
          </a:xfrm>
        </p:spPr>
        <p:txBody>
          <a:bodyPr/>
          <a:lstStyle/>
          <a:p>
            <a:pPr marL="342900" indent="-342900">
              <a:buFont typeface="Arial" panose="020B0604020202020204" pitchFamily="34" charset="0"/>
              <a:buChar char="•"/>
            </a:pPr>
            <a:r>
              <a:rPr lang="en-GB" sz="1600" dirty="0" smtClean="0"/>
              <a:t>Chelsie Eddolls &amp; Jess Little </a:t>
            </a:r>
          </a:p>
          <a:p>
            <a:pPr marL="342900" indent="-342900">
              <a:buFont typeface="Arial" panose="020B0604020202020204" pitchFamily="34" charset="0"/>
              <a:buChar char="•"/>
            </a:pPr>
            <a:r>
              <a:rPr lang="en-GB" sz="1600" dirty="0" smtClean="0"/>
              <a:t>Lettings team predominantly supporting ASC colleagues</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smtClean="0"/>
              <a:t>Elaine Turner</a:t>
            </a:r>
          </a:p>
          <a:p>
            <a:pPr marL="342900" indent="-342900">
              <a:buFont typeface="Arial" panose="020B0604020202020204" pitchFamily="34" charset="0"/>
              <a:buChar char="•"/>
            </a:pPr>
            <a:r>
              <a:rPr lang="en-GB" sz="1600" dirty="0"/>
              <a:t>C</a:t>
            </a:r>
            <a:r>
              <a:rPr lang="en-GB" sz="1600" dirty="0" smtClean="0"/>
              <a:t>ommissioner </a:t>
            </a:r>
            <a:r>
              <a:rPr lang="en-GB" sz="1600" dirty="0"/>
              <a:t>Learning Disabilities, Adult Social Care Commissioning</a:t>
            </a:r>
          </a:p>
          <a:p>
            <a:pPr algn="r"/>
            <a:endParaRPr lang="en-GB" dirty="0"/>
          </a:p>
          <a:p>
            <a:endParaRPr lang="en-GB" dirty="0"/>
          </a:p>
        </p:txBody>
      </p:sp>
      <p:sp>
        <p:nvSpPr>
          <p:cNvPr id="4" name="TextBox 3"/>
          <p:cNvSpPr txBox="1"/>
          <p:nvPr/>
        </p:nvSpPr>
        <p:spPr>
          <a:xfrm>
            <a:off x="539552" y="411510"/>
            <a:ext cx="7992448" cy="677108"/>
          </a:xfrm>
          <a:prstGeom prst="rect">
            <a:avLst/>
          </a:prstGeom>
          <a:noFill/>
        </p:spPr>
        <p:txBody>
          <a:bodyPr wrap="square" rtlCol="0">
            <a:spAutoFit/>
          </a:bodyPr>
          <a:lstStyle/>
          <a:p>
            <a:r>
              <a:rPr lang="en-GB" sz="2000" b="1" u="sng" dirty="0">
                <a:solidFill>
                  <a:schemeClr val="accent6"/>
                </a:solidFill>
              </a:rPr>
              <a:t>Who </a:t>
            </a:r>
            <a:r>
              <a:rPr lang="en-GB" sz="2000" b="1" u="sng" dirty="0" smtClean="0">
                <a:solidFill>
                  <a:schemeClr val="accent6"/>
                </a:solidFill>
              </a:rPr>
              <a:t>are we </a:t>
            </a:r>
            <a:r>
              <a:rPr lang="en-GB" sz="2000" b="1" u="sng" dirty="0">
                <a:solidFill>
                  <a:schemeClr val="accent6"/>
                </a:solidFill>
              </a:rPr>
              <a:t>and what is </a:t>
            </a:r>
            <a:r>
              <a:rPr lang="en-GB" sz="2000" b="1" u="sng" dirty="0" smtClean="0">
                <a:solidFill>
                  <a:schemeClr val="accent6"/>
                </a:solidFill>
              </a:rPr>
              <a:t>our </a:t>
            </a:r>
            <a:r>
              <a:rPr lang="en-GB" sz="2000" b="1" u="sng" dirty="0">
                <a:solidFill>
                  <a:schemeClr val="accent6"/>
                </a:solidFill>
              </a:rPr>
              <a:t>role?</a:t>
            </a:r>
          </a:p>
          <a:p>
            <a:endParaRPr lang="en-GB" dirty="0"/>
          </a:p>
        </p:txBody>
      </p:sp>
    </p:spTree>
    <p:extLst>
      <p:ext uri="{BB962C8B-B14F-4D97-AF65-F5344CB8AC3E}">
        <p14:creationId xmlns:p14="http://schemas.microsoft.com/office/powerpoint/2010/main" val="135788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Emergency Accommodation and Housing Options</a:t>
            </a:r>
            <a:endParaRPr lang="en-GB" b="1" dirty="0"/>
          </a:p>
        </p:txBody>
      </p:sp>
      <p:sp>
        <p:nvSpPr>
          <p:cNvPr id="4" name="Rectangle 3"/>
          <p:cNvSpPr/>
          <p:nvPr/>
        </p:nvSpPr>
        <p:spPr>
          <a:xfrm>
            <a:off x="3419872" y="443439"/>
            <a:ext cx="5112568" cy="3754874"/>
          </a:xfrm>
          <a:prstGeom prst="rect">
            <a:avLst/>
          </a:prstGeom>
        </p:spPr>
        <p:txBody>
          <a:bodyPr wrap="square">
            <a:spAutoFit/>
          </a:bodyPr>
          <a:lstStyle/>
          <a:p>
            <a:pPr marL="742950" lvl="1" indent="-285750">
              <a:buFont typeface="Wingdings" panose="05000000000000000000" pitchFamily="2" charset="2"/>
              <a:buChar char="Ø"/>
            </a:pPr>
            <a:r>
              <a:rPr lang="en-GB" sz="1600" dirty="0">
                <a:cs typeface="Times New Roman" panose="02020603050405020304" pitchFamily="18" charset="0"/>
              </a:rPr>
              <a:t>Assisting residents of Swindon who are homeless or threatened with homelessness</a:t>
            </a:r>
          </a:p>
          <a:p>
            <a:pPr marL="742950" lvl="1" indent="-285750">
              <a:buFont typeface="Wingdings" panose="05000000000000000000" pitchFamily="2" charset="2"/>
              <a:buChar char="Ø"/>
            </a:pPr>
            <a:r>
              <a:rPr lang="en-GB" sz="1600" dirty="0">
                <a:cs typeface="Times New Roman" panose="02020603050405020304" pitchFamily="18" charset="0"/>
              </a:rPr>
              <a:t>Homelessness Reduction Act 2017</a:t>
            </a:r>
          </a:p>
          <a:p>
            <a:pPr marL="742950" lvl="1" indent="-285750">
              <a:buFont typeface="Wingdings" panose="05000000000000000000" pitchFamily="2" charset="2"/>
              <a:buChar char="Ø"/>
            </a:pPr>
            <a:r>
              <a:rPr lang="en-GB" sz="1600" dirty="0">
                <a:cs typeface="Times New Roman" panose="02020603050405020304" pitchFamily="18" charset="0"/>
              </a:rPr>
              <a:t>Temporary tenancies/private renting/emergency housing</a:t>
            </a:r>
          </a:p>
          <a:p>
            <a:pPr marL="742950" lvl="1" indent="-285750">
              <a:buFont typeface="Wingdings" panose="05000000000000000000" pitchFamily="2" charset="2"/>
              <a:buChar char="Ø"/>
            </a:pPr>
            <a:r>
              <a:rPr lang="en-GB" sz="1600" dirty="0">
                <a:cs typeface="Times New Roman" panose="02020603050405020304" pitchFamily="18" charset="0"/>
              </a:rPr>
              <a:t>Supported Housing – </a:t>
            </a:r>
            <a:endParaRPr lang="en-GB" sz="1600" dirty="0" smtClean="0">
              <a:cs typeface="Times New Roman" panose="02020603050405020304" pitchFamily="18" charset="0"/>
            </a:endParaRPr>
          </a:p>
          <a:p>
            <a:pPr marL="1200150" lvl="2" indent="-285750">
              <a:buFont typeface="Arial" panose="020B0604020202020204" pitchFamily="34" charset="0"/>
              <a:buChar char="•"/>
            </a:pPr>
            <a:r>
              <a:rPr lang="en-GB" sz="1600" dirty="0" smtClean="0">
                <a:cs typeface="Times New Roman" panose="02020603050405020304" pitchFamily="18" charset="0"/>
              </a:rPr>
              <a:t>St Ives</a:t>
            </a:r>
          </a:p>
          <a:p>
            <a:pPr marL="1200150" lvl="2" indent="-285750">
              <a:buFont typeface="Arial" panose="020B0604020202020204" pitchFamily="34" charset="0"/>
              <a:buChar char="•"/>
            </a:pPr>
            <a:r>
              <a:rPr lang="en-GB" sz="1600" dirty="0" smtClean="0">
                <a:cs typeface="Times New Roman" panose="02020603050405020304" pitchFamily="18" charset="0"/>
              </a:rPr>
              <a:t>Baileys</a:t>
            </a:r>
          </a:p>
          <a:p>
            <a:pPr marL="1200150" lvl="2" indent="-285750">
              <a:buFont typeface="Arial" panose="020B0604020202020204" pitchFamily="34" charset="0"/>
              <a:buChar char="•"/>
            </a:pPr>
            <a:r>
              <a:rPr lang="en-GB" sz="1600" dirty="0" smtClean="0">
                <a:cs typeface="Times New Roman" panose="02020603050405020304" pitchFamily="18" charset="0"/>
              </a:rPr>
              <a:t>Underwood</a:t>
            </a:r>
          </a:p>
          <a:p>
            <a:pPr marL="1200150" lvl="2" indent="-285750">
              <a:buFont typeface="Arial" panose="020B0604020202020204" pitchFamily="34" charset="0"/>
              <a:buChar char="•"/>
            </a:pPr>
            <a:r>
              <a:rPr lang="en-GB" sz="1600" dirty="0" smtClean="0">
                <a:cs typeface="Times New Roman" panose="02020603050405020304" pitchFamily="18" charset="0"/>
              </a:rPr>
              <a:t>Tyndale</a:t>
            </a:r>
          </a:p>
          <a:p>
            <a:pPr lvl="2"/>
            <a:r>
              <a:rPr lang="en-GB" sz="1600" dirty="0" smtClean="0">
                <a:cs typeface="Times New Roman" panose="02020603050405020304" pitchFamily="18" charset="0"/>
              </a:rPr>
              <a:t>All the above are temporary </a:t>
            </a:r>
            <a:r>
              <a:rPr lang="en-GB" sz="1600" dirty="0">
                <a:cs typeface="Times New Roman" panose="02020603050405020304" pitchFamily="18" charset="0"/>
              </a:rPr>
              <a:t>low level supported </a:t>
            </a:r>
            <a:r>
              <a:rPr lang="en-GB" sz="1600" dirty="0" smtClean="0">
                <a:cs typeface="Times New Roman" panose="02020603050405020304" pitchFamily="18" charset="0"/>
              </a:rPr>
              <a:t>housing</a:t>
            </a:r>
          </a:p>
          <a:p>
            <a:pPr marL="742950" lvl="1" indent="-285750">
              <a:buFont typeface="Wingdings" panose="05000000000000000000" pitchFamily="2" charset="2"/>
              <a:buChar char="Ø"/>
            </a:pPr>
            <a:endParaRPr lang="en-GB" sz="1600" dirty="0">
              <a:cs typeface="Times New Roman" panose="02020603050405020304" pitchFamily="18" charset="0"/>
            </a:endParaRPr>
          </a:p>
          <a:p>
            <a:pPr lvl="1"/>
            <a:endParaRPr lang="en-GB" sz="1400" b="1" u="sng" dirty="0" smtClean="0">
              <a:cs typeface="Calibri" panose="020F0502020204030204" pitchFamily="34" charset="0"/>
              <a:hlinkClick r:id="rId2"/>
            </a:endParaRPr>
          </a:p>
          <a:p>
            <a:pPr lvl="1"/>
            <a:r>
              <a:rPr lang="en-GB" sz="1600" b="1" u="sng" dirty="0" smtClean="0">
                <a:cs typeface="Calibri" panose="020F0502020204030204" pitchFamily="34" charset="0"/>
                <a:hlinkClick r:id="rId2"/>
              </a:rPr>
              <a:t>HOptions@swindon.gov.uk</a:t>
            </a:r>
            <a:r>
              <a:rPr lang="en-GB" sz="1600" b="1" dirty="0" smtClean="0">
                <a:cs typeface="Calibri" panose="020F0502020204030204" pitchFamily="34" charset="0"/>
              </a:rPr>
              <a:t> </a:t>
            </a:r>
            <a:r>
              <a:rPr lang="en-GB" sz="1600" b="1" dirty="0">
                <a:cs typeface="Calibri" panose="020F0502020204030204" pitchFamily="34" charset="0"/>
              </a:rPr>
              <a:t> or call 01793 445503 </a:t>
            </a:r>
          </a:p>
        </p:txBody>
      </p:sp>
    </p:spTree>
    <p:extLst>
      <p:ext uri="{BB962C8B-B14F-4D97-AF65-F5344CB8AC3E}">
        <p14:creationId xmlns:p14="http://schemas.microsoft.com/office/powerpoint/2010/main" val="1261408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b="1" dirty="0" smtClean="0"/>
              <a:t>Housing officers</a:t>
            </a:r>
            <a:endParaRPr lang="en-GB" b="1" dirty="0"/>
          </a:p>
        </p:txBody>
      </p:sp>
      <p:sp>
        <p:nvSpPr>
          <p:cNvPr id="4" name="Rectangle 3"/>
          <p:cNvSpPr/>
          <p:nvPr/>
        </p:nvSpPr>
        <p:spPr>
          <a:xfrm>
            <a:off x="3131840" y="0"/>
            <a:ext cx="5886400" cy="4131900"/>
          </a:xfrm>
          <a:prstGeom prst="rect">
            <a:avLst/>
          </a:prstGeom>
        </p:spPr>
        <p:txBody>
          <a:bodyPr wrap="square">
            <a:spAutoFit/>
          </a:bodyPr>
          <a:lstStyle/>
          <a:p>
            <a:r>
              <a:rPr lang="en-GB" sz="1200" dirty="0">
                <a:solidFill>
                  <a:srgbClr val="000000"/>
                </a:solidFill>
                <a:cs typeface="Calibri" panose="020F0502020204030204" pitchFamily="34" charset="0"/>
              </a:rPr>
              <a:t>If your query involves:</a:t>
            </a:r>
          </a:p>
          <a:p>
            <a:pPr>
              <a:buFont typeface="Arial" panose="020B0604020202020204" pitchFamily="34" charset="0"/>
              <a:buChar char="•"/>
            </a:pPr>
            <a:r>
              <a:rPr lang="en-GB" sz="1200" dirty="0">
                <a:solidFill>
                  <a:srgbClr val="000000"/>
                </a:solidFill>
                <a:cs typeface="Calibri" panose="020F0502020204030204" pitchFamily="34" charset="0"/>
              </a:rPr>
              <a:t>rent collection and problems with rent payments</a:t>
            </a:r>
          </a:p>
          <a:p>
            <a:pPr>
              <a:buFont typeface="Arial" panose="020B0604020202020204" pitchFamily="34" charset="0"/>
              <a:buChar char="•"/>
            </a:pPr>
            <a:r>
              <a:rPr lang="en-GB" sz="1200" dirty="0">
                <a:solidFill>
                  <a:srgbClr val="000000"/>
                </a:solidFill>
                <a:cs typeface="Calibri" panose="020F0502020204030204" pitchFamily="34" charset="0"/>
              </a:rPr>
              <a:t>problems with anti-social behaviour</a:t>
            </a:r>
          </a:p>
          <a:p>
            <a:pPr>
              <a:buFont typeface="Arial" panose="020B0604020202020204" pitchFamily="34" charset="0"/>
              <a:buChar char="•"/>
            </a:pPr>
            <a:r>
              <a:rPr lang="en-GB" sz="1200" dirty="0">
                <a:solidFill>
                  <a:srgbClr val="000000"/>
                </a:solidFill>
                <a:cs typeface="Calibri" panose="020F0502020204030204" pitchFamily="34" charset="0"/>
              </a:rPr>
              <a:t>changing tenancy details, for example, an application for joint tenancy or ending a council tenancy</a:t>
            </a:r>
          </a:p>
          <a:p>
            <a:pPr>
              <a:buFont typeface="Arial" panose="020B0604020202020204" pitchFamily="34" charset="0"/>
              <a:buChar char="•"/>
            </a:pPr>
            <a:r>
              <a:rPr lang="en-GB" sz="1200" dirty="0">
                <a:solidFill>
                  <a:srgbClr val="000000"/>
                </a:solidFill>
                <a:cs typeface="Calibri" panose="020F0502020204030204" pitchFamily="34" charset="0"/>
              </a:rPr>
              <a:t>general enquiries about your </a:t>
            </a:r>
            <a:r>
              <a:rPr lang="en-GB" sz="1200" dirty="0" smtClean="0">
                <a:solidFill>
                  <a:srgbClr val="000000"/>
                </a:solidFill>
                <a:cs typeface="Calibri" panose="020F0502020204030204" pitchFamily="34" charset="0"/>
              </a:rPr>
              <a:t>tenancy</a:t>
            </a:r>
          </a:p>
          <a:p>
            <a:endParaRPr lang="en-GB" sz="1200" dirty="0">
              <a:solidFill>
                <a:srgbClr val="000000"/>
              </a:solidFill>
              <a:cs typeface="Calibri" panose="020F0502020204030204" pitchFamily="34" charset="0"/>
            </a:endParaRPr>
          </a:p>
          <a:p>
            <a:r>
              <a:rPr lang="en-GB" sz="1200" dirty="0" smtClean="0">
                <a:solidFill>
                  <a:srgbClr val="000000"/>
                </a:solidFill>
                <a:cs typeface="Calibri" panose="020F0502020204030204" pitchFamily="34" charset="0"/>
              </a:rPr>
              <a:t>You </a:t>
            </a:r>
            <a:r>
              <a:rPr lang="en-GB" sz="1200" dirty="0">
                <a:solidFill>
                  <a:srgbClr val="000000"/>
                </a:solidFill>
                <a:cs typeface="Calibri" panose="020F0502020204030204" pitchFamily="34" charset="0"/>
              </a:rPr>
              <a:t>can contact a member of the team below</a:t>
            </a:r>
            <a:r>
              <a:rPr lang="en-GB" sz="1200" dirty="0" smtClean="0">
                <a:solidFill>
                  <a:srgbClr val="000000"/>
                </a:solidFill>
                <a:cs typeface="Calibri" panose="020F0502020204030204" pitchFamily="34" charset="0"/>
              </a:rPr>
              <a:t>:</a:t>
            </a:r>
          </a:p>
          <a:p>
            <a:endParaRPr lang="en-GB" sz="1200" dirty="0">
              <a:solidFill>
                <a:srgbClr val="000000"/>
              </a:solidFill>
              <a:cs typeface="Calibri" panose="020F0502020204030204" pitchFamily="34" charset="0"/>
            </a:endParaRPr>
          </a:p>
          <a:p>
            <a:r>
              <a:rPr lang="en-GB" sz="1200" dirty="0">
                <a:solidFill>
                  <a:srgbClr val="000000"/>
                </a:solidFill>
                <a:cs typeface="Calibri" panose="020F0502020204030204" pitchFamily="34" charset="0"/>
              </a:rPr>
              <a:t>Neighbourhood Management Team 1</a:t>
            </a:r>
          </a:p>
          <a:p>
            <a:r>
              <a:rPr lang="en-GB" sz="1200" dirty="0">
                <a:solidFill>
                  <a:srgbClr val="000000"/>
                </a:solidFill>
                <a:cs typeface="Calibri" panose="020F0502020204030204" pitchFamily="34" charset="0"/>
              </a:rPr>
              <a:t>Areas include: Stratton, Lower </a:t>
            </a:r>
            <a:r>
              <a:rPr lang="en-GB" sz="1200" dirty="0" err="1">
                <a:solidFill>
                  <a:srgbClr val="000000"/>
                </a:solidFill>
                <a:cs typeface="Calibri" panose="020F0502020204030204" pitchFamily="34" charset="0"/>
              </a:rPr>
              <a:t>Penhill</a:t>
            </a:r>
            <a:r>
              <a:rPr lang="en-GB" sz="1200" dirty="0">
                <a:solidFill>
                  <a:srgbClr val="000000"/>
                </a:solidFill>
                <a:cs typeface="Calibri" panose="020F0502020204030204" pitchFamily="34" charset="0"/>
              </a:rPr>
              <a:t>, Outer </a:t>
            </a:r>
            <a:r>
              <a:rPr lang="en-GB" sz="1200" dirty="0" err="1">
                <a:solidFill>
                  <a:srgbClr val="000000"/>
                </a:solidFill>
                <a:cs typeface="Calibri" panose="020F0502020204030204" pitchFamily="34" charset="0"/>
              </a:rPr>
              <a:t>Penhill</a:t>
            </a:r>
            <a:r>
              <a:rPr lang="en-GB" sz="1200" dirty="0">
                <a:solidFill>
                  <a:srgbClr val="000000"/>
                </a:solidFill>
                <a:cs typeface="Calibri" panose="020F0502020204030204" pitchFamily="34" charset="0"/>
              </a:rPr>
              <a:t>, Inner </a:t>
            </a:r>
            <a:r>
              <a:rPr lang="en-GB" sz="1200" dirty="0" err="1">
                <a:solidFill>
                  <a:srgbClr val="000000"/>
                </a:solidFill>
                <a:cs typeface="Calibri" panose="020F0502020204030204" pitchFamily="34" charset="0"/>
              </a:rPr>
              <a:t>Penhill</a:t>
            </a:r>
            <a:r>
              <a:rPr lang="en-GB" sz="1200" dirty="0">
                <a:solidFill>
                  <a:srgbClr val="000000"/>
                </a:solidFill>
                <a:cs typeface="Calibri" panose="020F0502020204030204" pitchFamily="34" charset="0"/>
              </a:rPr>
              <a:t>, </a:t>
            </a:r>
            <a:r>
              <a:rPr lang="en-GB" sz="1200" dirty="0" err="1">
                <a:solidFill>
                  <a:srgbClr val="000000"/>
                </a:solidFill>
                <a:cs typeface="Calibri" panose="020F0502020204030204" pitchFamily="34" charset="0"/>
              </a:rPr>
              <a:t>Highworth</a:t>
            </a:r>
            <a:r>
              <a:rPr lang="en-GB" sz="1200" dirty="0">
                <a:solidFill>
                  <a:srgbClr val="000000"/>
                </a:solidFill>
                <a:cs typeface="Calibri" panose="020F0502020204030204" pitchFamily="34" charset="0"/>
              </a:rPr>
              <a:t>, </a:t>
            </a:r>
            <a:r>
              <a:rPr lang="en-GB" sz="1200" dirty="0" err="1">
                <a:solidFill>
                  <a:srgbClr val="000000"/>
                </a:solidFill>
                <a:cs typeface="Calibri" panose="020F0502020204030204" pitchFamily="34" charset="0"/>
              </a:rPr>
              <a:t>Blunsdon</a:t>
            </a:r>
            <a:r>
              <a:rPr lang="en-GB" sz="1200" dirty="0">
                <a:solidFill>
                  <a:srgbClr val="000000"/>
                </a:solidFill>
                <a:cs typeface="Calibri" panose="020F0502020204030204" pitchFamily="34" charset="0"/>
              </a:rPr>
              <a:t> and North rural villages.</a:t>
            </a:r>
          </a:p>
          <a:p>
            <a:r>
              <a:rPr lang="en-GB" sz="1200" dirty="0">
                <a:solidFill>
                  <a:srgbClr val="000000"/>
                </a:solidFill>
                <a:cs typeface="Calibri" panose="020F0502020204030204" pitchFamily="34" charset="0"/>
              </a:rPr>
              <a:t>Email: </a:t>
            </a:r>
            <a:r>
              <a:rPr lang="en-GB" sz="1200" b="1" u="sng" dirty="0" smtClean="0">
                <a:solidFill>
                  <a:srgbClr val="0064A9"/>
                </a:solidFill>
                <a:cs typeface="Calibri" panose="020F0502020204030204" pitchFamily="34" charset="0"/>
                <a:hlinkClick r:id="rId2"/>
              </a:rPr>
              <a:t>HousingTeam1@swindon.gov.uk</a:t>
            </a:r>
            <a:endParaRPr lang="en-GB" sz="1200" b="1" u="sng" dirty="0" smtClean="0">
              <a:solidFill>
                <a:srgbClr val="0064A9"/>
              </a:solidFill>
              <a:cs typeface="Calibri" panose="020F0502020204030204" pitchFamily="34" charset="0"/>
            </a:endParaRPr>
          </a:p>
          <a:p>
            <a:endParaRPr lang="en-GB" sz="1200" dirty="0">
              <a:solidFill>
                <a:srgbClr val="000000"/>
              </a:solidFill>
              <a:cs typeface="Calibri" panose="020F0502020204030204" pitchFamily="34" charset="0"/>
            </a:endParaRPr>
          </a:p>
          <a:p>
            <a:r>
              <a:rPr lang="en-GB" sz="1200" dirty="0">
                <a:solidFill>
                  <a:srgbClr val="000000"/>
                </a:solidFill>
                <a:cs typeface="Calibri" panose="020F0502020204030204" pitchFamily="34" charset="0"/>
              </a:rPr>
              <a:t>Neighbourhood Management Team 2</a:t>
            </a:r>
          </a:p>
          <a:p>
            <a:r>
              <a:rPr lang="en-GB" sz="1200" dirty="0">
                <a:solidFill>
                  <a:srgbClr val="000000"/>
                </a:solidFill>
                <a:cs typeface="Calibri" panose="020F0502020204030204" pitchFamily="34" charset="0"/>
              </a:rPr>
              <a:t>Areas include: Pinehurst, </a:t>
            </a:r>
            <a:r>
              <a:rPr lang="en-GB" sz="1200" dirty="0" err="1">
                <a:solidFill>
                  <a:srgbClr val="000000"/>
                </a:solidFill>
                <a:cs typeface="Calibri" panose="020F0502020204030204" pitchFamily="34" charset="0"/>
              </a:rPr>
              <a:t>Gorsehill</a:t>
            </a:r>
            <a:r>
              <a:rPr lang="en-GB" sz="1200" dirty="0">
                <a:solidFill>
                  <a:srgbClr val="000000"/>
                </a:solidFill>
                <a:cs typeface="Calibri" panose="020F0502020204030204" pitchFamily="34" charset="0"/>
              </a:rPr>
              <a:t>, </a:t>
            </a:r>
            <a:r>
              <a:rPr lang="en-GB" sz="1200" dirty="0" err="1">
                <a:solidFill>
                  <a:srgbClr val="000000"/>
                </a:solidFill>
                <a:cs typeface="Calibri" panose="020F0502020204030204" pitchFamily="34" charset="0"/>
              </a:rPr>
              <a:t>Rodbourne</a:t>
            </a:r>
            <a:r>
              <a:rPr lang="en-GB" sz="1200" dirty="0">
                <a:solidFill>
                  <a:srgbClr val="000000"/>
                </a:solidFill>
                <a:cs typeface="Calibri" panose="020F0502020204030204" pitchFamily="34" charset="0"/>
              </a:rPr>
              <a:t>, </a:t>
            </a:r>
            <a:r>
              <a:rPr lang="en-GB" sz="1200" dirty="0" err="1">
                <a:solidFill>
                  <a:srgbClr val="000000"/>
                </a:solidFill>
                <a:cs typeface="Calibri" panose="020F0502020204030204" pitchFamily="34" charset="0"/>
              </a:rPr>
              <a:t>Moredon</a:t>
            </a:r>
            <a:r>
              <a:rPr lang="en-GB" sz="1200" dirty="0">
                <a:solidFill>
                  <a:srgbClr val="000000"/>
                </a:solidFill>
                <a:cs typeface="Calibri" panose="020F0502020204030204" pitchFamily="34" charset="0"/>
              </a:rPr>
              <a:t>, Railway Village, </a:t>
            </a:r>
            <a:r>
              <a:rPr lang="en-GB" sz="1200" dirty="0" err="1">
                <a:solidFill>
                  <a:srgbClr val="000000"/>
                </a:solidFill>
                <a:cs typeface="Calibri" panose="020F0502020204030204" pitchFamily="34" charset="0"/>
              </a:rPr>
              <a:t>Toothill</a:t>
            </a:r>
            <a:r>
              <a:rPr lang="en-GB" sz="1200" dirty="0">
                <a:solidFill>
                  <a:srgbClr val="000000"/>
                </a:solidFill>
                <a:cs typeface="Calibri" panose="020F0502020204030204" pitchFamily="34" charset="0"/>
              </a:rPr>
              <a:t>, West Swindon and </a:t>
            </a:r>
            <a:r>
              <a:rPr lang="en-GB" sz="1200" dirty="0" err="1">
                <a:solidFill>
                  <a:srgbClr val="000000"/>
                </a:solidFill>
                <a:cs typeface="Calibri" panose="020F0502020204030204" pitchFamily="34" charset="0"/>
              </a:rPr>
              <a:t>Freshbrook</a:t>
            </a:r>
            <a:r>
              <a:rPr lang="en-GB" sz="1200" dirty="0">
                <a:solidFill>
                  <a:srgbClr val="000000"/>
                </a:solidFill>
                <a:cs typeface="Calibri" panose="020F0502020204030204" pitchFamily="34" charset="0"/>
              </a:rPr>
              <a:t>.</a:t>
            </a:r>
          </a:p>
          <a:p>
            <a:r>
              <a:rPr lang="en-GB" sz="1200" dirty="0">
                <a:solidFill>
                  <a:srgbClr val="000000"/>
                </a:solidFill>
                <a:cs typeface="Calibri" panose="020F0502020204030204" pitchFamily="34" charset="0"/>
              </a:rPr>
              <a:t>Email: </a:t>
            </a:r>
            <a:r>
              <a:rPr lang="en-GB" sz="1200" b="1" u="sng" dirty="0" smtClean="0">
                <a:solidFill>
                  <a:srgbClr val="0064A9"/>
                </a:solidFill>
                <a:cs typeface="Calibri" panose="020F0502020204030204" pitchFamily="34" charset="0"/>
                <a:hlinkClick r:id="rId3"/>
              </a:rPr>
              <a:t>HousingTeam2@swindon.gov.uk</a:t>
            </a:r>
            <a:endParaRPr lang="en-GB" sz="1200" b="1" u="sng" dirty="0" smtClean="0">
              <a:solidFill>
                <a:srgbClr val="0064A9"/>
              </a:solidFill>
              <a:cs typeface="Calibri" panose="020F0502020204030204" pitchFamily="34" charset="0"/>
            </a:endParaRPr>
          </a:p>
          <a:p>
            <a:endParaRPr lang="en-GB" sz="1200" dirty="0">
              <a:solidFill>
                <a:srgbClr val="000000"/>
              </a:solidFill>
              <a:cs typeface="Calibri" panose="020F0502020204030204" pitchFamily="34" charset="0"/>
            </a:endParaRPr>
          </a:p>
          <a:p>
            <a:r>
              <a:rPr lang="en-GB" sz="1200" dirty="0">
                <a:solidFill>
                  <a:srgbClr val="000000"/>
                </a:solidFill>
                <a:cs typeface="Calibri" panose="020F0502020204030204" pitchFamily="34" charset="0"/>
              </a:rPr>
              <a:t>Neighbourhood Management Team 3</a:t>
            </a:r>
          </a:p>
          <a:p>
            <a:r>
              <a:rPr lang="en-GB" sz="1200" dirty="0">
                <a:solidFill>
                  <a:srgbClr val="000000"/>
                </a:solidFill>
                <a:cs typeface="Calibri" panose="020F0502020204030204" pitchFamily="34" charset="0"/>
              </a:rPr>
              <a:t>Areas include: Park North, Park South, </a:t>
            </a:r>
            <a:r>
              <a:rPr lang="en-GB" sz="1200" dirty="0" err="1">
                <a:solidFill>
                  <a:srgbClr val="000000"/>
                </a:solidFill>
                <a:cs typeface="Calibri" panose="020F0502020204030204" pitchFamily="34" charset="0"/>
              </a:rPr>
              <a:t>Walcot</a:t>
            </a:r>
            <a:r>
              <a:rPr lang="en-GB" sz="1200" dirty="0">
                <a:solidFill>
                  <a:srgbClr val="000000"/>
                </a:solidFill>
                <a:cs typeface="Calibri" panose="020F0502020204030204" pitchFamily="34" charset="0"/>
              </a:rPr>
              <a:t>, </a:t>
            </a:r>
            <a:r>
              <a:rPr lang="en-GB" sz="1200" dirty="0" err="1">
                <a:solidFill>
                  <a:srgbClr val="000000"/>
                </a:solidFill>
                <a:cs typeface="Calibri" panose="020F0502020204030204" pitchFamily="34" charset="0"/>
              </a:rPr>
              <a:t>Wroughton</a:t>
            </a:r>
            <a:r>
              <a:rPr lang="en-GB" sz="1200" dirty="0">
                <a:solidFill>
                  <a:srgbClr val="000000"/>
                </a:solidFill>
                <a:cs typeface="Calibri" panose="020F0502020204030204" pitchFamily="34" charset="0"/>
              </a:rPr>
              <a:t>, </a:t>
            </a:r>
            <a:r>
              <a:rPr lang="en-GB" sz="1200" dirty="0" err="1">
                <a:solidFill>
                  <a:srgbClr val="000000"/>
                </a:solidFill>
                <a:cs typeface="Calibri" panose="020F0502020204030204" pitchFamily="34" charset="0"/>
              </a:rPr>
              <a:t>Eldene</a:t>
            </a:r>
            <a:r>
              <a:rPr lang="en-GB" sz="1200" dirty="0">
                <a:solidFill>
                  <a:srgbClr val="000000"/>
                </a:solidFill>
                <a:cs typeface="Calibri" panose="020F0502020204030204" pitchFamily="34" charset="0"/>
              </a:rPr>
              <a:t>, and </a:t>
            </a:r>
            <a:r>
              <a:rPr lang="en-GB" sz="1200" dirty="0" err="1">
                <a:solidFill>
                  <a:srgbClr val="000000"/>
                </a:solidFill>
                <a:cs typeface="Calibri" panose="020F0502020204030204" pitchFamily="34" charset="0"/>
              </a:rPr>
              <a:t>Liden</a:t>
            </a:r>
            <a:r>
              <a:rPr lang="en-GB" sz="1200" dirty="0">
                <a:solidFill>
                  <a:srgbClr val="000000"/>
                </a:solidFill>
                <a:cs typeface="Calibri" panose="020F0502020204030204" pitchFamily="34" charset="0"/>
              </a:rPr>
              <a:t>.</a:t>
            </a:r>
          </a:p>
          <a:p>
            <a:r>
              <a:rPr lang="en-GB" sz="1200" dirty="0">
                <a:solidFill>
                  <a:srgbClr val="000000"/>
                </a:solidFill>
                <a:cs typeface="Calibri" panose="020F0502020204030204" pitchFamily="34" charset="0"/>
              </a:rPr>
              <a:t>Email: </a:t>
            </a:r>
            <a:r>
              <a:rPr lang="en-GB" sz="1200" b="1" u="sng" dirty="0">
                <a:solidFill>
                  <a:srgbClr val="0064A9"/>
                </a:solidFill>
                <a:cs typeface="Calibri" panose="020F0502020204030204" pitchFamily="34" charset="0"/>
                <a:hlinkClick r:id="rId4"/>
              </a:rPr>
              <a:t>HousingTeam3@swindon.gov.uk</a:t>
            </a:r>
            <a:endParaRPr lang="en-GB" sz="1200" dirty="0">
              <a:solidFill>
                <a:srgbClr val="000000"/>
              </a:solidFill>
              <a:cs typeface="Calibri" panose="020F0502020204030204" pitchFamily="34" charset="0"/>
            </a:endParaRPr>
          </a:p>
        </p:txBody>
      </p:sp>
    </p:spTree>
    <p:extLst>
      <p:ext uri="{BB962C8B-B14F-4D97-AF65-F5344CB8AC3E}">
        <p14:creationId xmlns:p14="http://schemas.microsoft.com/office/powerpoint/2010/main" val="1737895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Adaptations and OT involvement </a:t>
            </a:r>
            <a:endParaRPr lang="en-GB" b="1" dirty="0"/>
          </a:p>
        </p:txBody>
      </p:sp>
      <p:sp>
        <p:nvSpPr>
          <p:cNvPr id="3" name="Text Placeholder 2"/>
          <p:cNvSpPr>
            <a:spLocks noGrp="1"/>
          </p:cNvSpPr>
          <p:nvPr>
            <p:ph type="body" sz="quarter" idx="11"/>
          </p:nvPr>
        </p:nvSpPr>
        <p:spPr/>
        <p:txBody>
          <a:bodyPr/>
          <a:lstStyle/>
          <a:p>
            <a:pPr marL="342900" indent="-342900">
              <a:buFont typeface="Arial" panose="020B0604020202020204" pitchFamily="34" charset="0"/>
              <a:buChar char="•"/>
            </a:pPr>
            <a:r>
              <a:rPr lang="en-GB" dirty="0" smtClean="0"/>
              <a:t>Any adaptations required within housing will require an Occupational Therapist involvement and a full report which will be attached to your housing application. </a:t>
            </a:r>
            <a:endParaRPr lang="en-GB" dirty="0"/>
          </a:p>
        </p:txBody>
      </p:sp>
      <p:sp>
        <p:nvSpPr>
          <p:cNvPr id="4" name="Text Placeholder 3"/>
          <p:cNvSpPr>
            <a:spLocks noGrp="1"/>
          </p:cNvSpPr>
          <p:nvPr>
            <p:ph type="body" sz="quarter" idx="12"/>
          </p:nvPr>
        </p:nvSpPr>
        <p:spPr/>
        <p:txBody>
          <a:bodyPr/>
          <a:lstStyle/>
          <a:p>
            <a:pPr marL="342900" indent="-342900">
              <a:buFont typeface="Arial" panose="020B0604020202020204" pitchFamily="34" charset="0"/>
              <a:buChar char="•"/>
            </a:pPr>
            <a:r>
              <a:rPr lang="en-GB" dirty="0" smtClean="0"/>
              <a:t>Please ensure housing are aware of these adaptations are communicated to housing with as much notice as possible. </a:t>
            </a:r>
            <a:endParaRPr lang="en-GB" dirty="0"/>
          </a:p>
        </p:txBody>
      </p:sp>
    </p:spTree>
    <p:extLst>
      <p:ext uri="{BB962C8B-B14F-4D97-AF65-F5344CB8AC3E}">
        <p14:creationId xmlns:p14="http://schemas.microsoft.com/office/powerpoint/2010/main" val="42004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Objectives of today</a:t>
            </a:r>
            <a:endParaRPr lang="en-GB" b="1" dirty="0"/>
          </a:p>
        </p:txBody>
      </p:sp>
      <p:sp>
        <p:nvSpPr>
          <p:cNvPr id="6" name="Text Placeholder 5"/>
          <p:cNvSpPr>
            <a:spLocks noGrp="1"/>
          </p:cNvSpPr>
          <p:nvPr>
            <p:ph type="body" sz="quarter" idx="13"/>
          </p:nvPr>
        </p:nvSpPr>
        <p:spPr>
          <a:xfrm>
            <a:off x="6372200" y="2845436"/>
            <a:ext cx="2520000" cy="1440000"/>
          </a:xfrm>
        </p:spPr>
        <p:txBody>
          <a:bodyPr/>
          <a:lstStyle/>
          <a:p>
            <a:pPr algn="ctr"/>
            <a:r>
              <a:rPr lang="en-GB" dirty="0" smtClean="0"/>
              <a:t>To understand who to contact and when</a:t>
            </a:r>
            <a:endParaRPr lang="en-GB" dirty="0"/>
          </a:p>
          <a:p>
            <a:endParaRPr lang="en-GB" dirty="0"/>
          </a:p>
        </p:txBody>
      </p:sp>
      <p:sp>
        <p:nvSpPr>
          <p:cNvPr id="7" name="Text Placeholder 6"/>
          <p:cNvSpPr>
            <a:spLocks noGrp="1"/>
          </p:cNvSpPr>
          <p:nvPr>
            <p:ph type="body" sz="quarter" idx="14"/>
          </p:nvPr>
        </p:nvSpPr>
        <p:spPr>
          <a:xfrm>
            <a:off x="755576" y="2859782"/>
            <a:ext cx="2520000" cy="1440000"/>
          </a:xfrm>
        </p:spPr>
        <p:txBody>
          <a:bodyPr>
            <a:normAutofit/>
          </a:bodyPr>
          <a:lstStyle/>
          <a:p>
            <a:pPr algn="ctr"/>
            <a:r>
              <a:rPr lang="en-GB" dirty="0" smtClean="0"/>
              <a:t>To understand types of accommodation available</a:t>
            </a:r>
            <a:endParaRPr lang="en-GB" dirty="0"/>
          </a:p>
          <a:p>
            <a:endParaRPr lang="en-GB" dirty="0"/>
          </a:p>
        </p:txBody>
      </p:sp>
      <p:sp>
        <p:nvSpPr>
          <p:cNvPr id="8" name="Text Placeholder 7"/>
          <p:cNvSpPr>
            <a:spLocks noGrp="1"/>
          </p:cNvSpPr>
          <p:nvPr>
            <p:ph type="body" sz="quarter" idx="15"/>
          </p:nvPr>
        </p:nvSpPr>
        <p:spPr>
          <a:xfrm>
            <a:off x="3563608" y="2845436"/>
            <a:ext cx="2520000" cy="1440000"/>
          </a:xfrm>
        </p:spPr>
        <p:txBody>
          <a:bodyPr/>
          <a:lstStyle/>
          <a:p>
            <a:pPr algn="ctr"/>
            <a:r>
              <a:rPr lang="en-GB" dirty="0" smtClean="0"/>
              <a:t>Understanding processes involved </a:t>
            </a:r>
            <a:endParaRPr lang="en-GB" dirty="0"/>
          </a:p>
          <a:p>
            <a:endParaRPr lang="en-GB" dirty="0"/>
          </a:p>
        </p:txBody>
      </p:sp>
      <p:pic>
        <p:nvPicPr>
          <p:cNvPr id="13" name="Picture Placeholder 1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3364" b="13364"/>
          <a:stretch>
            <a:fillRect/>
          </a:stretch>
        </p:blipFill>
        <p:spPr>
          <a:xfrm>
            <a:off x="6371640" y="1405436"/>
            <a:ext cx="2520000" cy="1440000"/>
          </a:xfrm>
        </p:spPr>
      </p:pic>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400" b="4400"/>
          <a:stretch>
            <a:fillRect/>
          </a:stretch>
        </p:blipFill>
        <p:spPr>
          <a:xfrm>
            <a:off x="755576" y="1419782"/>
            <a:ext cx="2520000" cy="1440000"/>
          </a:xfrm>
        </p:spPr>
      </p:pic>
      <p:pic>
        <p:nvPicPr>
          <p:cNvPr id="20" name="Picture Placeholder 19"/>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1424" b="21424"/>
          <a:stretch>
            <a:fillRect/>
          </a:stretch>
        </p:blipFill>
        <p:spPr>
          <a:xfrm>
            <a:off x="3545956" y="1306988"/>
            <a:ext cx="2520000" cy="1538448"/>
          </a:xfrm>
        </p:spPr>
      </p:pic>
    </p:spTree>
    <p:extLst>
      <p:ext uri="{BB962C8B-B14F-4D97-AF65-F5344CB8AC3E}">
        <p14:creationId xmlns:p14="http://schemas.microsoft.com/office/powerpoint/2010/main" val="10230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smtClean="0"/>
              <a:t>First Steps</a:t>
            </a:r>
            <a:endParaRPr lang="en-GB" b="1" dirty="0"/>
          </a:p>
        </p:txBody>
      </p:sp>
      <p:sp>
        <p:nvSpPr>
          <p:cNvPr id="10" name="Text Placeholder 9"/>
          <p:cNvSpPr>
            <a:spLocks noGrp="1"/>
          </p:cNvSpPr>
          <p:nvPr>
            <p:ph type="body" sz="quarter" idx="11"/>
          </p:nvPr>
        </p:nvSpPr>
        <p:spPr>
          <a:xfrm>
            <a:off x="2555776" y="1203708"/>
            <a:ext cx="5976224" cy="3168242"/>
          </a:xfrm>
        </p:spPr>
        <p:txBody>
          <a:bodyPr>
            <a:normAutofit lnSpcReduction="10000"/>
          </a:bodyPr>
          <a:lstStyle/>
          <a:p>
            <a:pPr marL="342900" indent="-342900">
              <a:buFont typeface="Arial" panose="020B0604020202020204" pitchFamily="34" charset="0"/>
              <a:buChar char="•"/>
            </a:pPr>
            <a:r>
              <a:rPr lang="en-GB" dirty="0" smtClean="0"/>
              <a:t>Start thinking about the future </a:t>
            </a:r>
          </a:p>
          <a:p>
            <a:endParaRPr lang="en-GB" dirty="0" smtClean="0"/>
          </a:p>
          <a:p>
            <a:pPr marL="342900" indent="-342900">
              <a:buFont typeface="Arial" panose="020B0604020202020204" pitchFamily="34" charset="0"/>
              <a:buChar char="•"/>
            </a:pPr>
            <a:r>
              <a:rPr lang="en-GB" dirty="0"/>
              <a:t>L</a:t>
            </a:r>
            <a:r>
              <a:rPr lang="en-GB" dirty="0" smtClean="0"/>
              <a:t>ots of people want to stay living with family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Other people may want to live somewhere else</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Talk to your social worker or link worker to help decide what is the best option for you</a:t>
            </a:r>
            <a:endParaRPr lang="en-GB" dirty="0"/>
          </a:p>
        </p:txBody>
      </p:sp>
      <p:pic>
        <p:nvPicPr>
          <p:cNvPr id="4098" name="Picture 2" descr="A National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55" y="1707654"/>
            <a:ext cx="2194525" cy="167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35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smtClean="0"/>
              <a:t>If you think you might want to live somewhere else away from your family</a:t>
            </a:r>
            <a:endParaRPr lang="en-GB" b="1" dirty="0"/>
          </a:p>
        </p:txBody>
      </p:sp>
      <p:sp>
        <p:nvSpPr>
          <p:cNvPr id="5" name="Text Placeholder 4"/>
          <p:cNvSpPr>
            <a:spLocks noGrp="1"/>
          </p:cNvSpPr>
          <p:nvPr>
            <p:ph type="body" sz="quarter" idx="11"/>
          </p:nvPr>
        </p:nvSpPr>
        <p:spPr>
          <a:xfrm>
            <a:off x="2555776" y="1203598"/>
            <a:ext cx="5976224" cy="3312368"/>
          </a:xfrm>
        </p:spPr>
        <p:txBody>
          <a:bodyPr>
            <a:normAutofit/>
          </a:bodyPr>
          <a:lstStyle/>
          <a:p>
            <a:pPr marL="795338" lvl="1" indent="-342900"/>
            <a:r>
              <a:rPr lang="en-GB" dirty="0" smtClean="0"/>
              <a:t>Your social worker or link worker can explain the different options that would work for you.</a:t>
            </a:r>
          </a:p>
          <a:p>
            <a:pPr marL="795338" lvl="1" indent="-342900"/>
            <a:r>
              <a:rPr lang="en-GB" dirty="0" smtClean="0"/>
              <a:t>They will look at what support you will need to keep you healthy, well and safe.</a:t>
            </a:r>
          </a:p>
          <a:p>
            <a:pPr marL="795338" lvl="1" indent="-342900"/>
            <a:r>
              <a:rPr lang="en-GB" dirty="0" smtClean="0"/>
              <a:t>They will talk to you about what you want to achieve, what are your goals.</a:t>
            </a:r>
          </a:p>
          <a:p>
            <a:pPr marL="795338" lvl="1" indent="-342900"/>
            <a:r>
              <a:rPr lang="en-GB" dirty="0" smtClean="0"/>
              <a:t>They will talk to you about how you can be more independent</a:t>
            </a:r>
            <a:endParaRPr lang="en-GB" dirty="0"/>
          </a:p>
        </p:txBody>
      </p:sp>
      <p:pic>
        <p:nvPicPr>
          <p:cNvPr id="3076" name="Picture 4" descr="Photosymbols easy-read minutes 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646"/>
            <a:ext cx="260032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03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When to register for housing</a:t>
            </a:r>
            <a:endParaRPr lang="en-GB" b="1" dirty="0"/>
          </a:p>
        </p:txBody>
      </p:sp>
      <p:sp>
        <p:nvSpPr>
          <p:cNvPr id="5" name="Text Placeholder 4"/>
          <p:cNvSpPr>
            <a:spLocks noGrp="1"/>
          </p:cNvSpPr>
          <p:nvPr>
            <p:ph type="body" sz="quarter" idx="11"/>
          </p:nvPr>
        </p:nvSpPr>
        <p:spPr>
          <a:xfrm>
            <a:off x="2699792" y="1203708"/>
            <a:ext cx="5832208" cy="3456274"/>
          </a:xfrm>
        </p:spPr>
        <p:txBody>
          <a:bodyPr>
            <a:normAutofit fontScale="92500" lnSpcReduction="20000"/>
          </a:bodyPr>
          <a:lstStyle/>
          <a:p>
            <a:r>
              <a:rPr lang="en-GB" dirty="0" smtClean="0"/>
              <a:t>You can register at any time. </a:t>
            </a:r>
          </a:p>
          <a:p>
            <a:r>
              <a:rPr lang="en-GB" dirty="0" smtClean="0"/>
              <a:t>The sooner the better. </a:t>
            </a:r>
            <a:endParaRPr lang="en-GB" dirty="0"/>
          </a:p>
          <a:p>
            <a:r>
              <a:rPr lang="en-GB" dirty="0" smtClean="0"/>
              <a:t>You can do this, or your family, or your social worker can help you.</a:t>
            </a:r>
          </a:p>
          <a:p>
            <a:pPr algn="ctr"/>
            <a:endParaRPr lang="en-GB" dirty="0" smtClean="0">
              <a:hlinkClick r:id="rId2"/>
            </a:endParaRPr>
          </a:p>
          <a:p>
            <a:pPr algn="ctr"/>
            <a:r>
              <a:rPr lang="en-GB" dirty="0" smtClean="0">
                <a:hlinkClick r:id="rId2"/>
              </a:rPr>
              <a:t>Apply </a:t>
            </a:r>
            <a:r>
              <a:rPr lang="en-GB" dirty="0">
                <a:hlinkClick r:id="rId2"/>
              </a:rPr>
              <a:t>for council housing | Swindon Borough Council https://</a:t>
            </a:r>
            <a:r>
              <a:rPr lang="en-GB" dirty="0" smtClean="0">
                <a:hlinkClick r:id="rId2"/>
              </a:rPr>
              <a:t>www.swindon.gov.uk/info/20025/homes_and_property/276/apply_for_council_housing</a:t>
            </a:r>
            <a:endParaRPr lang="en-GB" dirty="0" smtClean="0"/>
          </a:p>
          <a:p>
            <a:pPr algn="ctr"/>
            <a:endParaRPr lang="en-GB" dirty="0" smtClean="0"/>
          </a:p>
          <a:p>
            <a:r>
              <a:rPr lang="en-GB" dirty="0" smtClean="0"/>
              <a:t>We need you to be registered on Home Bid for any of the Councils accommodation offers</a:t>
            </a:r>
            <a:endParaRPr lang="en-GB" dirty="0"/>
          </a:p>
          <a:p>
            <a:endParaRPr lang="en-GB" dirty="0"/>
          </a:p>
        </p:txBody>
      </p:sp>
      <p:pic>
        <p:nvPicPr>
          <p:cNvPr id="1026" name="Picture 2" descr="Housing Options for People with Learning Disabilities | Bath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63638"/>
            <a:ext cx="2063689" cy="197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08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2400" dirty="0" smtClean="0"/>
              <a:t>Housing applications. </a:t>
            </a:r>
          </a:p>
          <a:p>
            <a:endParaRPr lang="en-GB" sz="2400" dirty="0" smtClean="0"/>
          </a:p>
          <a:p>
            <a:r>
              <a:rPr lang="en-GB" sz="1800" i="1" dirty="0" smtClean="0"/>
              <a:t>When to complete?</a:t>
            </a:r>
            <a:endParaRPr lang="en-GB" sz="1800" i="1" dirty="0"/>
          </a:p>
          <a:p>
            <a:endParaRPr lang="en-GB" sz="2400" dirty="0"/>
          </a:p>
          <a:p>
            <a:endParaRPr lang="en-GB" dirty="0"/>
          </a:p>
        </p:txBody>
      </p:sp>
      <p:pic>
        <p:nvPicPr>
          <p:cNvPr id="5" name="Picture Placeholder 4"/>
          <p:cNvPicPr>
            <a:picLocks noGrp="1" noChangeAspect="1"/>
          </p:cNvPicPr>
          <p:nvPr>
            <p:ph type="pic" sz="quarter" idx="12"/>
          </p:nvPr>
        </p:nvPicPr>
        <p:blipFill rotWithShape="1">
          <a:blip r:embed="rId2"/>
          <a:srcRect l="3177" t="10075" r="21020" b="7069"/>
          <a:stretch/>
        </p:blipFill>
        <p:spPr>
          <a:xfrm>
            <a:off x="3059832" y="0"/>
            <a:ext cx="6084168" cy="4110748"/>
          </a:xfrm>
          <a:prstGeom prst="rect">
            <a:avLst/>
          </a:prstGeom>
        </p:spPr>
      </p:pic>
    </p:spTree>
    <p:extLst>
      <p:ext uri="{BB962C8B-B14F-4D97-AF65-F5344CB8AC3E}">
        <p14:creationId xmlns:p14="http://schemas.microsoft.com/office/powerpoint/2010/main" val="3179537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How long does it take until I can move?</a:t>
            </a:r>
            <a:endParaRPr lang="en-GB" b="1" dirty="0"/>
          </a:p>
        </p:txBody>
      </p:sp>
      <p:sp>
        <p:nvSpPr>
          <p:cNvPr id="5" name="Text Placeholder 4"/>
          <p:cNvSpPr>
            <a:spLocks noGrp="1"/>
          </p:cNvSpPr>
          <p:nvPr>
            <p:ph type="body" sz="quarter" idx="11"/>
          </p:nvPr>
        </p:nvSpPr>
        <p:spPr>
          <a:xfrm>
            <a:off x="2483768" y="1203708"/>
            <a:ext cx="6048232" cy="2882518"/>
          </a:xfrm>
        </p:spPr>
        <p:txBody>
          <a:bodyPr>
            <a:normAutofit fontScale="92500" lnSpcReduction="10000"/>
          </a:bodyPr>
          <a:lstStyle/>
          <a:p>
            <a:pPr marL="342900" indent="-342900">
              <a:buFont typeface="Arial" panose="020B0604020202020204" pitchFamily="34" charset="0"/>
              <a:buChar char="•"/>
            </a:pPr>
            <a:r>
              <a:rPr lang="en-GB" dirty="0" smtClean="0"/>
              <a:t>The Housing Team work with lots of people wanting accommodation, it can take some time.</a:t>
            </a:r>
          </a:p>
          <a:p>
            <a:pPr marL="342900" indent="-342900">
              <a:buFont typeface="Arial" panose="020B0604020202020204" pitchFamily="34" charset="0"/>
              <a:buChar char="•"/>
            </a:pPr>
            <a:r>
              <a:rPr lang="en-GB" dirty="0" smtClean="0"/>
              <a:t>We have accommodation just for young adults who are supported by Adult Social Care, so this can be quicker.</a:t>
            </a:r>
          </a:p>
          <a:p>
            <a:pPr marL="342900" indent="-342900">
              <a:buFont typeface="Arial" panose="020B0604020202020204" pitchFamily="34" charset="0"/>
              <a:buChar char="•"/>
            </a:pPr>
            <a:r>
              <a:rPr lang="en-GB" dirty="0" smtClean="0"/>
              <a:t>Once you are registered on Home Bid, it helps us understand what you might need, and when, so we can plan properly.</a:t>
            </a:r>
          </a:p>
          <a:p>
            <a:pPr marL="342900" indent="-342900">
              <a:buFont typeface="Arial" panose="020B0604020202020204" pitchFamily="34" charset="0"/>
              <a:buChar char="•"/>
            </a:pPr>
            <a:r>
              <a:rPr lang="en-GB" dirty="0" smtClean="0"/>
              <a:t>Your social worker will help you with this </a:t>
            </a:r>
            <a:endParaRPr lang="en-GB" dirty="0"/>
          </a:p>
        </p:txBody>
      </p:sp>
      <p:pic>
        <p:nvPicPr>
          <p:cNvPr id="2" name="Picture 1"/>
          <p:cNvPicPr>
            <a:picLocks noChangeAspect="1"/>
          </p:cNvPicPr>
          <p:nvPr/>
        </p:nvPicPr>
        <p:blipFill>
          <a:blip r:embed="rId2"/>
          <a:stretch>
            <a:fillRect/>
          </a:stretch>
        </p:blipFill>
        <p:spPr>
          <a:xfrm>
            <a:off x="539552" y="1491630"/>
            <a:ext cx="1680187" cy="2232248"/>
          </a:xfrm>
          <a:prstGeom prst="rect">
            <a:avLst/>
          </a:prstGeom>
        </p:spPr>
      </p:pic>
    </p:spTree>
    <p:extLst>
      <p:ext uri="{BB962C8B-B14F-4D97-AF65-F5344CB8AC3E}">
        <p14:creationId xmlns:p14="http://schemas.microsoft.com/office/powerpoint/2010/main" val="3375938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71550"/>
            <a:ext cx="7920000" cy="723725"/>
          </a:xfrm>
        </p:spPr>
        <p:txBody>
          <a:bodyPr>
            <a:normAutofit fontScale="90000"/>
          </a:bodyPr>
          <a:lstStyle/>
          <a:p>
            <a:r>
              <a:rPr lang="en-GB" dirty="0" smtClean="0"/>
              <a:t/>
            </a:r>
            <a:br>
              <a:rPr lang="en-GB" dirty="0" smtClean="0"/>
            </a:br>
            <a:r>
              <a:rPr lang="en-GB" sz="2200" dirty="0" smtClean="0"/>
              <a:t/>
            </a:r>
            <a:br>
              <a:rPr lang="en-GB" sz="2200" dirty="0" smtClean="0"/>
            </a:br>
            <a:r>
              <a:rPr lang="en-GB" sz="2200" dirty="0" smtClean="0"/>
              <a:t>There are currently </a:t>
            </a:r>
            <a:r>
              <a:rPr lang="en-GB" sz="2200" dirty="0"/>
              <a:t>5,983 </a:t>
            </a:r>
            <a:r>
              <a:rPr lang="en-GB" sz="2200" dirty="0" smtClean="0"/>
              <a:t>people on the housing register.</a:t>
            </a:r>
            <a:br>
              <a:rPr lang="en-GB" sz="2200" dirty="0" smtClean="0"/>
            </a:br>
            <a:r>
              <a:rPr lang="en-GB" sz="2200" dirty="0"/>
              <a:t>Average waiting </a:t>
            </a:r>
            <a:r>
              <a:rPr lang="en-GB" sz="2200" dirty="0" smtClean="0"/>
              <a:t>times for properties are:</a:t>
            </a:r>
            <a:endParaRPr lang="en-GB" sz="2200" dirty="0"/>
          </a:p>
        </p:txBody>
      </p:sp>
      <p:sp>
        <p:nvSpPr>
          <p:cNvPr id="6" name="Text Placeholder 5"/>
          <p:cNvSpPr>
            <a:spLocks noGrp="1"/>
          </p:cNvSpPr>
          <p:nvPr>
            <p:ph type="body" sz="quarter" idx="13"/>
          </p:nvPr>
        </p:nvSpPr>
        <p:spPr>
          <a:xfrm>
            <a:off x="610376" y="2283718"/>
            <a:ext cx="2521624" cy="1800920"/>
          </a:xfrm>
        </p:spPr>
        <p:txBody>
          <a:bodyPr>
            <a:normAutofit/>
          </a:bodyPr>
          <a:lstStyle/>
          <a:p>
            <a:pPr algn="ctr"/>
            <a:r>
              <a:rPr lang="en-GB" dirty="0" smtClean="0"/>
              <a:t>1 Bedroom </a:t>
            </a:r>
          </a:p>
          <a:p>
            <a:pPr algn="ctr"/>
            <a:r>
              <a:rPr lang="en-GB" dirty="0" smtClean="0"/>
              <a:t>(for single people or couples)</a:t>
            </a:r>
          </a:p>
          <a:p>
            <a:pPr algn="ctr"/>
            <a:r>
              <a:rPr lang="en-GB" dirty="0" smtClean="0"/>
              <a:t>2 years </a:t>
            </a:r>
            <a:endParaRPr lang="en-GB" dirty="0"/>
          </a:p>
        </p:txBody>
      </p:sp>
      <p:sp>
        <p:nvSpPr>
          <p:cNvPr id="7" name="Text Placeholder 6"/>
          <p:cNvSpPr>
            <a:spLocks noGrp="1"/>
          </p:cNvSpPr>
          <p:nvPr>
            <p:ph type="body" sz="quarter" idx="14"/>
          </p:nvPr>
        </p:nvSpPr>
        <p:spPr>
          <a:xfrm>
            <a:off x="3347864" y="2283718"/>
            <a:ext cx="2483324" cy="1799606"/>
          </a:xfrm>
        </p:spPr>
        <p:txBody>
          <a:bodyPr>
            <a:normAutofit fontScale="92500" lnSpcReduction="10000"/>
          </a:bodyPr>
          <a:lstStyle/>
          <a:p>
            <a:pPr algn="ctr"/>
            <a:r>
              <a:rPr lang="en-GB" dirty="0" smtClean="0"/>
              <a:t>2 Bedroom </a:t>
            </a:r>
          </a:p>
          <a:p>
            <a:pPr algn="ctr"/>
            <a:r>
              <a:rPr lang="en-GB" dirty="0" smtClean="0"/>
              <a:t>(for families or people who need overnight support)</a:t>
            </a:r>
          </a:p>
          <a:p>
            <a:pPr algn="ctr"/>
            <a:r>
              <a:rPr lang="en-GB" dirty="0" smtClean="0"/>
              <a:t>1 year 8 months</a:t>
            </a:r>
            <a:endParaRPr lang="en-GB" dirty="0"/>
          </a:p>
        </p:txBody>
      </p:sp>
      <p:sp>
        <p:nvSpPr>
          <p:cNvPr id="8" name="Text Placeholder 7"/>
          <p:cNvSpPr>
            <a:spLocks noGrp="1"/>
          </p:cNvSpPr>
          <p:nvPr>
            <p:ph type="body" sz="quarter" idx="15"/>
          </p:nvPr>
        </p:nvSpPr>
        <p:spPr>
          <a:xfrm>
            <a:off x="5940152" y="2283718"/>
            <a:ext cx="2590224" cy="1800920"/>
          </a:xfrm>
        </p:spPr>
        <p:txBody>
          <a:bodyPr/>
          <a:lstStyle/>
          <a:p>
            <a:pPr algn="ctr"/>
            <a:r>
              <a:rPr lang="en-GB" dirty="0" smtClean="0"/>
              <a:t>3 Bedroom</a:t>
            </a:r>
          </a:p>
          <a:p>
            <a:pPr algn="ctr"/>
            <a:r>
              <a:rPr lang="en-GB" dirty="0" smtClean="0"/>
              <a:t>(for families)</a:t>
            </a:r>
          </a:p>
          <a:p>
            <a:pPr algn="ctr"/>
            <a:endParaRPr lang="en-GB" dirty="0" smtClean="0"/>
          </a:p>
          <a:p>
            <a:pPr algn="ctr"/>
            <a:r>
              <a:rPr lang="en-GB" dirty="0" smtClean="0"/>
              <a:t>1 year 8 months</a:t>
            </a:r>
            <a:endParaRPr lang="en-GB" dirty="0"/>
          </a:p>
        </p:txBody>
      </p:sp>
    </p:spTree>
    <p:extLst>
      <p:ext uri="{BB962C8B-B14F-4D97-AF65-F5344CB8AC3E}">
        <p14:creationId xmlns:p14="http://schemas.microsoft.com/office/powerpoint/2010/main" val="3074998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ED7E5F59-30BD-4A2D-9369-8D762355704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A4DC828089AE74EA00AF754D0ADAC3F" ma:contentTypeVersion="2" ma:contentTypeDescription="Upload an image." ma:contentTypeScope="" ma:versionID="ffc08840dc8f76adc41e9e01794ccc71">
  <xsd:schema xmlns:xsd="http://www.w3.org/2001/XMLSchema" xmlns:xs="http://www.w3.org/2001/XMLSchema" xmlns:p="http://schemas.microsoft.com/office/2006/metadata/properties" xmlns:ns1="http://schemas.microsoft.com/sharepoint/v3" xmlns:ns2="ED7E5F59-30BD-4A2D-9369-8D762355704A" xmlns:ns3="http://schemas.microsoft.com/sharepoint/v3/fields" targetNamespace="http://schemas.microsoft.com/office/2006/metadata/properties" ma:root="true" ma:fieldsID="8e48e2673cbd791570cefdc239ff755e" ns1:_="" ns2:_="" ns3:_="">
    <xsd:import namespace="http://schemas.microsoft.com/sharepoint/v3"/>
    <xsd:import namespace="ED7E5F59-30BD-4A2D-9369-8D762355704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E5F59-30BD-4A2D-9369-8D762355704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BB9CD-5BEF-4230-A48C-35BBA2582C3A}">
  <ds:schemaRefs>
    <ds:schemaRef ds:uri="http://schemas.microsoft.com/sharepoint/v3/contenttype/forms"/>
  </ds:schemaRefs>
</ds:datastoreItem>
</file>

<file path=customXml/itemProps2.xml><?xml version="1.0" encoding="utf-8"?>
<ds:datastoreItem xmlns:ds="http://schemas.openxmlformats.org/officeDocument/2006/customXml" ds:itemID="{555A5506-3EB2-4DA8-AD1F-675CFC362E3B}">
  <ds:schemaRefs>
    <ds:schemaRef ds:uri="http://schemas.openxmlformats.org/package/2006/metadata/core-properties"/>
    <ds:schemaRef ds:uri="http://purl.org/dc/terms/"/>
    <ds:schemaRef ds:uri="http://www.w3.org/XML/1998/namespace"/>
    <ds:schemaRef ds:uri="ED7E5F59-30BD-4A2D-9369-8D762355704A"/>
    <ds:schemaRef ds:uri="http://purl.org/dc/dcmitype/"/>
    <ds:schemaRef ds:uri="http://schemas.microsoft.com/sharepoint/v3"/>
    <ds:schemaRef ds:uri="http://schemas.microsoft.com/office/2006/documentManagement/types"/>
    <ds:schemaRef ds:uri="http://schemas.microsoft.com/office/infopath/2007/PartnerControls"/>
    <ds:schemaRef ds:uri="http://schemas.microsoft.com/sharepoint/v3/field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DB15405-9EE3-46F6-B36C-A333040C5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7E5F59-30BD-4A2D-9369-8D76235570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SBC PowerPoint Template 2020 (1)</Template>
  <TotalTime>1802</TotalTime>
  <Words>1144</Words>
  <Application>Microsoft Office PowerPoint</Application>
  <PresentationFormat>On-screen Show (16:9)</PresentationFormat>
  <Paragraphs>143</Paragraphs>
  <Slides>23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Wingdings</vt:lpstr>
      <vt:lpstr>Times New Roman</vt:lpstr>
      <vt:lpstr>Myriad Pro Light</vt:lpstr>
      <vt:lpstr>Calibri</vt:lpstr>
      <vt:lpstr>Title slide theme</vt:lpstr>
      <vt:lpstr>Content slide theme</vt:lpstr>
      <vt:lpstr>Instructions</vt:lpstr>
      <vt:lpstr>PowerPoint Presentation</vt:lpstr>
      <vt:lpstr>PowerPoint Presentation</vt:lpstr>
      <vt:lpstr>Objectives of today</vt:lpstr>
      <vt:lpstr>First Steps</vt:lpstr>
      <vt:lpstr>If you think you might want to live somewhere else away from your family</vt:lpstr>
      <vt:lpstr>When to register for housing</vt:lpstr>
      <vt:lpstr>PowerPoint Presentation</vt:lpstr>
      <vt:lpstr>How long does it take until I can move?</vt:lpstr>
      <vt:lpstr>  There are currently 5,983 people on the housing register. Average waiting times for properties are:</vt:lpstr>
      <vt:lpstr>Different types of accommodation</vt:lpstr>
      <vt:lpstr>PowerPoint Presentation</vt:lpstr>
      <vt:lpstr>PowerPoint Presentation</vt:lpstr>
      <vt:lpstr>Supported Housing</vt:lpstr>
      <vt:lpstr>Move on accommodation</vt:lpstr>
      <vt:lpstr>Shared Supported Living</vt:lpstr>
      <vt:lpstr>Individual accommodation for complex needs</vt:lpstr>
      <vt:lpstr>PowerPoint Presentation</vt:lpstr>
      <vt:lpstr>PowerPoint Presentation</vt:lpstr>
      <vt:lpstr>PowerPoint Presentation</vt:lpstr>
      <vt:lpstr>PowerPoint Presentation</vt:lpstr>
      <vt:lpstr>PowerPoint Presentation</vt:lpstr>
      <vt:lpstr>Adaptations and OT involvement </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Eddolls</dc:creator>
  <cp:keywords/>
  <dc:description/>
  <cp:lastModifiedBy>Andrew Myrie</cp:lastModifiedBy>
  <cp:revision>79</cp:revision>
  <dcterms:created xsi:type="dcterms:W3CDTF">2020-12-03T16:40:22Z</dcterms:created>
  <dcterms:modified xsi:type="dcterms:W3CDTF">2021-09-30T13:48:08Z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0x0101009148F5A04DDD49CBA7127AADA5FB792B00AADE34325A8B49CDA8BB4DB53328F214005A4DC828089AE74EA00AF754D0ADAC3F</vt:lpwstr>
  </property>
</Properties>
</file>