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1"/>
    <p:sldMasterId id="2147483717" r:id="rId2"/>
  </p:sldMasterIdLst>
  <p:notesMasterIdLst>
    <p:notesMasterId r:id="rId16"/>
  </p:notesMasterIdLst>
  <p:handoutMasterIdLst>
    <p:handoutMasterId r:id="rId17"/>
  </p:handoutMasterIdLst>
  <p:sldIdLst>
    <p:sldId id="259" r:id="rId3"/>
    <p:sldId id="266" r:id="rId4"/>
    <p:sldId id="271" r:id="rId5"/>
    <p:sldId id="267" r:id="rId6"/>
    <p:sldId id="268" r:id="rId7"/>
    <p:sldId id="279" r:id="rId8"/>
    <p:sldId id="269" r:id="rId9"/>
    <p:sldId id="270" r:id="rId10"/>
    <p:sldId id="272" r:id="rId11"/>
    <p:sldId id="273" r:id="rId12"/>
    <p:sldId id="277" r:id="rId13"/>
    <p:sldId id="280" r:id="rId14"/>
    <p:sldId id="265" r:id="rId15"/>
  </p:sldIdLst>
  <p:sldSz cx="12192000" cy="6858000"/>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EC0"/>
    <a:srgbClr val="58387D"/>
    <a:srgbClr val="E12034"/>
    <a:srgbClr val="51B05C"/>
    <a:srgbClr val="1492A1"/>
    <a:srgbClr val="472A64"/>
    <a:srgbClr val="149299"/>
    <a:srgbClr val="336699"/>
    <a:srgbClr val="FF5D5D"/>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33" autoAdjust="0"/>
  </p:normalViewPr>
  <p:slideViewPr>
    <p:cSldViewPr snapToGrid="0">
      <p:cViewPr varScale="1">
        <p:scale>
          <a:sx n="85" d="100"/>
          <a:sy n="85" d="100"/>
        </p:scale>
        <p:origin x="18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2945448" cy="496332"/>
          </a:xfrm>
          <a:prstGeom prst="rect">
            <a:avLst/>
          </a:prstGeom>
        </p:spPr>
        <p:txBody>
          <a:bodyPr vert="horz" lIns="90577" tIns="45289" rIns="90577" bIns="45289" rtlCol="0"/>
          <a:lstStyle>
            <a:lvl1pPr algn="l">
              <a:defRPr sz="1200"/>
            </a:lvl1pPr>
          </a:lstStyle>
          <a:p>
            <a:pPr>
              <a:defRPr/>
            </a:pPr>
            <a:endParaRPr lang="en-GB" dirty="0"/>
          </a:p>
        </p:txBody>
      </p:sp>
      <p:sp>
        <p:nvSpPr>
          <p:cNvPr id="3" name="Date Placeholder 2"/>
          <p:cNvSpPr>
            <a:spLocks noGrp="1"/>
          </p:cNvSpPr>
          <p:nvPr>
            <p:ph type="dt" sz="quarter" idx="1"/>
          </p:nvPr>
        </p:nvSpPr>
        <p:spPr>
          <a:xfrm>
            <a:off x="3850652" y="3"/>
            <a:ext cx="2945448" cy="496332"/>
          </a:xfrm>
          <a:prstGeom prst="rect">
            <a:avLst/>
          </a:prstGeom>
        </p:spPr>
        <p:txBody>
          <a:bodyPr vert="horz" lIns="90577" tIns="45289" rIns="90577" bIns="45289" rtlCol="0"/>
          <a:lstStyle>
            <a:lvl1pPr algn="r">
              <a:defRPr sz="1200"/>
            </a:lvl1pPr>
          </a:lstStyle>
          <a:p>
            <a:pPr>
              <a:defRPr/>
            </a:pPr>
            <a:fld id="{25D416C4-7FB0-4996-9027-837630A9754F}" type="datetimeFigureOut">
              <a:rPr lang="en-GB"/>
              <a:pPr>
                <a:defRPr/>
              </a:pPr>
              <a:t>27/09/2021</a:t>
            </a:fld>
            <a:endParaRPr lang="en-GB" dirty="0"/>
          </a:p>
        </p:txBody>
      </p:sp>
      <p:sp>
        <p:nvSpPr>
          <p:cNvPr id="4" name="Footer Placeholder 3"/>
          <p:cNvSpPr>
            <a:spLocks noGrp="1"/>
          </p:cNvSpPr>
          <p:nvPr>
            <p:ph type="ftr" sz="quarter" idx="2"/>
          </p:nvPr>
        </p:nvSpPr>
        <p:spPr>
          <a:xfrm>
            <a:off x="6" y="9430317"/>
            <a:ext cx="2945448" cy="496331"/>
          </a:xfrm>
          <a:prstGeom prst="rect">
            <a:avLst/>
          </a:prstGeom>
        </p:spPr>
        <p:txBody>
          <a:bodyPr vert="horz" lIns="90577" tIns="45289" rIns="90577" bIns="45289"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50652" y="9430317"/>
            <a:ext cx="2945448" cy="496331"/>
          </a:xfrm>
          <a:prstGeom prst="rect">
            <a:avLst/>
          </a:prstGeom>
        </p:spPr>
        <p:txBody>
          <a:bodyPr vert="horz" lIns="90577" tIns="45289" rIns="90577" bIns="45289" rtlCol="0" anchor="b"/>
          <a:lstStyle>
            <a:lvl1pPr algn="r">
              <a:defRPr sz="1200"/>
            </a:lvl1pPr>
          </a:lstStyle>
          <a:p>
            <a:pPr>
              <a:defRPr/>
            </a:pPr>
            <a:fld id="{F306614D-6705-498E-95AD-A987FBF82446}" type="slidenum">
              <a:rPr lang="en-GB"/>
              <a:pPr>
                <a:defRPr/>
              </a:pPr>
              <a:t>‹#›</a:t>
            </a:fld>
            <a:endParaRPr lang="en-GB" dirty="0"/>
          </a:p>
        </p:txBody>
      </p:sp>
    </p:spTree>
    <p:extLst>
      <p:ext uri="{BB962C8B-B14F-4D97-AF65-F5344CB8AC3E}">
        <p14:creationId xmlns:p14="http://schemas.microsoft.com/office/powerpoint/2010/main" val="126800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2945448" cy="496332"/>
          </a:xfrm>
          <a:prstGeom prst="rect">
            <a:avLst/>
          </a:prstGeom>
        </p:spPr>
        <p:txBody>
          <a:bodyPr vert="horz" lIns="87498" tIns="43748" rIns="87498" bIns="43748" rtlCol="0"/>
          <a:lstStyle>
            <a:lvl1pPr algn="l">
              <a:defRPr sz="1200"/>
            </a:lvl1pPr>
          </a:lstStyle>
          <a:p>
            <a:pPr>
              <a:defRPr/>
            </a:pPr>
            <a:endParaRPr lang="en-GB" dirty="0"/>
          </a:p>
        </p:txBody>
      </p:sp>
      <p:sp>
        <p:nvSpPr>
          <p:cNvPr id="3" name="Date Placeholder 2"/>
          <p:cNvSpPr>
            <a:spLocks noGrp="1"/>
          </p:cNvSpPr>
          <p:nvPr>
            <p:ph type="dt" idx="1"/>
          </p:nvPr>
        </p:nvSpPr>
        <p:spPr>
          <a:xfrm>
            <a:off x="3850652" y="3"/>
            <a:ext cx="2945448" cy="496332"/>
          </a:xfrm>
          <a:prstGeom prst="rect">
            <a:avLst/>
          </a:prstGeom>
        </p:spPr>
        <p:txBody>
          <a:bodyPr vert="horz" lIns="87498" tIns="43748" rIns="87498" bIns="43748" rtlCol="0"/>
          <a:lstStyle>
            <a:lvl1pPr algn="r">
              <a:defRPr sz="1200"/>
            </a:lvl1pPr>
          </a:lstStyle>
          <a:p>
            <a:pPr>
              <a:defRPr/>
            </a:pPr>
            <a:fld id="{E16F6B59-0663-4A2C-ABB5-110CFF1F33BF}" type="datetimeFigureOut">
              <a:rPr lang="en-GB"/>
              <a:pPr>
                <a:defRPr/>
              </a:pPr>
              <a:t>27/09/2021</a:t>
            </a:fld>
            <a:endParaRPr lang="en-GB" dirty="0"/>
          </a:p>
        </p:txBody>
      </p:sp>
      <p:sp>
        <p:nvSpPr>
          <p:cNvPr id="4" name="Slide Image Placeholder 3"/>
          <p:cNvSpPr>
            <a:spLocks noGrp="1" noRot="1" noChangeAspect="1"/>
          </p:cNvSpPr>
          <p:nvPr>
            <p:ph type="sldImg" idx="2"/>
          </p:nvPr>
        </p:nvSpPr>
        <p:spPr>
          <a:xfrm>
            <a:off x="87313" y="742950"/>
            <a:ext cx="6623050" cy="3725863"/>
          </a:xfrm>
          <a:prstGeom prst="rect">
            <a:avLst/>
          </a:prstGeom>
          <a:noFill/>
          <a:ln w="12700">
            <a:solidFill>
              <a:prstClr val="black"/>
            </a:solidFill>
          </a:ln>
        </p:spPr>
        <p:txBody>
          <a:bodyPr vert="horz" lIns="87498" tIns="43748" rIns="87498" bIns="43748" rtlCol="0" anchor="ctr"/>
          <a:lstStyle/>
          <a:p>
            <a:pPr lvl="0"/>
            <a:endParaRPr lang="en-GB" noProof="0" dirty="0"/>
          </a:p>
        </p:txBody>
      </p:sp>
      <p:sp>
        <p:nvSpPr>
          <p:cNvPr id="5" name="Notes Placeholder 4"/>
          <p:cNvSpPr>
            <a:spLocks noGrp="1"/>
          </p:cNvSpPr>
          <p:nvPr>
            <p:ph type="body" sz="quarter" idx="3"/>
          </p:nvPr>
        </p:nvSpPr>
        <p:spPr>
          <a:xfrm>
            <a:off x="678506" y="4715953"/>
            <a:ext cx="5440677" cy="4468574"/>
          </a:xfrm>
          <a:prstGeom prst="rect">
            <a:avLst/>
          </a:prstGeom>
        </p:spPr>
        <p:txBody>
          <a:bodyPr vert="horz" lIns="87498" tIns="43748" rIns="87498" bIns="4374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6" y="9430317"/>
            <a:ext cx="2945448" cy="496331"/>
          </a:xfrm>
          <a:prstGeom prst="rect">
            <a:avLst/>
          </a:prstGeom>
        </p:spPr>
        <p:txBody>
          <a:bodyPr vert="horz" lIns="87498" tIns="43748" rIns="87498" bIns="43748" rtlCol="0" anchor="b"/>
          <a:lstStyle>
            <a:lvl1pPr algn="l">
              <a:defRPr sz="1200"/>
            </a:lvl1pPr>
          </a:lstStyle>
          <a:p>
            <a:pPr>
              <a:defRPr/>
            </a:pPr>
            <a:endParaRPr lang="en-GB" dirty="0"/>
          </a:p>
        </p:txBody>
      </p:sp>
      <p:sp>
        <p:nvSpPr>
          <p:cNvPr id="7" name="Slide Number Placeholder 6"/>
          <p:cNvSpPr>
            <a:spLocks noGrp="1"/>
          </p:cNvSpPr>
          <p:nvPr>
            <p:ph type="sldNum" sz="quarter" idx="5"/>
          </p:nvPr>
        </p:nvSpPr>
        <p:spPr>
          <a:xfrm>
            <a:off x="3850652" y="9430317"/>
            <a:ext cx="2945448" cy="496331"/>
          </a:xfrm>
          <a:prstGeom prst="rect">
            <a:avLst/>
          </a:prstGeom>
        </p:spPr>
        <p:txBody>
          <a:bodyPr vert="horz" lIns="87498" tIns="43748" rIns="87498" bIns="43748" rtlCol="0" anchor="b"/>
          <a:lstStyle>
            <a:lvl1pPr algn="r">
              <a:defRPr sz="1200"/>
            </a:lvl1pPr>
          </a:lstStyle>
          <a:p>
            <a:pPr>
              <a:defRPr/>
            </a:pPr>
            <a:fld id="{AFF3EBA6-B37F-40F9-ABA8-647B6A8F5313}" type="slidenum">
              <a:rPr lang="en-GB"/>
              <a:pPr>
                <a:defRPr/>
              </a:pPr>
              <a:t>‹#›</a:t>
            </a:fld>
            <a:endParaRPr lang="en-GB" dirty="0"/>
          </a:p>
        </p:txBody>
      </p:sp>
    </p:spTree>
    <p:extLst>
      <p:ext uri="{BB962C8B-B14F-4D97-AF65-F5344CB8AC3E}">
        <p14:creationId xmlns:p14="http://schemas.microsoft.com/office/powerpoint/2010/main" val="3787530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8" name="Freeform 27"/>
          <p:cNvSpPr/>
          <p:nvPr userDrawn="1"/>
        </p:nvSpPr>
        <p:spPr>
          <a:xfrm>
            <a:off x="-17417" y="-17417"/>
            <a:ext cx="12209417" cy="2508068"/>
          </a:xfrm>
          <a:custGeom>
            <a:avLst/>
            <a:gdLst>
              <a:gd name="connsiteX0" fmla="*/ 0 w 12209417"/>
              <a:gd name="connsiteY0" fmla="*/ 8708 h 2508068"/>
              <a:gd name="connsiteX1" fmla="*/ 12209417 w 12209417"/>
              <a:gd name="connsiteY1" fmla="*/ 0 h 2508068"/>
              <a:gd name="connsiteX2" fmla="*/ 12209417 w 12209417"/>
              <a:gd name="connsiteY2" fmla="*/ 2203268 h 2508068"/>
              <a:gd name="connsiteX3" fmla="*/ 5878286 w 12209417"/>
              <a:gd name="connsiteY3" fmla="*/ 2499360 h 2508068"/>
              <a:gd name="connsiteX4" fmla="*/ 2995748 w 12209417"/>
              <a:gd name="connsiteY4" fmla="*/ 2508068 h 2508068"/>
              <a:gd name="connsiteX5" fmla="*/ 1506583 w 12209417"/>
              <a:gd name="connsiteY5" fmla="*/ 2455817 h 2508068"/>
              <a:gd name="connsiteX6" fmla="*/ 269966 w 12209417"/>
              <a:gd name="connsiteY6" fmla="*/ 2281646 h 2508068"/>
              <a:gd name="connsiteX7" fmla="*/ 8708 w 12209417"/>
              <a:gd name="connsiteY7" fmla="*/ 2203268 h 2508068"/>
              <a:gd name="connsiteX8" fmla="*/ 0 w 12209417"/>
              <a:gd name="connsiteY8" fmla="*/ 8708 h 25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9417" h="2508068">
                <a:moveTo>
                  <a:pt x="0" y="8708"/>
                </a:moveTo>
                <a:lnTo>
                  <a:pt x="12209417" y="0"/>
                </a:lnTo>
                <a:lnTo>
                  <a:pt x="12209417" y="2203268"/>
                </a:lnTo>
                <a:lnTo>
                  <a:pt x="5878286" y="2499360"/>
                </a:lnTo>
                <a:lnTo>
                  <a:pt x="2995748" y="2508068"/>
                </a:lnTo>
                <a:lnTo>
                  <a:pt x="1506583" y="2455817"/>
                </a:lnTo>
                <a:lnTo>
                  <a:pt x="269966" y="2281646"/>
                </a:lnTo>
                <a:lnTo>
                  <a:pt x="8708" y="2203268"/>
                </a:lnTo>
                <a:cubicBezTo>
                  <a:pt x="5805" y="1471748"/>
                  <a:pt x="2903" y="740228"/>
                  <a:pt x="0" y="870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userDrawn="1"/>
        </p:nvSpPr>
        <p:spPr>
          <a:xfrm>
            <a:off x="-8709" y="4789714"/>
            <a:ext cx="12209418" cy="2063932"/>
          </a:xfrm>
          <a:custGeom>
            <a:avLst/>
            <a:gdLst>
              <a:gd name="connsiteX0" fmla="*/ 12209418 w 12209418"/>
              <a:gd name="connsiteY0" fmla="*/ 0 h 2063932"/>
              <a:gd name="connsiteX1" fmla="*/ 9797143 w 12209418"/>
              <a:gd name="connsiteY1" fmla="*/ 330926 h 2063932"/>
              <a:gd name="connsiteX2" fmla="*/ 6313715 w 12209418"/>
              <a:gd name="connsiteY2" fmla="*/ 583475 h 2063932"/>
              <a:gd name="connsiteX3" fmla="*/ 2638698 w 12209418"/>
              <a:gd name="connsiteY3" fmla="*/ 487680 h 2063932"/>
              <a:gd name="connsiteX4" fmla="*/ 8709 w 12209418"/>
              <a:gd name="connsiteY4" fmla="*/ 435429 h 2063932"/>
              <a:gd name="connsiteX5" fmla="*/ 0 w 12209418"/>
              <a:gd name="connsiteY5" fmla="*/ 2063932 h 2063932"/>
              <a:gd name="connsiteX6" fmla="*/ 12183292 w 12209418"/>
              <a:gd name="connsiteY6" fmla="*/ 2055223 h 2063932"/>
              <a:gd name="connsiteX7" fmla="*/ 12209418 w 12209418"/>
              <a:gd name="connsiteY7" fmla="*/ 0 h 206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9418" h="2063932">
                <a:moveTo>
                  <a:pt x="12209418" y="0"/>
                </a:moveTo>
                <a:lnTo>
                  <a:pt x="9797143" y="330926"/>
                </a:lnTo>
                <a:lnTo>
                  <a:pt x="6313715" y="583475"/>
                </a:lnTo>
                <a:lnTo>
                  <a:pt x="2638698" y="487680"/>
                </a:lnTo>
                <a:lnTo>
                  <a:pt x="8709" y="435429"/>
                </a:lnTo>
                <a:lnTo>
                  <a:pt x="0" y="2063932"/>
                </a:lnTo>
                <a:lnTo>
                  <a:pt x="12183292" y="2055223"/>
                </a:lnTo>
                <a:lnTo>
                  <a:pt x="1220941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p:cNvSpPr>
            <a:spLocks noGrp="1"/>
          </p:cNvSpPr>
          <p:nvPr>
            <p:ph type="title"/>
          </p:nvPr>
        </p:nvSpPr>
        <p:spPr>
          <a:xfrm>
            <a:off x="778413" y="399011"/>
            <a:ext cx="10618336" cy="1435964"/>
          </a:xfrm>
        </p:spPr>
        <p:txBody>
          <a:bodyPr/>
          <a:lstStyle>
            <a:lvl1pPr>
              <a:defRPr lang="en-US" sz="6923" b="1" kern="1200" dirty="0" smtClean="0">
                <a:solidFill>
                  <a:srgbClr val="FFFFFF"/>
                </a:solidFill>
                <a:latin typeface="Calibri" panose="020F0502020204030204" pitchFamily="34" charset="0"/>
                <a:ea typeface="+mj-ea"/>
                <a:cs typeface="Calibri" panose="020F0502020204030204" pitchFamily="34" charset="0"/>
              </a:defRPr>
            </a:lvl1pPr>
          </a:lstStyle>
          <a:p>
            <a:r>
              <a:rPr lang="en-US" sz="6923" b="1" kern="1200">
                <a:solidFill>
                  <a:srgbClr val="FFFFFF"/>
                </a:solidFill>
                <a:latin typeface="Calibri" panose="020F0502020204030204" pitchFamily="34" charset="0"/>
                <a:ea typeface="+mj-ea"/>
                <a:cs typeface="Calibri" panose="020F0502020204030204" pitchFamily="34" charset="0"/>
              </a:rPr>
              <a:t>Click to edit Master title style</a:t>
            </a:r>
            <a:endParaRPr lang="en-US" sz="6923" b="1" kern="1200" dirty="0">
              <a:solidFill>
                <a:srgbClr val="FFFFFF"/>
              </a:solidFill>
              <a:latin typeface="Calibri" panose="020F0502020204030204" pitchFamily="34" charset="0"/>
              <a:ea typeface="+mj-ea"/>
              <a:cs typeface="Calibri" panose="020F0502020204030204" pitchFamily="34" charset="0"/>
            </a:endParaRPr>
          </a:p>
        </p:txBody>
      </p:sp>
      <p:sp>
        <p:nvSpPr>
          <p:cNvPr id="3" name="TextBox 2"/>
          <p:cNvSpPr txBox="1"/>
          <p:nvPr userDrawn="1"/>
        </p:nvSpPr>
        <p:spPr>
          <a:xfrm>
            <a:off x="788397" y="6068947"/>
            <a:ext cx="7200900" cy="461665"/>
          </a:xfrm>
          <a:prstGeom prst="rect">
            <a:avLst/>
          </a:prstGeom>
          <a:noFill/>
        </p:spPr>
        <p:txBody>
          <a:bodyPr wrap="square" rtlCol="0">
            <a:spAutoFit/>
          </a:bodyPr>
          <a:lstStyle/>
          <a:p>
            <a:r>
              <a:rPr lang="en-GB" sz="2400" dirty="0">
                <a:solidFill>
                  <a:schemeClr val="tx1"/>
                </a:solidFill>
                <a:latin typeface="Calibri" panose="020F0502020204030204" pitchFamily="34" charset="0"/>
                <a:cs typeface="Calibri" panose="020F0502020204030204" pitchFamily="34" charset="0"/>
              </a:rPr>
              <a:t>Delivering great quality care and support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5691" y="2016725"/>
            <a:ext cx="13180231" cy="939346"/>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16" y="4768231"/>
            <a:ext cx="12295768" cy="783398"/>
          </a:xfrm>
          <a:prstGeom prst="rect">
            <a:avLst/>
          </a:prstGeom>
        </p:spPr>
      </p:pic>
      <p:sp>
        <p:nvSpPr>
          <p:cNvPr id="79" name="Picture Placeholder 78"/>
          <p:cNvSpPr>
            <a:spLocks noGrp="1" noChangeAspect="1"/>
          </p:cNvSpPr>
          <p:nvPr>
            <p:ph type="pic" sz="quarter" idx="15"/>
          </p:nvPr>
        </p:nvSpPr>
        <p:spPr>
          <a:xfrm>
            <a:off x="-17417" y="2247186"/>
            <a:ext cx="2438355" cy="2681725"/>
          </a:xfrm>
          <a:custGeom>
            <a:avLst/>
            <a:gdLst>
              <a:gd name="connsiteX0" fmla="*/ 0 w 2438355"/>
              <a:gd name="connsiteY0" fmla="*/ 0 h 2681725"/>
              <a:gd name="connsiteX1" fmla="*/ 417467 w 2438355"/>
              <a:gd name="connsiteY1" fmla="*/ 81678 h 2681725"/>
              <a:gd name="connsiteX2" fmla="*/ 927055 w 2438355"/>
              <a:gd name="connsiteY2" fmla="*/ 176928 h 2681725"/>
              <a:gd name="connsiteX3" fmla="*/ 1629523 w 2438355"/>
              <a:gd name="connsiteY3" fmla="*/ 288846 h 2681725"/>
              <a:gd name="connsiteX4" fmla="*/ 2403430 w 2438355"/>
              <a:gd name="connsiteY4" fmla="*/ 396003 h 2681725"/>
              <a:gd name="connsiteX5" fmla="*/ 2438355 w 2438355"/>
              <a:gd name="connsiteY5" fmla="*/ 401823 h 2681725"/>
              <a:gd name="connsiteX6" fmla="*/ 2438355 w 2438355"/>
              <a:gd name="connsiteY6" fmla="*/ 2681725 h 2681725"/>
              <a:gd name="connsiteX7" fmla="*/ 2310561 w 2438355"/>
              <a:gd name="connsiteY7" fmla="*/ 2677240 h 2681725"/>
              <a:gd name="connsiteX8" fmla="*/ 1950992 w 2438355"/>
              <a:gd name="connsiteY8" fmla="*/ 2653428 h 2681725"/>
              <a:gd name="connsiteX9" fmla="*/ 1441405 w 2438355"/>
              <a:gd name="connsiteY9" fmla="*/ 2615328 h 2681725"/>
              <a:gd name="connsiteX10" fmla="*/ 912767 w 2438355"/>
              <a:gd name="connsiteY10" fmla="*/ 2581990 h 2681725"/>
              <a:gd name="connsiteX11" fmla="*/ 0 w 2438355"/>
              <a:gd name="connsiteY11" fmla="*/ 2524942 h 268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355" h="2681725">
                <a:moveTo>
                  <a:pt x="0" y="0"/>
                </a:moveTo>
                <a:lnTo>
                  <a:pt x="417467" y="81678"/>
                </a:lnTo>
                <a:lnTo>
                  <a:pt x="927055" y="176928"/>
                </a:lnTo>
                <a:lnTo>
                  <a:pt x="1629523" y="288846"/>
                </a:lnTo>
                <a:lnTo>
                  <a:pt x="2403430" y="396003"/>
                </a:lnTo>
                <a:lnTo>
                  <a:pt x="2438355" y="401823"/>
                </a:lnTo>
                <a:lnTo>
                  <a:pt x="2438355" y="2681725"/>
                </a:lnTo>
                <a:lnTo>
                  <a:pt x="2310561" y="2677240"/>
                </a:lnTo>
                <a:lnTo>
                  <a:pt x="1950992" y="2653428"/>
                </a:lnTo>
                <a:lnTo>
                  <a:pt x="1441405" y="2615328"/>
                </a:lnTo>
                <a:lnTo>
                  <a:pt x="912767" y="2581990"/>
                </a:lnTo>
                <a:lnTo>
                  <a:pt x="0" y="2524942"/>
                </a:lnTo>
                <a:close/>
              </a:path>
            </a:pathLst>
          </a:custGeom>
        </p:spPr>
        <p:txBody>
          <a:bodyPr wrap="square" anchor="ctr" anchorCtr="0">
            <a:noAutofit/>
          </a:bodyPr>
          <a:lstStyle/>
          <a:p>
            <a:r>
              <a:rPr lang="en-US"/>
              <a:t>Click icon to add picture</a:t>
            </a:r>
            <a:endParaRPr lang="en-GB" dirty="0"/>
          </a:p>
        </p:txBody>
      </p:sp>
      <p:sp>
        <p:nvSpPr>
          <p:cNvPr id="97" name="Picture Placeholder 96"/>
          <p:cNvSpPr>
            <a:spLocks noGrp="1" noChangeAspect="1"/>
          </p:cNvSpPr>
          <p:nvPr>
            <p:ph type="pic" sz="quarter" idx="16"/>
          </p:nvPr>
        </p:nvSpPr>
        <p:spPr>
          <a:xfrm>
            <a:off x="2420938" y="2648185"/>
            <a:ext cx="2436812" cy="2435785"/>
          </a:xfrm>
          <a:custGeom>
            <a:avLst/>
            <a:gdLst>
              <a:gd name="connsiteX0" fmla="*/ 0 w 2436812"/>
              <a:gd name="connsiteY0" fmla="*/ 0 h 2435785"/>
              <a:gd name="connsiteX1" fmla="*/ 231775 w 2436812"/>
              <a:gd name="connsiteY1" fmla="*/ 25959 h 2435785"/>
              <a:gd name="connsiteX2" fmla="*/ 824706 w 2436812"/>
              <a:gd name="connsiteY2" fmla="*/ 90253 h 2435785"/>
              <a:gd name="connsiteX3" fmla="*/ 1253331 w 2436812"/>
              <a:gd name="connsiteY3" fmla="*/ 128353 h 2435785"/>
              <a:gd name="connsiteX4" fmla="*/ 1701006 w 2436812"/>
              <a:gd name="connsiteY4" fmla="*/ 166453 h 2435785"/>
              <a:gd name="connsiteX5" fmla="*/ 2117725 w 2436812"/>
              <a:gd name="connsiteY5" fmla="*/ 195028 h 2435785"/>
              <a:gd name="connsiteX6" fmla="*/ 2280589 w 2436812"/>
              <a:gd name="connsiteY6" fmla="*/ 204014 h 2435785"/>
              <a:gd name="connsiteX7" fmla="*/ 2436812 w 2436812"/>
              <a:gd name="connsiteY7" fmla="*/ 214933 h 2435785"/>
              <a:gd name="connsiteX8" fmla="*/ 2436812 w 2436812"/>
              <a:gd name="connsiteY8" fmla="*/ 2435785 h 2435785"/>
              <a:gd name="connsiteX9" fmla="*/ 2417762 w 2436812"/>
              <a:gd name="connsiteY9" fmla="*/ 2435785 h 2435785"/>
              <a:gd name="connsiteX10" fmla="*/ 2255837 w 2436812"/>
              <a:gd name="connsiteY10" fmla="*/ 2428641 h 2435785"/>
              <a:gd name="connsiteX11" fmla="*/ 1946275 w 2436812"/>
              <a:gd name="connsiteY11" fmla="*/ 2411972 h 2435785"/>
              <a:gd name="connsiteX12" fmla="*/ 1639093 w 2436812"/>
              <a:gd name="connsiteY12" fmla="*/ 2395304 h 2435785"/>
              <a:gd name="connsiteX13" fmla="*/ 1246187 w 2436812"/>
              <a:gd name="connsiteY13" fmla="*/ 2371491 h 2435785"/>
              <a:gd name="connsiteX14" fmla="*/ 974725 w 2436812"/>
              <a:gd name="connsiteY14" fmla="*/ 2352441 h 2435785"/>
              <a:gd name="connsiteX15" fmla="*/ 755650 w 2436812"/>
              <a:gd name="connsiteY15" fmla="*/ 2338154 h 2435785"/>
              <a:gd name="connsiteX16" fmla="*/ 679450 w 2436812"/>
              <a:gd name="connsiteY16" fmla="*/ 2331010 h 2435785"/>
              <a:gd name="connsiteX17" fmla="*/ 505618 w 2436812"/>
              <a:gd name="connsiteY17" fmla="*/ 2321485 h 2435785"/>
              <a:gd name="connsiteX18" fmla="*/ 312737 w 2436812"/>
              <a:gd name="connsiteY18" fmla="*/ 2304816 h 2435785"/>
              <a:gd name="connsiteX19" fmla="*/ 76993 w 2436812"/>
              <a:gd name="connsiteY19" fmla="*/ 2288147 h 2435785"/>
              <a:gd name="connsiteX20" fmla="*/ 0 w 2436812"/>
              <a:gd name="connsiteY20" fmla="*/ 2283651 h 243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812" h="2435785">
                <a:moveTo>
                  <a:pt x="0" y="0"/>
                </a:moveTo>
                <a:lnTo>
                  <a:pt x="231775" y="25959"/>
                </a:lnTo>
                <a:lnTo>
                  <a:pt x="824706" y="90253"/>
                </a:lnTo>
                <a:lnTo>
                  <a:pt x="1253331" y="128353"/>
                </a:lnTo>
                <a:lnTo>
                  <a:pt x="1701006" y="166453"/>
                </a:lnTo>
                <a:lnTo>
                  <a:pt x="2117725" y="195028"/>
                </a:lnTo>
                <a:lnTo>
                  <a:pt x="2280589" y="204014"/>
                </a:lnTo>
                <a:lnTo>
                  <a:pt x="2436812" y="214933"/>
                </a:lnTo>
                <a:lnTo>
                  <a:pt x="2436812" y="2435785"/>
                </a:lnTo>
                <a:lnTo>
                  <a:pt x="2417762" y="2435785"/>
                </a:lnTo>
                <a:lnTo>
                  <a:pt x="2255837" y="2428641"/>
                </a:lnTo>
                <a:lnTo>
                  <a:pt x="1946275" y="2411972"/>
                </a:lnTo>
                <a:lnTo>
                  <a:pt x="1639093" y="2395304"/>
                </a:lnTo>
                <a:lnTo>
                  <a:pt x="1246187" y="2371491"/>
                </a:lnTo>
                <a:lnTo>
                  <a:pt x="974725" y="2352441"/>
                </a:lnTo>
                <a:lnTo>
                  <a:pt x="755650" y="2338154"/>
                </a:lnTo>
                <a:lnTo>
                  <a:pt x="679450" y="2331010"/>
                </a:lnTo>
                <a:lnTo>
                  <a:pt x="505618" y="2321485"/>
                </a:lnTo>
                <a:lnTo>
                  <a:pt x="312737" y="2304816"/>
                </a:lnTo>
                <a:lnTo>
                  <a:pt x="76993" y="2288147"/>
                </a:lnTo>
                <a:lnTo>
                  <a:pt x="0" y="2283651"/>
                </a:lnTo>
                <a:close/>
              </a:path>
            </a:pathLst>
          </a:custGeom>
        </p:spPr>
        <p:txBody>
          <a:bodyPr wrap="square" anchor="ctr" anchorCtr="0">
            <a:noAutofit/>
          </a:bodyPr>
          <a:lstStyle/>
          <a:p>
            <a:r>
              <a:rPr lang="en-US"/>
              <a:t>Click icon to add picture</a:t>
            </a:r>
            <a:endParaRPr lang="en-GB"/>
          </a:p>
        </p:txBody>
      </p:sp>
      <p:sp>
        <p:nvSpPr>
          <p:cNvPr id="118" name="Picture Placeholder 117"/>
          <p:cNvSpPr>
            <a:spLocks noGrp="1" noChangeAspect="1"/>
          </p:cNvSpPr>
          <p:nvPr>
            <p:ph type="pic" sz="quarter" idx="17"/>
          </p:nvPr>
        </p:nvSpPr>
        <p:spPr>
          <a:xfrm>
            <a:off x="4857750" y="2860928"/>
            <a:ext cx="2430463" cy="2282573"/>
          </a:xfrm>
          <a:custGeom>
            <a:avLst/>
            <a:gdLst>
              <a:gd name="connsiteX0" fmla="*/ 0 w 2430463"/>
              <a:gd name="connsiteY0" fmla="*/ 0 h 2282573"/>
              <a:gd name="connsiteX1" fmla="*/ 661988 w 2430463"/>
              <a:gd name="connsiteY1" fmla="*/ 32292 h 2282573"/>
              <a:gd name="connsiteX2" fmla="*/ 1302544 w 2430463"/>
              <a:gd name="connsiteY2" fmla="*/ 53723 h 2282573"/>
              <a:gd name="connsiteX3" fmla="*/ 1838325 w 2430463"/>
              <a:gd name="connsiteY3" fmla="*/ 72773 h 2282573"/>
              <a:gd name="connsiteX4" fmla="*/ 2355056 w 2430463"/>
              <a:gd name="connsiteY4" fmla="*/ 77536 h 2282573"/>
              <a:gd name="connsiteX5" fmla="*/ 2430463 w 2430463"/>
              <a:gd name="connsiteY5" fmla="*/ 79107 h 2282573"/>
              <a:gd name="connsiteX6" fmla="*/ 2430463 w 2430463"/>
              <a:gd name="connsiteY6" fmla="*/ 2271894 h 2282573"/>
              <a:gd name="connsiteX7" fmla="*/ 2352675 w 2430463"/>
              <a:gd name="connsiteY7" fmla="*/ 2275429 h 2282573"/>
              <a:gd name="connsiteX8" fmla="*/ 2100263 w 2430463"/>
              <a:gd name="connsiteY8" fmla="*/ 2277811 h 2282573"/>
              <a:gd name="connsiteX9" fmla="*/ 1850231 w 2430463"/>
              <a:gd name="connsiteY9" fmla="*/ 2282573 h 2282573"/>
              <a:gd name="connsiteX10" fmla="*/ 1521619 w 2430463"/>
              <a:gd name="connsiteY10" fmla="*/ 2275429 h 2282573"/>
              <a:gd name="connsiteX11" fmla="*/ 1264444 w 2430463"/>
              <a:gd name="connsiteY11" fmla="*/ 2275429 h 2282573"/>
              <a:gd name="connsiteX12" fmla="*/ 1081088 w 2430463"/>
              <a:gd name="connsiteY12" fmla="*/ 2270667 h 2282573"/>
              <a:gd name="connsiteX13" fmla="*/ 731044 w 2430463"/>
              <a:gd name="connsiteY13" fmla="*/ 2261142 h 2282573"/>
              <a:gd name="connsiteX14" fmla="*/ 400050 w 2430463"/>
              <a:gd name="connsiteY14" fmla="*/ 2244473 h 2282573"/>
              <a:gd name="connsiteX15" fmla="*/ 64294 w 2430463"/>
              <a:gd name="connsiteY15" fmla="*/ 2225423 h 2282573"/>
              <a:gd name="connsiteX16" fmla="*/ 0 w 2430463"/>
              <a:gd name="connsiteY16" fmla="*/ 2225423 h 228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0463" h="2282573">
                <a:moveTo>
                  <a:pt x="0" y="0"/>
                </a:moveTo>
                <a:lnTo>
                  <a:pt x="661988" y="32292"/>
                </a:lnTo>
                <a:lnTo>
                  <a:pt x="1302544" y="53723"/>
                </a:lnTo>
                <a:lnTo>
                  <a:pt x="1838325" y="72773"/>
                </a:lnTo>
                <a:lnTo>
                  <a:pt x="2355056" y="77536"/>
                </a:lnTo>
                <a:lnTo>
                  <a:pt x="2430463" y="79107"/>
                </a:lnTo>
                <a:lnTo>
                  <a:pt x="2430463" y="2271894"/>
                </a:lnTo>
                <a:lnTo>
                  <a:pt x="2352675" y="2275429"/>
                </a:lnTo>
                <a:lnTo>
                  <a:pt x="2100263" y="2277811"/>
                </a:lnTo>
                <a:lnTo>
                  <a:pt x="1850231" y="2282573"/>
                </a:lnTo>
                <a:lnTo>
                  <a:pt x="1521619" y="2275429"/>
                </a:lnTo>
                <a:lnTo>
                  <a:pt x="1264444" y="2275429"/>
                </a:lnTo>
                <a:lnTo>
                  <a:pt x="1081088" y="2270667"/>
                </a:lnTo>
                <a:lnTo>
                  <a:pt x="731044" y="2261142"/>
                </a:lnTo>
                <a:lnTo>
                  <a:pt x="400050" y="2244473"/>
                </a:lnTo>
                <a:lnTo>
                  <a:pt x="64294" y="2225423"/>
                </a:lnTo>
                <a:lnTo>
                  <a:pt x="0" y="2225423"/>
                </a:lnTo>
                <a:close/>
              </a:path>
            </a:pathLst>
          </a:custGeom>
        </p:spPr>
        <p:txBody>
          <a:bodyPr wrap="square" anchor="ctr" anchorCtr="0">
            <a:noAutofit/>
          </a:bodyPr>
          <a:lstStyle/>
          <a:p>
            <a:r>
              <a:rPr lang="en-US"/>
              <a:t>Click icon to add picture</a:t>
            </a:r>
            <a:endParaRPr lang="en-GB"/>
          </a:p>
        </p:txBody>
      </p:sp>
      <p:sp>
        <p:nvSpPr>
          <p:cNvPr id="127" name="Picture Placeholder 126"/>
          <p:cNvSpPr>
            <a:spLocks noGrp="1" noChangeAspect="1"/>
          </p:cNvSpPr>
          <p:nvPr>
            <p:ph type="pic" sz="quarter" idx="18"/>
          </p:nvPr>
        </p:nvSpPr>
        <p:spPr>
          <a:xfrm>
            <a:off x="7287397" y="2914650"/>
            <a:ext cx="2439216" cy="2224768"/>
          </a:xfrm>
          <a:custGeom>
            <a:avLst/>
            <a:gdLst>
              <a:gd name="connsiteX0" fmla="*/ 2313803 w 2439216"/>
              <a:gd name="connsiteY0" fmla="*/ 0 h 2224768"/>
              <a:gd name="connsiteX1" fmla="*/ 2439216 w 2439216"/>
              <a:gd name="connsiteY1" fmla="*/ 0 h 2224768"/>
              <a:gd name="connsiteX2" fmla="*/ 2439216 w 2439216"/>
              <a:gd name="connsiteY2" fmla="*/ 2135748 h 2224768"/>
              <a:gd name="connsiteX3" fmla="*/ 2435247 w 2439216"/>
              <a:gd name="connsiteY3" fmla="*/ 2135981 h 2224768"/>
              <a:gd name="connsiteX4" fmla="*/ 2201884 w 2439216"/>
              <a:gd name="connsiteY4" fmla="*/ 2150269 h 2224768"/>
              <a:gd name="connsiteX5" fmla="*/ 1842316 w 2439216"/>
              <a:gd name="connsiteY5" fmla="*/ 2174081 h 2224768"/>
              <a:gd name="connsiteX6" fmla="*/ 1442266 w 2439216"/>
              <a:gd name="connsiteY6" fmla="*/ 2188369 h 2224768"/>
              <a:gd name="connsiteX7" fmla="*/ 1108891 w 2439216"/>
              <a:gd name="connsiteY7" fmla="*/ 2202656 h 2224768"/>
              <a:gd name="connsiteX8" fmla="*/ 775516 w 2439216"/>
              <a:gd name="connsiteY8" fmla="*/ 2212181 h 2224768"/>
              <a:gd name="connsiteX9" fmla="*/ 244497 w 2439216"/>
              <a:gd name="connsiteY9" fmla="*/ 2216944 h 2224768"/>
              <a:gd name="connsiteX10" fmla="*/ 0 w 2439216"/>
              <a:gd name="connsiteY10" fmla="*/ 2224768 h 2224768"/>
              <a:gd name="connsiteX11" fmla="*/ 0 w 2439216"/>
              <a:gd name="connsiteY11" fmla="*/ 26103 h 2224768"/>
              <a:gd name="connsiteX12" fmla="*/ 437378 w 2439216"/>
              <a:gd name="connsiteY12" fmla="*/ 23813 h 2224768"/>
              <a:gd name="connsiteX13" fmla="*/ 811234 w 2439216"/>
              <a:gd name="connsiteY13" fmla="*/ 26194 h 2224768"/>
              <a:gd name="connsiteX14" fmla="*/ 1258909 w 2439216"/>
              <a:gd name="connsiteY14" fmla="*/ 23813 h 2224768"/>
              <a:gd name="connsiteX15" fmla="*/ 1592284 w 2439216"/>
              <a:gd name="connsiteY15" fmla="*/ 16669 h 2224768"/>
              <a:gd name="connsiteX16" fmla="*/ 1773710 w 2439216"/>
              <a:gd name="connsiteY16" fmla="*/ 12889 h 2224768"/>
              <a:gd name="connsiteX17" fmla="*/ 1773259 w 2439216"/>
              <a:gd name="connsiteY17" fmla="*/ 14288 h 2224768"/>
              <a:gd name="connsiteX18" fmla="*/ 1897019 w 2439216"/>
              <a:gd name="connsiteY18" fmla="*/ 11251 h 2224768"/>
              <a:gd name="connsiteX19" fmla="*/ 1897084 w 2439216"/>
              <a:gd name="connsiteY19" fmla="*/ 11906 h 2224768"/>
              <a:gd name="connsiteX20" fmla="*/ 1974170 w 2439216"/>
              <a:gd name="connsiteY20" fmla="*/ 9358 h 2224768"/>
              <a:gd name="connsiteX21" fmla="*/ 2161403 w 2439216"/>
              <a:gd name="connsiteY21" fmla="*/ 4763 h 222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39216" h="2224768">
                <a:moveTo>
                  <a:pt x="2313803" y="0"/>
                </a:moveTo>
                <a:lnTo>
                  <a:pt x="2439216" y="0"/>
                </a:lnTo>
                <a:lnTo>
                  <a:pt x="2439216" y="2135748"/>
                </a:lnTo>
                <a:lnTo>
                  <a:pt x="2435247" y="2135981"/>
                </a:lnTo>
                <a:lnTo>
                  <a:pt x="2201884" y="2150269"/>
                </a:lnTo>
                <a:lnTo>
                  <a:pt x="1842316" y="2174081"/>
                </a:lnTo>
                <a:lnTo>
                  <a:pt x="1442266" y="2188369"/>
                </a:lnTo>
                <a:lnTo>
                  <a:pt x="1108891" y="2202656"/>
                </a:lnTo>
                <a:lnTo>
                  <a:pt x="775516" y="2212181"/>
                </a:lnTo>
                <a:lnTo>
                  <a:pt x="244497" y="2216944"/>
                </a:lnTo>
                <a:lnTo>
                  <a:pt x="0" y="2224768"/>
                </a:lnTo>
                <a:lnTo>
                  <a:pt x="0" y="26103"/>
                </a:lnTo>
                <a:lnTo>
                  <a:pt x="437378" y="23813"/>
                </a:lnTo>
                <a:lnTo>
                  <a:pt x="811234" y="26194"/>
                </a:lnTo>
                <a:lnTo>
                  <a:pt x="1258909" y="23813"/>
                </a:lnTo>
                <a:lnTo>
                  <a:pt x="1592284" y="16669"/>
                </a:lnTo>
                <a:lnTo>
                  <a:pt x="1773710" y="12889"/>
                </a:lnTo>
                <a:lnTo>
                  <a:pt x="1773259" y="14288"/>
                </a:lnTo>
                <a:lnTo>
                  <a:pt x="1897019" y="11251"/>
                </a:lnTo>
                <a:lnTo>
                  <a:pt x="1897084" y="11906"/>
                </a:lnTo>
                <a:lnTo>
                  <a:pt x="1974170" y="9358"/>
                </a:lnTo>
                <a:lnTo>
                  <a:pt x="2161403" y="4763"/>
                </a:lnTo>
                <a:close/>
              </a:path>
            </a:pathLst>
          </a:custGeom>
        </p:spPr>
        <p:txBody>
          <a:bodyPr wrap="square" anchor="ctr" anchorCtr="0">
            <a:noAutofit/>
          </a:bodyPr>
          <a:lstStyle/>
          <a:p>
            <a:r>
              <a:rPr lang="en-US"/>
              <a:t>Click icon to add picture</a:t>
            </a:r>
            <a:endParaRPr lang="en-GB"/>
          </a:p>
        </p:txBody>
      </p:sp>
      <p:sp>
        <p:nvSpPr>
          <p:cNvPr id="123" name="Freeform 122"/>
          <p:cNvSpPr/>
          <p:nvPr userDrawn="1"/>
        </p:nvSpPr>
        <p:spPr>
          <a:xfrm>
            <a:off x="9091613" y="2924175"/>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Picture Placeholder 135"/>
          <p:cNvSpPr>
            <a:spLocks noGrp="1" noChangeAspect="1"/>
          </p:cNvSpPr>
          <p:nvPr>
            <p:ph type="pic" sz="quarter" idx="19"/>
          </p:nvPr>
        </p:nvSpPr>
        <p:spPr>
          <a:xfrm>
            <a:off x="9726613" y="2791140"/>
            <a:ext cx="2547937" cy="2263881"/>
          </a:xfrm>
          <a:custGeom>
            <a:avLst/>
            <a:gdLst>
              <a:gd name="connsiteX0" fmla="*/ 2547937 w 2547937"/>
              <a:gd name="connsiteY0" fmla="*/ 0 h 2263881"/>
              <a:gd name="connsiteX1" fmla="*/ 2547937 w 2547937"/>
              <a:gd name="connsiteY1" fmla="*/ 1981459 h 2263881"/>
              <a:gd name="connsiteX2" fmla="*/ 2458243 w 2547937"/>
              <a:gd name="connsiteY2" fmla="*/ 2002317 h 2263881"/>
              <a:gd name="connsiteX3" fmla="*/ 2205831 w 2547937"/>
              <a:gd name="connsiteY3" fmla="*/ 2042799 h 2263881"/>
              <a:gd name="connsiteX4" fmla="*/ 1920081 w 2547937"/>
              <a:gd name="connsiteY4" fmla="*/ 2085661 h 2263881"/>
              <a:gd name="connsiteX5" fmla="*/ 1615281 w 2547937"/>
              <a:gd name="connsiteY5" fmla="*/ 2121380 h 2263881"/>
              <a:gd name="connsiteX6" fmla="*/ 1336675 w 2547937"/>
              <a:gd name="connsiteY6" fmla="*/ 2149955 h 2263881"/>
              <a:gd name="connsiteX7" fmla="*/ 1046162 w 2547937"/>
              <a:gd name="connsiteY7" fmla="*/ 2178530 h 2263881"/>
              <a:gd name="connsiteX8" fmla="*/ 781843 w 2547937"/>
              <a:gd name="connsiteY8" fmla="*/ 2204724 h 2263881"/>
              <a:gd name="connsiteX9" fmla="*/ 510381 w 2547937"/>
              <a:gd name="connsiteY9" fmla="*/ 2223774 h 2263881"/>
              <a:gd name="connsiteX10" fmla="*/ 155575 w 2547937"/>
              <a:gd name="connsiteY10" fmla="*/ 2254730 h 2263881"/>
              <a:gd name="connsiteX11" fmla="*/ 0 w 2547937"/>
              <a:gd name="connsiteY11" fmla="*/ 2263881 h 2263881"/>
              <a:gd name="connsiteX12" fmla="*/ 0 w 2547937"/>
              <a:gd name="connsiteY12" fmla="*/ 120790 h 2263881"/>
              <a:gd name="connsiteX13" fmla="*/ 196056 w 2547937"/>
              <a:gd name="connsiteY13" fmla="*/ 116367 h 2263881"/>
              <a:gd name="connsiteX14" fmla="*/ 519906 w 2547937"/>
              <a:gd name="connsiteY14" fmla="*/ 106842 h 2263881"/>
              <a:gd name="connsiteX15" fmla="*/ 800893 w 2547937"/>
              <a:gd name="connsiteY15" fmla="*/ 97317 h 2263881"/>
              <a:gd name="connsiteX16" fmla="*/ 1074737 w 2547937"/>
              <a:gd name="connsiteY16" fmla="*/ 83030 h 2263881"/>
              <a:gd name="connsiteX17" fmla="*/ 1329531 w 2547937"/>
              <a:gd name="connsiteY17" fmla="*/ 73505 h 2263881"/>
              <a:gd name="connsiteX18" fmla="*/ 1522412 w 2547937"/>
              <a:gd name="connsiteY18" fmla="*/ 61599 h 2263881"/>
              <a:gd name="connsiteX19" fmla="*/ 1870075 w 2547937"/>
              <a:gd name="connsiteY19" fmla="*/ 42549 h 2263881"/>
              <a:gd name="connsiteX20" fmla="*/ 2217737 w 2547937"/>
              <a:gd name="connsiteY20" fmla="*/ 25880 h 2263881"/>
              <a:gd name="connsiteX21" fmla="*/ 2491581 w 2547937"/>
              <a:gd name="connsiteY21" fmla="*/ 4449 h 226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47937" h="2263881">
                <a:moveTo>
                  <a:pt x="2547937" y="0"/>
                </a:moveTo>
                <a:lnTo>
                  <a:pt x="2547937" y="1981459"/>
                </a:lnTo>
                <a:lnTo>
                  <a:pt x="2458243" y="2002317"/>
                </a:lnTo>
                <a:lnTo>
                  <a:pt x="2205831" y="2042799"/>
                </a:lnTo>
                <a:lnTo>
                  <a:pt x="1920081" y="2085661"/>
                </a:lnTo>
                <a:lnTo>
                  <a:pt x="1615281" y="2121380"/>
                </a:lnTo>
                <a:lnTo>
                  <a:pt x="1336675" y="2149955"/>
                </a:lnTo>
                <a:lnTo>
                  <a:pt x="1046162" y="2178530"/>
                </a:lnTo>
                <a:lnTo>
                  <a:pt x="781843" y="2204724"/>
                </a:lnTo>
                <a:lnTo>
                  <a:pt x="510381" y="2223774"/>
                </a:lnTo>
                <a:lnTo>
                  <a:pt x="155575" y="2254730"/>
                </a:lnTo>
                <a:lnTo>
                  <a:pt x="0" y="2263881"/>
                </a:lnTo>
                <a:lnTo>
                  <a:pt x="0" y="120790"/>
                </a:lnTo>
                <a:lnTo>
                  <a:pt x="196056" y="116367"/>
                </a:lnTo>
                <a:lnTo>
                  <a:pt x="519906" y="106842"/>
                </a:lnTo>
                <a:lnTo>
                  <a:pt x="800893" y="97317"/>
                </a:lnTo>
                <a:lnTo>
                  <a:pt x="1074737" y="83030"/>
                </a:lnTo>
                <a:lnTo>
                  <a:pt x="1329531" y="73505"/>
                </a:lnTo>
                <a:lnTo>
                  <a:pt x="1522412" y="61599"/>
                </a:lnTo>
                <a:lnTo>
                  <a:pt x="1870075" y="42549"/>
                </a:lnTo>
                <a:lnTo>
                  <a:pt x="2217737" y="25880"/>
                </a:lnTo>
                <a:lnTo>
                  <a:pt x="2491581" y="4449"/>
                </a:lnTo>
                <a:close/>
              </a:path>
            </a:pathLst>
          </a:custGeom>
        </p:spPr>
        <p:txBody>
          <a:bodyPr wrap="square" anchor="ctr" anchorCtr="0">
            <a:noAutofit/>
          </a:bodyPr>
          <a:lstStyle/>
          <a:p>
            <a:r>
              <a:rPr lang="en-US"/>
              <a:t>Click icon to add picture</a:t>
            </a:r>
            <a:endParaRPr lang="en-GB"/>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3091" y="5652000"/>
            <a:ext cx="3810001" cy="886522"/>
          </a:xfrm>
          <a:prstGeom prst="rect">
            <a:avLst/>
          </a:prstGeom>
        </p:spPr>
      </p:pic>
    </p:spTree>
    <p:extLst>
      <p:ext uri="{BB962C8B-B14F-4D97-AF65-F5344CB8AC3E}">
        <p14:creationId xmlns:p14="http://schemas.microsoft.com/office/powerpoint/2010/main" val="147663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1600" y="123904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399"/>
            <a:ext cx="3932237" cy="4055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8204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lai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78412" y="1628776"/>
            <a:ext cx="10363200" cy="1740217"/>
          </a:xfrm>
          <a:prstGeom prst="rect">
            <a:avLst/>
          </a:prstGeom>
        </p:spPr>
        <p:txBody>
          <a:bodyPr anchor="t"/>
          <a:lstStyle>
            <a:lvl1pPr algn="l">
              <a:defRPr lang="en-US" sz="6646" b="1" cap="none" dirty="0" smtClean="0">
                <a:solidFill>
                  <a:srgbClr val="472A64"/>
                </a:solidFill>
                <a:latin typeface="Calibri" panose="020F0502020204030204" pitchFamily="34" charset="0"/>
                <a:ea typeface="+mj-ea"/>
                <a:cs typeface="Calibri" panose="020F0502020204030204" pitchFamily="34" charset="0"/>
              </a:defRPr>
            </a:lvl1pPr>
          </a:lstStyle>
          <a:p>
            <a:r>
              <a:rPr lang="en-US" dirty="0"/>
              <a:t>Click to edit master 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3091" y="5652000"/>
            <a:ext cx="3810001" cy="886522"/>
          </a:xfrm>
          <a:prstGeom prst="rect">
            <a:avLst/>
          </a:prstGeom>
        </p:spPr>
      </p:pic>
    </p:spTree>
    <p:extLst>
      <p:ext uri="{BB962C8B-B14F-4D97-AF65-F5344CB8AC3E}">
        <p14:creationId xmlns:p14="http://schemas.microsoft.com/office/powerpoint/2010/main" val="204894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ection Head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3254" y="1514133"/>
            <a:ext cx="3041467" cy="3191489"/>
          </a:xfrm>
          <a:prstGeom prst="rect">
            <a:avLst/>
          </a:prstGeom>
        </p:spPr>
      </p:pic>
      <p:sp>
        <p:nvSpPr>
          <p:cNvPr id="10" name="Text Placeholder 9"/>
          <p:cNvSpPr>
            <a:spLocks noGrp="1"/>
          </p:cNvSpPr>
          <p:nvPr>
            <p:ph type="body" sz="quarter" idx="10" hasCustomPrompt="1"/>
          </p:nvPr>
        </p:nvSpPr>
        <p:spPr>
          <a:xfrm>
            <a:off x="695325" y="1436370"/>
            <a:ext cx="6979104" cy="1800225"/>
          </a:xfrm>
        </p:spPr>
        <p:txBody>
          <a:bodyPr>
            <a:noAutofit/>
          </a:bodyPr>
          <a:lstStyle>
            <a:lvl1pPr marL="0" indent="0">
              <a:buNone/>
              <a:defRPr lang="en-GB" sz="6000" b="1" cap="none" dirty="0" smtClean="0">
                <a:solidFill>
                  <a:srgbClr val="472A64"/>
                </a:solidFill>
                <a:latin typeface="Calibri" panose="020F0502020204030204" pitchFamily="34" charset="0"/>
                <a:ea typeface="+mj-ea"/>
                <a:cs typeface="Calibri" panose="020F0502020204030204" pitchFamily="34" charset="0"/>
              </a:defRPr>
            </a:lvl1pPr>
          </a:lstStyle>
          <a:p>
            <a:pPr lvl="0"/>
            <a:r>
              <a:rPr lang="en-GB" dirty="0"/>
              <a:t>Click to edit master title</a:t>
            </a:r>
          </a:p>
        </p:txBody>
      </p:sp>
      <p:sp>
        <p:nvSpPr>
          <p:cNvPr id="12" name="Text Placeholder 11"/>
          <p:cNvSpPr>
            <a:spLocks noGrp="1"/>
          </p:cNvSpPr>
          <p:nvPr>
            <p:ph type="body" sz="quarter" idx="11"/>
          </p:nvPr>
        </p:nvSpPr>
        <p:spPr>
          <a:xfrm>
            <a:off x="695325" y="3596640"/>
            <a:ext cx="6979104" cy="1080135"/>
          </a:xfrm>
        </p:spPr>
        <p:txBody>
          <a:bodyPr/>
          <a:lstStyle>
            <a:lvl1pPr marL="0" indent="0">
              <a:buNone/>
              <a:defRPr lang="en-GB" sz="3939" dirty="0">
                <a:solidFill>
                  <a:schemeClr val="tx1"/>
                </a:solidFill>
                <a:latin typeface="Calibri" panose="020F0502020204030204" pitchFamily="34" charset="0"/>
                <a:ea typeface="+mn-ea"/>
                <a:cs typeface="Calibri" panose="020F0502020204030204" pitchFamily="34" charset="0"/>
              </a:defRPr>
            </a:lvl1pPr>
          </a:lstStyle>
          <a:p>
            <a:pPr lvl="0"/>
            <a:r>
              <a:rPr lang="en-US"/>
              <a:t>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752000"/>
            <a:ext cx="10058400" cy="1094534"/>
          </a:xfrm>
          <a:prstGeom prst="rect">
            <a:avLst/>
          </a:prstGeom>
        </p:spPr>
      </p:pic>
    </p:spTree>
    <p:extLst>
      <p:ext uri="{BB962C8B-B14F-4D97-AF65-F5344CB8AC3E}">
        <p14:creationId xmlns:p14="http://schemas.microsoft.com/office/powerpoint/2010/main" val="393308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069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6606" y="739808"/>
            <a:ext cx="9959546" cy="719999"/>
          </a:xfrm>
        </p:spPr>
        <p:txBody>
          <a:bodyPr/>
          <a:lstStyle/>
          <a:p>
            <a:r>
              <a:rPr lang="en-US"/>
              <a:t>Click to edit Master title style</a:t>
            </a:r>
            <a:endParaRPr lang="en-GB"/>
          </a:p>
        </p:txBody>
      </p:sp>
      <p:sp>
        <p:nvSpPr>
          <p:cNvPr id="3" name="Content Placeholder 2"/>
          <p:cNvSpPr>
            <a:spLocks noGrp="1"/>
          </p:cNvSpPr>
          <p:nvPr>
            <p:ph sz="half" idx="1"/>
          </p:nvPr>
        </p:nvSpPr>
        <p:spPr>
          <a:xfrm>
            <a:off x="360406" y="1784263"/>
            <a:ext cx="5583194" cy="5073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96000" y="1784263"/>
            <a:ext cx="5607908" cy="50737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662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5600" y="288000"/>
            <a:ext cx="9961200" cy="720000"/>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435600" y="1252800"/>
            <a:ext cx="55619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5599" y="2093118"/>
            <a:ext cx="5561975" cy="4193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252800"/>
            <a:ext cx="5581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76712"/>
            <a:ext cx="5581650" cy="4209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931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14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94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12573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399"/>
            <a:ext cx="3932237" cy="407352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05368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88000"/>
            <a:ext cx="9865326" cy="720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514350" y="1227438"/>
            <a:ext cx="11273996" cy="49495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8294671"/>
      </p:ext>
    </p:extLst>
  </p:cSld>
  <p:clrMap bg1="lt1" tx1="dk1" bg2="lt2" tx2="dk2" accent1="accent1" accent2="accent2" accent3="accent3" accent4="accent4" accent5="accent5" accent6="accent6" hlink="hlink" folHlink="folHlink"/>
  <p:sldLayoutIdLst>
    <p:sldLayoutId id="2147483742" r:id="rId1"/>
    <p:sldLayoutId id="2147483681" r:id="rId2"/>
    <p:sldLayoutId id="2147483702" r:id="rId3"/>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6606" y="288001"/>
            <a:ext cx="9959546" cy="71999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36605" y="1252151"/>
            <a:ext cx="11343503" cy="4914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20122876"/>
      </p:ext>
    </p:extLst>
  </p:cSld>
  <p:clrMap bg1="lt1" tx1="dk1" bg2="lt2" tx2="dk2" accent1="accent1" accent2="accent2" accent3="accent3" accent4="accent4" accent5="accent5" accent6="accent6" hlink="hlink" folHlink="folHlink"/>
  <p:sldLayoutIdLst>
    <p:sldLayoutId id="2147483719" r:id="rId1"/>
    <p:sldLayoutId id="2147483721" r:id="rId2"/>
    <p:sldLayoutId id="2147483722" r:id="rId3"/>
    <p:sldLayoutId id="2147483723" r:id="rId4"/>
    <p:sldLayoutId id="2147483724" r:id="rId5"/>
    <p:sldLayoutId id="2147483725" r:id="rId6"/>
    <p:sldLayoutId id="2147483726" r:id="rId7"/>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ideo" Target="https://player.vimeo.com/video/600157080?badge=0&amp;autopause=0&amp;player_id=0&amp;app_id=58479&amp;h=ebc2233d31"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linkedin.com/company/voyage-care-ltd" TargetMode="External"/><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hyperlink" Target="https://www.facebook.com/VoyageCareLtd"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520D9A-B6A9-46E9-8FE5-6A948760A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122"/>
            <a:ext cx="12314734" cy="4341465"/>
          </a:xfrm>
          <a:prstGeom prst="rect">
            <a:avLst/>
          </a:prstGeom>
        </p:spPr>
      </p:pic>
      <p:pic>
        <p:nvPicPr>
          <p:cNvPr id="13" name="Picture 12">
            <a:extLst>
              <a:ext uri="{FF2B5EF4-FFF2-40B4-BE49-F238E27FC236}">
                <a16:creationId xmlns:a16="http://schemas.microsoft.com/office/drawing/2014/main" id="{23ED2681-B14E-48B2-86C2-EF26543DE62E}"/>
              </a:ext>
            </a:extLst>
          </p:cNvPr>
          <p:cNvPicPr>
            <a:picLocks noChangeAspect="1"/>
          </p:cNvPicPr>
          <p:nvPr/>
        </p:nvPicPr>
        <p:blipFill rotWithShape="1">
          <a:blip r:embed="rId3">
            <a:extLst>
              <a:ext uri="{28A0092B-C50C-407E-A947-70E740481C1C}">
                <a14:useLocalDpi xmlns:a14="http://schemas.microsoft.com/office/drawing/2010/main" val="0"/>
              </a:ext>
            </a:extLst>
          </a:blip>
          <a:srcRect l="8018" r="2179" b="38732"/>
          <a:stretch/>
        </p:blipFill>
        <p:spPr>
          <a:xfrm>
            <a:off x="-2" y="4811919"/>
            <a:ext cx="12314735" cy="2046081"/>
          </a:xfrm>
          <a:prstGeom prst="rect">
            <a:avLst/>
          </a:prstGeom>
        </p:spPr>
      </p:pic>
      <p:pic>
        <p:nvPicPr>
          <p:cNvPr id="7" name="Picture 6">
            <a:extLst>
              <a:ext uri="{FF2B5EF4-FFF2-40B4-BE49-F238E27FC236}">
                <a16:creationId xmlns:a16="http://schemas.microsoft.com/office/drawing/2014/main" id="{4EB1C72B-7E29-432F-AC15-B83CA830E75C}"/>
              </a:ext>
            </a:extLst>
          </p:cNvPr>
          <p:cNvPicPr>
            <a:picLocks noChangeAspect="1"/>
          </p:cNvPicPr>
          <p:nvPr/>
        </p:nvPicPr>
        <p:blipFill rotWithShape="1">
          <a:blip r:embed="rId4">
            <a:extLst>
              <a:ext uri="{28A0092B-C50C-407E-A947-70E740481C1C}">
                <a14:useLocalDpi xmlns:a14="http://schemas.microsoft.com/office/drawing/2010/main" val="0"/>
              </a:ext>
            </a:extLst>
          </a:blip>
          <a:srcRect l="5743" r="2694"/>
          <a:stretch/>
        </p:blipFill>
        <p:spPr>
          <a:xfrm>
            <a:off x="0" y="-1776131"/>
            <a:ext cx="12314734" cy="4833767"/>
          </a:xfrm>
          <a:prstGeom prst="rect">
            <a:avLst/>
          </a:prstGeom>
        </p:spPr>
      </p:pic>
      <p:sp>
        <p:nvSpPr>
          <p:cNvPr id="2" name="Title 1"/>
          <p:cNvSpPr>
            <a:spLocks noGrp="1"/>
          </p:cNvSpPr>
          <p:nvPr>
            <p:ph type="title"/>
          </p:nvPr>
        </p:nvSpPr>
        <p:spPr>
          <a:xfrm>
            <a:off x="795160" y="780473"/>
            <a:ext cx="10363200" cy="1740217"/>
          </a:xfrm>
        </p:spPr>
        <p:txBody>
          <a:bodyPr/>
          <a:lstStyle/>
          <a:p>
            <a:r>
              <a:rPr lang="en-GB" dirty="0">
                <a:solidFill>
                  <a:schemeClr val="bg1"/>
                </a:solidFill>
              </a:rPr>
              <a:t>Voyage Care</a:t>
            </a:r>
          </a:p>
        </p:txBody>
      </p:sp>
      <p:pic>
        <p:nvPicPr>
          <p:cNvPr id="15" name="Picture 14">
            <a:extLst>
              <a:ext uri="{FF2B5EF4-FFF2-40B4-BE49-F238E27FC236}">
                <a16:creationId xmlns:a16="http://schemas.microsoft.com/office/drawing/2014/main" id="{FB0A5A72-BB33-43BA-AB24-0AF42D4294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4324" y="5776588"/>
            <a:ext cx="3275634" cy="783764"/>
          </a:xfrm>
          <a:prstGeom prst="rect">
            <a:avLst/>
          </a:prstGeom>
        </p:spPr>
      </p:pic>
    </p:spTree>
    <p:extLst>
      <p:ext uri="{BB962C8B-B14F-4D97-AF65-F5344CB8AC3E}">
        <p14:creationId xmlns:p14="http://schemas.microsoft.com/office/powerpoint/2010/main" val="254807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78400B-D1E5-4A32-A218-2B602D069ECB}"/>
              </a:ext>
            </a:extLst>
          </p:cNvPr>
          <p:cNvPicPr>
            <a:picLocks noChangeAspect="1"/>
          </p:cNvPicPr>
          <p:nvPr/>
        </p:nvPicPr>
        <p:blipFill rotWithShape="1">
          <a:blip r:embed="rId2">
            <a:extLst>
              <a:ext uri="{28A0092B-C50C-407E-A947-70E740481C1C}">
                <a14:useLocalDpi xmlns:a14="http://schemas.microsoft.com/office/drawing/2010/main" val="0"/>
              </a:ext>
            </a:extLst>
          </a:blip>
          <a:srcRect l="929"/>
          <a:stretch/>
        </p:blipFill>
        <p:spPr>
          <a:xfrm flipH="1">
            <a:off x="-1" y="5005075"/>
            <a:ext cx="12191999" cy="2225040"/>
          </a:xfrm>
          <a:prstGeom prst="rect">
            <a:avLst/>
          </a:prstGeom>
        </p:spPr>
      </p:pic>
      <p:pic>
        <p:nvPicPr>
          <p:cNvPr id="6" name="Picture 5">
            <a:extLst>
              <a:ext uri="{FF2B5EF4-FFF2-40B4-BE49-F238E27FC236}">
                <a16:creationId xmlns:a16="http://schemas.microsoft.com/office/drawing/2014/main" id="{5CEF6773-37C7-4907-A5AF-EFE60C2FF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A6F6B786-351A-4CD4-A38F-BEC423E38D9E}"/>
              </a:ext>
            </a:extLst>
          </p:cNvPr>
          <p:cNvSpPr>
            <a:spLocks noGrp="1"/>
          </p:cNvSpPr>
          <p:nvPr>
            <p:ph type="title"/>
          </p:nvPr>
        </p:nvSpPr>
        <p:spPr>
          <a:xfrm>
            <a:off x="601126" y="612091"/>
            <a:ext cx="9959546" cy="719999"/>
          </a:xfrm>
        </p:spPr>
        <p:txBody>
          <a:bodyPr/>
          <a:lstStyle/>
          <a:p>
            <a:r>
              <a:rPr lang="en-US" dirty="0"/>
              <a:t>Residential care</a:t>
            </a:r>
            <a:endParaRPr lang="en-GB" dirty="0"/>
          </a:p>
        </p:txBody>
      </p:sp>
      <p:sp>
        <p:nvSpPr>
          <p:cNvPr id="7" name="Content Placeholder 2">
            <a:extLst>
              <a:ext uri="{FF2B5EF4-FFF2-40B4-BE49-F238E27FC236}">
                <a16:creationId xmlns:a16="http://schemas.microsoft.com/office/drawing/2014/main" id="{D7255D5F-A44B-435F-BDFB-165C854331F6}"/>
              </a:ext>
            </a:extLst>
          </p:cNvPr>
          <p:cNvSpPr txBox="1">
            <a:spLocks/>
          </p:cNvSpPr>
          <p:nvPr/>
        </p:nvSpPr>
        <p:spPr>
          <a:xfrm>
            <a:off x="601125" y="1332090"/>
            <a:ext cx="5494876" cy="5654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00" dirty="0"/>
              <a:t>Our specialist residential care homes are more than somewhere to live, we offer somewhere for people we support to make their home. </a:t>
            </a:r>
          </a:p>
          <a:p>
            <a:pPr marL="0" indent="0" fontAlgn="auto">
              <a:spcAft>
                <a:spcPts val="0"/>
              </a:spcAft>
              <a:buNone/>
            </a:pPr>
            <a:r>
              <a:rPr lang="en-US" sz="1800" dirty="0"/>
              <a:t>This can be a good choice for college leavers to continue with the structure and planned activities that they been enjoying.</a:t>
            </a:r>
          </a:p>
          <a:p>
            <a:pPr marL="0" indent="0" fontAlgn="auto">
              <a:spcAft>
                <a:spcPts val="0"/>
              </a:spcAft>
              <a:buNone/>
            </a:pPr>
            <a:r>
              <a:rPr lang="en-US" sz="1800" dirty="0"/>
              <a:t>Our experienced staff </a:t>
            </a:r>
            <a:r>
              <a:rPr lang="en-US" sz="1800" b="1" dirty="0">
                <a:solidFill>
                  <a:srgbClr val="E12034"/>
                </a:solidFill>
              </a:rPr>
              <a:t>deliver safe, </a:t>
            </a:r>
            <a:r>
              <a:rPr lang="en-US" sz="1800" b="1" dirty="0" err="1">
                <a:solidFill>
                  <a:srgbClr val="E12034"/>
                </a:solidFill>
              </a:rPr>
              <a:t>personalised</a:t>
            </a:r>
            <a:r>
              <a:rPr lang="en-US" sz="1800" b="1" dirty="0">
                <a:solidFill>
                  <a:srgbClr val="E12034"/>
                </a:solidFill>
              </a:rPr>
              <a:t> care and support </a:t>
            </a:r>
            <a:r>
              <a:rPr lang="en-US" sz="1800" dirty="0"/>
              <a:t>for the people who live in our residential services, 24 hours a day. </a:t>
            </a:r>
          </a:p>
          <a:p>
            <a:pPr marL="0" indent="0" fontAlgn="auto">
              <a:spcAft>
                <a:spcPts val="0"/>
              </a:spcAft>
              <a:buNone/>
            </a:pPr>
            <a:r>
              <a:rPr lang="en-US" sz="1800" dirty="0"/>
              <a:t>Our residential services can also be a fundamental part of a stepping stone plan to meet an individual’s wellbeing outcomes and become part of a transitional plan into supported living.</a:t>
            </a:r>
          </a:p>
        </p:txBody>
      </p:sp>
      <p:sp>
        <p:nvSpPr>
          <p:cNvPr id="5" name="TextBox 4">
            <a:extLst>
              <a:ext uri="{FF2B5EF4-FFF2-40B4-BE49-F238E27FC236}">
                <a16:creationId xmlns:a16="http://schemas.microsoft.com/office/drawing/2014/main" id="{CA389182-348E-4D45-9B5F-006E8574F04D}"/>
              </a:ext>
            </a:extLst>
          </p:cNvPr>
          <p:cNvSpPr txBox="1"/>
          <p:nvPr/>
        </p:nvSpPr>
        <p:spPr>
          <a:xfrm>
            <a:off x="9815573" y="6488687"/>
            <a:ext cx="3231397" cy="307777"/>
          </a:xfrm>
          <a:prstGeom prst="rect">
            <a:avLst/>
          </a:prstGeom>
          <a:noFill/>
        </p:spPr>
        <p:txBody>
          <a:bodyPr wrap="square" rtlCol="0">
            <a:spAutoFit/>
          </a:bodyPr>
          <a:lstStyle/>
          <a:p>
            <a:r>
              <a:rPr lang="en-GB" sz="1400" dirty="0">
                <a:solidFill>
                  <a:schemeClr val="bg1"/>
                </a:solidFill>
              </a:rPr>
              <a:t>Westwood House, Wiltshire</a:t>
            </a:r>
          </a:p>
        </p:txBody>
      </p:sp>
      <p:sp>
        <p:nvSpPr>
          <p:cNvPr id="8" name="Oval 7">
            <a:extLst>
              <a:ext uri="{FF2B5EF4-FFF2-40B4-BE49-F238E27FC236}">
                <a16:creationId xmlns:a16="http://schemas.microsoft.com/office/drawing/2014/main" id="{C7B5EFDD-1FA9-4D0E-BDE8-CE29C632BCA3}"/>
              </a:ext>
            </a:extLst>
          </p:cNvPr>
          <p:cNvSpPr/>
          <p:nvPr/>
        </p:nvSpPr>
        <p:spPr>
          <a:xfrm>
            <a:off x="10786188" y="101307"/>
            <a:ext cx="1290168" cy="1230783"/>
          </a:xfrm>
          <a:prstGeom prst="ellipse">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E2B66BF-5EC2-4AE6-A451-D484C1EE05CB}"/>
              </a:ext>
            </a:extLst>
          </p:cNvPr>
          <p:cNvSpPr/>
          <p:nvPr/>
        </p:nvSpPr>
        <p:spPr>
          <a:xfrm>
            <a:off x="10645891" y="302420"/>
            <a:ext cx="1551918" cy="830997"/>
          </a:xfrm>
          <a:prstGeom prst="rect">
            <a:avLst/>
          </a:prstGeom>
        </p:spPr>
        <p:txBody>
          <a:bodyPr wrap="square">
            <a:spAutoFit/>
          </a:bodyPr>
          <a:lstStyle/>
          <a:p>
            <a:pPr algn="ctr"/>
            <a:r>
              <a:rPr lang="en-GB" sz="1200" b="1" dirty="0">
                <a:solidFill>
                  <a:schemeClr val="bg1"/>
                </a:solidFill>
              </a:rPr>
              <a:t>We have a vacancy at </a:t>
            </a:r>
          </a:p>
          <a:p>
            <a:pPr algn="ctr"/>
            <a:r>
              <a:rPr lang="en-GB" sz="1200" b="1" dirty="0">
                <a:solidFill>
                  <a:schemeClr val="bg1"/>
                </a:solidFill>
              </a:rPr>
              <a:t>Westwood</a:t>
            </a:r>
          </a:p>
          <a:p>
            <a:pPr algn="ctr"/>
            <a:r>
              <a:rPr lang="en-GB" sz="1200" b="1" dirty="0">
                <a:solidFill>
                  <a:schemeClr val="bg1"/>
                </a:solidFill>
              </a:rPr>
              <a:t>House!</a:t>
            </a:r>
            <a:endParaRPr lang="en-GB" sz="1050" b="1" dirty="0">
              <a:solidFill>
                <a:schemeClr val="bg1"/>
              </a:solidFill>
            </a:endParaRPr>
          </a:p>
        </p:txBody>
      </p:sp>
    </p:spTree>
    <p:extLst>
      <p:ext uri="{BB962C8B-B14F-4D97-AF65-F5344CB8AC3E}">
        <p14:creationId xmlns:p14="http://schemas.microsoft.com/office/powerpoint/2010/main" val="2520989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2C4F23E-69E3-43F6-A0A2-30BC62ADA10C}"/>
              </a:ext>
            </a:extLst>
          </p:cNvPr>
          <p:cNvPicPr>
            <a:picLocks noChangeAspect="1"/>
          </p:cNvPicPr>
          <p:nvPr/>
        </p:nvPicPr>
        <p:blipFill rotWithShape="1">
          <a:blip r:embed="rId2">
            <a:extLst>
              <a:ext uri="{28A0092B-C50C-407E-A947-70E740481C1C}">
                <a14:useLocalDpi xmlns:a14="http://schemas.microsoft.com/office/drawing/2010/main" val="0"/>
              </a:ext>
            </a:extLst>
          </a:blip>
          <a:srcRect l="38407" r="-1"/>
          <a:stretch/>
        </p:blipFill>
        <p:spPr>
          <a:xfrm flipH="1">
            <a:off x="0" y="4987359"/>
            <a:ext cx="7509510" cy="2204368"/>
          </a:xfrm>
          <a:prstGeom prst="rect">
            <a:avLst/>
          </a:prstGeom>
        </p:spPr>
      </p:pic>
      <p:pic>
        <p:nvPicPr>
          <p:cNvPr id="6" name="Picture 5">
            <a:extLst>
              <a:ext uri="{FF2B5EF4-FFF2-40B4-BE49-F238E27FC236}">
                <a16:creationId xmlns:a16="http://schemas.microsoft.com/office/drawing/2014/main" id="{04F9196A-3CFF-4AF7-8CAD-66B4032B7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A6F6B786-351A-4CD4-A38F-BEC423E38D9E}"/>
              </a:ext>
            </a:extLst>
          </p:cNvPr>
          <p:cNvSpPr>
            <a:spLocks noGrp="1"/>
          </p:cNvSpPr>
          <p:nvPr>
            <p:ph type="title"/>
          </p:nvPr>
        </p:nvSpPr>
        <p:spPr>
          <a:xfrm>
            <a:off x="601126" y="612091"/>
            <a:ext cx="9959546" cy="719999"/>
          </a:xfrm>
        </p:spPr>
        <p:txBody>
          <a:bodyPr/>
          <a:lstStyle/>
          <a:p>
            <a:r>
              <a:rPr lang="en-US" dirty="0"/>
              <a:t>Residential care</a:t>
            </a:r>
            <a:endParaRPr lang="en-GB" dirty="0"/>
          </a:p>
        </p:txBody>
      </p:sp>
      <p:sp>
        <p:nvSpPr>
          <p:cNvPr id="10" name="Content Placeholder 2">
            <a:extLst>
              <a:ext uri="{FF2B5EF4-FFF2-40B4-BE49-F238E27FC236}">
                <a16:creationId xmlns:a16="http://schemas.microsoft.com/office/drawing/2014/main" id="{C6F2877A-4256-417B-995B-B14FD065A2CF}"/>
              </a:ext>
            </a:extLst>
          </p:cNvPr>
          <p:cNvSpPr txBox="1">
            <a:spLocks/>
          </p:cNvSpPr>
          <p:nvPr/>
        </p:nvSpPr>
        <p:spPr>
          <a:xfrm>
            <a:off x="601126" y="1460495"/>
            <a:ext cx="6078645" cy="5994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dirty="0"/>
              <a:t>Our focus is on finding </a:t>
            </a:r>
            <a:r>
              <a:rPr lang="en-US" sz="1800" b="1" dirty="0">
                <a:solidFill>
                  <a:srgbClr val="E12034"/>
                </a:solidFill>
              </a:rPr>
              <a:t>the right home </a:t>
            </a:r>
            <a:r>
              <a:rPr lang="en-US" sz="1800" dirty="0"/>
              <a:t>for the people we support, within their chosen community.</a:t>
            </a:r>
          </a:p>
          <a:p>
            <a:pPr fontAlgn="auto">
              <a:spcAft>
                <a:spcPts val="0"/>
              </a:spcAft>
            </a:pPr>
            <a:r>
              <a:rPr lang="en-US" sz="1800" dirty="0"/>
              <a:t>Our residential care homes offer long-term, safe and </a:t>
            </a:r>
            <a:r>
              <a:rPr lang="en-US" sz="1800" dirty="0" err="1"/>
              <a:t>personalised</a:t>
            </a:r>
            <a:r>
              <a:rPr lang="en-US" sz="1800" dirty="0"/>
              <a:t> support, </a:t>
            </a:r>
            <a:r>
              <a:rPr lang="en-US" sz="1800" b="1" dirty="0">
                <a:solidFill>
                  <a:srgbClr val="E12034"/>
                </a:solidFill>
              </a:rPr>
              <a:t>24 hours a day</a:t>
            </a:r>
            <a:r>
              <a:rPr lang="en-US" sz="1800" dirty="0"/>
              <a:t>.</a:t>
            </a:r>
          </a:p>
          <a:p>
            <a:pPr fontAlgn="auto">
              <a:spcAft>
                <a:spcPts val="0"/>
              </a:spcAft>
            </a:pPr>
            <a:r>
              <a:rPr lang="en-US" sz="1800" dirty="0"/>
              <a:t>Each of our homes have been carefully designed and adapted to meet the needs of the residents.</a:t>
            </a:r>
          </a:p>
          <a:p>
            <a:pPr fontAlgn="auto">
              <a:spcAft>
                <a:spcPts val="0"/>
              </a:spcAft>
            </a:pPr>
            <a:r>
              <a:rPr lang="en-US" sz="1800" dirty="0"/>
              <a:t>We support people to do the things that </a:t>
            </a:r>
            <a:r>
              <a:rPr lang="en-US" sz="1800" b="1" dirty="0">
                <a:solidFill>
                  <a:srgbClr val="E12034"/>
                </a:solidFill>
              </a:rPr>
              <a:t>are</a:t>
            </a:r>
            <a:r>
              <a:rPr lang="en-US" sz="1800" dirty="0">
                <a:solidFill>
                  <a:srgbClr val="E12034"/>
                </a:solidFill>
              </a:rPr>
              <a:t> </a:t>
            </a:r>
            <a:r>
              <a:rPr lang="en-US" sz="1800" b="1" dirty="0">
                <a:solidFill>
                  <a:srgbClr val="E12034"/>
                </a:solidFill>
              </a:rPr>
              <a:t>important to them</a:t>
            </a:r>
            <a:r>
              <a:rPr lang="en-US" sz="1800" b="1" dirty="0"/>
              <a:t>,</a:t>
            </a:r>
            <a:r>
              <a:rPr lang="en-US" sz="1800" dirty="0"/>
              <a:t> both at home and out in the community. This can include continuing with their education or looking for volunteer work.</a:t>
            </a:r>
          </a:p>
        </p:txBody>
      </p:sp>
      <p:sp>
        <p:nvSpPr>
          <p:cNvPr id="16" name="TextBox 15">
            <a:extLst>
              <a:ext uri="{FF2B5EF4-FFF2-40B4-BE49-F238E27FC236}">
                <a16:creationId xmlns:a16="http://schemas.microsoft.com/office/drawing/2014/main" id="{9253487F-61FD-4333-8B83-7D2CD0F9A6F0}"/>
              </a:ext>
            </a:extLst>
          </p:cNvPr>
          <p:cNvSpPr txBox="1"/>
          <p:nvPr/>
        </p:nvSpPr>
        <p:spPr>
          <a:xfrm>
            <a:off x="9815573" y="6488687"/>
            <a:ext cx="3231397" cy="307777"/>
          </a:xfrm>
          <a:prstGeom prst="rect">
            <a:avLst/>
          </a:prstGeom>
          <a:noFill/>
        </p:spPr>
        <p:txBody>
          <a:bodyPr wrap="square" rtlCol="0">
            <a:spAutoFit/>
          </a:bodyPr>
          <a:lstStyle/>
          <a:p>
            <a:r>
              <a:rPr lang="en-GB" sz="1400" dirty="0">
                <a:solidFill>
                  <a:schemeClr val="bg1"/>
                </a:solidFill>
              </a:rPr>
              <a:t>Cote House, Wiltshire</a:t>
            </a:r>
          </a:p>
        </p:txBody>
      </p:sp>
      <p:sp>
        <p:nvSpPr>
          <p:cNvPr id="7" name="Oval 6">
            <a:extLst>
              <a:ext uri="{FF2B5EF4-FFF2-40B4-BE49-F238E27FC236}">
                <a16:creationId xmlns:a16="http://schemas.microsoft.com/office/drawing/2014/main" id="{A87AA627-4709-43B5-A820-847D9FC6D516}"/>
              </a:ext>
            </a:extLst>
          </p:cNvPr>
          <p:cNvSpPr/>
          <p:nvPr/>
        </p:nvSpPr>
        <p:spPr>
          <a:xfrm>
            <a:off x="10786188" y="101307"/>
            <a:ext cx="1290168" cy="1230783"/>
          </a:xfrm>
          <a:prstGeom prst="ellipse">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D71B9C6E-3C6B-4115-B349-D46B23A052F7}"/>
              </a:ext>
            </a:extLst>
          </p:cNvPr>
          <p:cNvSpPr/>
          <p:nvPr/>
        </p:nvSpPr>
        <p:spPr>
          <a:xfrm>
            <a:off x="10655313" y="369313"/>
            <a:ext cx="1551918" cy="646331"/>
          </a:xfrm>
          <a:prstGeom prst="rect">
            <a:avLst/>
          </a:prstGeom>
        </p:spPr>
        <p:txBody>
          <a:bodyPr wrap="square">
            <a:spAutoFit/>
          </a:bodyPr>
          <a:lstStyle/>
          <a:p>
            <a:pPr algn="ctr"/>
            <a:r>
              <a:rPr lang="en-GB" sz="1200" b="1" dirty="0">
                <a:solidFill>
                  <a:schemeClr val="bg1"/>
                </a:solidFill>
              </a:rPr>
              <a:t>We have a vacancy at Cote House!</a:t>
            </a:r>
            <a:endParaRPr lang="en-GB" sz="1050" b="1" dirty="0">
              <a:solidFill>
                <a:schemeClr val="bg1"/>
              </a:solidFill>
            </a:endParaRPr>
          </a:p>
        </p:txBody>
      </p:sp>
    </p:spTree>
    <p:extLst>
      <p:ext uri="{BB962C8B-B14F-4D97-AF65-F5344CB8AC3E}">
        <p14:creationId xmlns:p14="http://schemas.microsoft.com/office/powerpoint/2010/main" val="92355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E3BC8B79-6B68-4B58-B281-C32DF55B7D1A}"/>
              </a:ext>
            </a:extLst>
          </p:cNvPr>
          <p:cNvPicPr>
            <a:picLocks noRot="1" noChangeAspect="1"/>
          </p:cNvPicPr>
          <p:nvPr>
            <a:videoFile r:link="rId1"/>
          </p:nvPr>
        </p:nvPicPr>
        <p:blipFill>
          <a:blip r:embed="rId3"/>
          <a:stretch>
            <a:fillRect/>
          </a:stretch>
        </p:blipFill>
        <p:spPr>
          <a:xfrm>
            <a:off x="0" y="0"/>
            <a:ext cx="12192000" cy="6875826"/>
          </a:xfrm>
          <a:prstGeom prst="rect">
            <a:avLst/>
          </a:prstGeom>
        </p:spPr>
      </p:pic>
    </p:spTree>
    <p:extLst>
      <p:ext uri="{BB962C8B-B14F-4D97-AF65-F5344CB8AC3E}">
        <p14:creationId xmlns:p14="http://schemas.microsoft.com/office/powerpoint/2010/main" val="8737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6DCCF00-02C5-45D3-906D-3BE2E693BD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8" t="7215" r="62060" b="23584"/>
          <a:stretch/>
        </p:blipFill>
        <p:spPr>
          <a:xfrm>
            <a:off x="6225097" y="-192505"/>
            <a:ext cx="6010258" cy="7050505"/>
          </a:xfrm>
          <a:prstGeom prst="rect">
            <a:avLst/>
          </a:prstGeom>
        </p:spPr>
      </p:pic>
      <p:pic>
        <p:nvPicPr>
          <p:cNvPr id="20" name="Picture 19">
            <a:extLst>
              <a:ext uri="{FF2B5EF4-FFF2-40B4-BE49-F238E27FC236}">
                <a16:creationId xmlns:a16="http://schemas.microsoft.com/office/drawing/2014/main" id="{68C6BD09-5046-4A60-BBAB-236A145ABDE5}"/>
              </a:ext>
            </a:extLst>
          </p:cNvPr>
          <p:cNvPicPr>
            <a:picLocks noChangeAspect="1"/>
          </p:cNvPicPr>
          <p:nvPr/>
        </p:nvPicPr>
        <p:blipFill rotWithShape="1">
          <a:blip r:embed="rId3">
            <a:extLst>
              <a:ext uri="{28A0092B-C50C-407E-A947-70E740481C1C}">
                <a14:useLocalDpi xmlns:a14="http://schemas.microsoft.com/office/drawing/2010/main" val="0"/>
              </a:ext>
            </a:extLst>
          </a:blip>
          <a:srcRect t="6331" b="63146"/>
          <a:stretch/>
        </p:blipFill>
        <p:spPr>
          <a:xfrm>
            <a:off x="0" y="-305713"/>
            <a:ext cx="6986790" cy="7163713"/>
          </a:xfrm>
          <a:prstGeom prst="rect">
            <a:avLst/>
          </a:prstGeom>
        </p:spPr>
      </p:pic>
      <p:sp>
        <p:nvSpPr>
          <p:cNvPr id="2" name="Title 1">
            <a:extLst>
              <a:ext uri="{FF2B5EF4-FFF2-40B4-BE49-F238E27FC236}">
                <a16:creationId xmlns:a16="http://schemas.microsoft.com/office/drawing/2014/main" id="{79F7F565-D282-495B-9F00-382FF5CE2119}"/>
              </a:ext>
            </a:extLst>
          </p:cNvPr>
          <p:cNvSpPr>
            <a:spLocks noGrp="1"/>
          </p:cNvSpPr>
          <p:nvPr>
            <p:ph type="title"/>
          </p:nvPr>
        </p:nvSpPr>
        <p:spPr>
          <a:xfrm>
            <a:off x="436606" y="307680"/>
            <a:ext cx="9959546" cy="719999"/>
          </a:xfrm>
        </p:spPr>
        <p:txBody>
          <a:bodyPr/>
          <a:lstStyle/>
          <a:p>
            <a:r>
              <a:rPr lang="en-US" dirty="0">
                <a:solidFill>
                  <a:schemeClr val="bg1"/>
                </a:solidFill>
              </a:rPr>
              <a:t>Meet our team!</a:t>
            </a:r>
            <a:endParaRPr lang="en-GB" dirty="0">
              <a:solidFill>
                <a:schemeClr val="bg1"/>
              </a:solidFill>
            </a:endParaRPr>
          </a:p>
        </p:txBody>
      </p:sp>
      <p:sp>
        <p:nvSpPr>
          <p:cNvPr id="3" name="Content Placeholder 2">
            <a:extLst>
              <a:ext uri="{FF2B5EF4-FFF2-40B4-BE49-F238E27FC236}">
                <a16:creationId xmlns:a16="http://schemas.microsoft.com/office/drawing/2014/main" id="{B11C6F19-3943-4859-B7CD-017FAFA6DE6F}"/>
              </a:ext>
            </a:extLst>
          </p:cNvPr>
          <p:cNvSpPr>
            <a:spLocks noGrp="1"/>
          </p:cNvSpPr>
          <p:nvPr>
            <p:ph sz="half" idx="1"/>
          </p:nvPr>
        </p:nvSpPr>
        <p:spPr>
          <a:xfrm>
            <a:off x="411892" y="2507661"/>
            <a:ext cx="5583194" cy="3017519"/>
          </a:xfrm>
        </p:spPr>
        <p:txBody>
          <a:bodyPr/>
          <a:lstStyle/>
          <a:p>
            <a:pPr marL="0" indent="0">
              <a:buNone/>
            </a:pPr>
            <a:r>
              <a:rPr lang="en-US" b="1" dirty="0">
                <a:solidFill>
                  <a:schemeClr val="bg1"/>
                </a:solidFill>
              </a:rPr>
              <a:t>Jen Magill, Occupancy Manager</a:t>
            </a:r>
            <a:endParaRPr lang="en-GB" b="1" dirty="0">
              <a:solidFill>
                <a:schemeClr val="bg1"/>
              </a:solidFill>
            </a:endParaRPr>
          </a:p>
        </p:txBody>
      </p:sp>
      <p:sp>
        <p:nvSpPr>
          <p:cNvPr id="6" name="TextBox 5">
            <a:extLst>
              <a:ext uri="{FF2B5EF4-FFF2-40B4-BE49-F238E27FC236}">
                <a16:creationId xmlns:a16="http://schemas.microsoft.com/office/drawing/2014/main" id="{63BC23E7-9691-4D3C-AABB-FEA677F1B3A4}"/>
              </a:ext>
            </a:extLst>
          </p:cNvPr>
          <p:cNvSpPr txBox="1"/>
          <p:nvPr/>
        </p:nvSpPr>
        <p:spPr>
          <a:xfrm>
            <a:off x="436606" y="1027679"/>
            <a:ext cx="5573652" cy="1200329"/>
          </a:xfrm>
          <a:prstGeom prst="rect">
            <a:avLst/>
          </a:prstGeom>
          <a:noFill/>
        </p:spPr>
        <p:txBody>
          <a:bodyPr wrap="square" rtlCol="0">
            <a:spAutoFit/>
          </a:bodyPr>
          <a:lstStyle/>
          <a:p>
            <a:r>
              <a:rPr lang="en-US" dirty="0">
                <a:solidFill>
                  <a:schemeClr val="bg1"/>
                </a:solidFill>
                <a:latin typeface="+mj-lt"/>
              </a:rPr>
              <a:t>If you would like to find out how we can support you or your loved ones through the transition process and to find out about our service vacancies, please contact our team today!</a:t>
            </a:r>
            <a:endParaRPr lang="en-GB" dirty="0">
              <a:solidFill>
                <a:schemeClr val="bg1"/>
              </a:solidFill>
              <a:latin typeface="+mj-lt"/>
            </a:endParaRPr>
          </a:p>
        </p:txBody>
      </p:sp>
      <p:pic>
        <p:nvPicPr>
          <p:cNvPr id="12" name="Picture 11">
            <a:extLst>
              <a:ext uri="{FF2B5EF4-FFF2-40B4-BE49-F238E27FC236}">
                <a16:creationId xmlns:a16="http://schemas.microsoft.com/office/drawing/2014/main" id="{F2A94E35-9D9D-42E4-98CD-877D08D04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89" y="4150221"/>
            <a:ext cx="355836" cy="229717"/>
          </a:xfrm>
          <a:prstGeom prst="rect">
            <a:avLst/>
          </a:prstGeom>
        </p:spPr>
      </p:pic>
      <p:pic>
        <p:nvPicPr>
          <p:cNvPr id="13" name="Picture 12">
            <a:extLst>
              <a:ext uri="{FF2B5EF4-FFF2-40B4-BE49-F238E27FC236}">
                <a16:creationId xmlns:a16="http://schemas.microsoft.com/office/drawing/2014/main" id="{CC9698C2-906F-440A-B455-381C37D3A6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606" y="5241875"/>
            <a:ext cx="355837" cy="355837"/>
          </a:xfrm>
          <a:prstGeom prst="rect">
            <a:avLst/>
          </a:prstGeom>
        </p:spPr>
      </p:pic>
      <p:pic>
        <p:nvPicPr>
          <p:cNvPr id="15" name="Picture 14">
            <a:extLst>
              <a:ext uri="{FF2B5EF4-FFF2-40B4-BE49-F238E27FC236}">
                <a16:creationId xmlns:a16="http://schemas.microsoft.com/office/drawing/2014/main" id="{0196BD34-BAC1-4994-B112-3D18A1EDB6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07" y="6019531"/>
            <a:ext cx="355836" cy="229717"/>
          </a:xfrm>
          <a:prstGeom prst="rect">
            <a:avLst/>
          </a:prstGeom>
        </p:spPr>
      </p:pic>
      <p:sp>
        <p:nvSpPr>
          <p:cNvPr id="18" name="TextBox 17">
            <a:extLst>
              <a:ext uri="{FF2B5EF4-FFF2-40B4-BE49-F238E27FC236}">
                <a16:creationId xmlns:a16="http://schemas.microsoft.com/office/drawing/2014/main" id="{53FE8B07-DEC8-4473-B9F3-A17B8EA50655}"/>
              </a:ext>
            </a:extLst>
          </p:cNvPr>
          <p:cNvSpPr txBox="1"/>
          <p:nvPr/>
        </p:nvSpPr>
        <p:spPr>
          <a:xfrm>
            <a:off x="436606" y="2937638"/>
            <a:ext cx="1880074" cy="369332"/>
          </a:xfrm>
          <a:prstGeom prst="rect">
            <a:avLst/>
          </a:prstGeom>
          <a:noFill/>
        </p:spPr>
        <p:txBody>
          <a:bodyPr wrap="square" rtlCol="0">
            <a:spAutoFit/>
          </a:bodyPr>
          <a:lstStyle/>
          <a:p>
            <a:r>
              <a:rPr lang="en-GB" dirty="0">
                <a:solidFill>
                  <a:schemeClr val="bg1"/>
                </a:solidFill>
                <a:latin typeface="+mn-lt"/>
              </a:rPr>
              <a:t>07540 330 133 </a:t>
            </a:r>
          </a:p>
        </p:txBody>
      </p:sp>
      <p:sp>
        <p:nvSpPr>
          <p:cNvPr id="19" name="TextBox 18">
            <a:extLst>
              <a:ext uri="{FF2B5EF4-FFF2-40B4-BE49-F238E27FC236}">
                <a16:creationId xmlns:a16="http://schemas.microsoft.com/office/drawing/2014/main" id="{CCB1AD86-1BB9-4701-8610-4F1DFFDBD7AE}"/>
              </a:ext>
            </a:extLst>
          </p:cNvPr>
          <p:cNvSpPr txBox="1"/>
          <p:nvPr/>
        </p:nvSpPr>
        <p:spPr>
          <a:xfrm>
            <a:off x="408279" y="3267105"/>
            <a:ext cx="3816802" cy="369332"/>
          </a:xfrm>
          <a:prstGeom prst="rect">
            <a:avLst/>
          </a:prstGeom>
          <a:noFill/>
        </p:spPr>
        <p:txBody>
          <a:bodyPr wrap="square" rtlCol="0">
            <a:spAutoFit/>
          </a:bodyPr>
          <a:lstStyle/>
          <a:p>
            <a:r>
              <a:rPr lang="en-GB" dirty="0">
                <a:solidFill>
                  <a:schemeClr val="bg1"/>
                </a:solidFill>
                <a:latin typeface="+mn-lt"/>
              </a:rPr>
              <a:t>JenniferMagill@voyagecare.com</a:t>
            </a:r>
          </a:p>
        </p:txBody>
      </p:sp>
      <p:pic>
        <p:nvPicPr>
          <p:cNvPr id="7" name="Picture 6">
            <a:hlinkClick r:id="rId6"/>
            <a:extLst>
              <a:ext uri="{FF2B5EF4-FFF2-40B4-BE49-F238E27FC236}">
                <a16:creationId xmlns:a16="http://schemas.microsoft.com/office/drawing/2014/main" id="{1B0995DB-5C30-4D2F-B6EF-7FF43F75035E}"/>
              </a:ext>
            </a:extLst>
          </p:cNvPr>
          <p:cNvPicPr>
            <a:picLocks noChangeAspect="1"/>
          </p:cNvPicPr>
          <p:nvPr/>
        </p:nvPicPr>
        <p:blipFill rotWithShape="1">
          <a:blip r:embed="rId7"/>
          <a:srcRect r="52163"/>
          <a:stretch/>
        </p:blipFill>
        <p:spPr>
          <a:xfrm>
            <a:off x="917458" y="6134389"/>
            <a:ext cx="701702" cy="685800"/>
          </a:xfrm>
          <a:prstGeom prst="rect">
            <a:avLst/>
          </a:prstGeom>
        </p:spPr>
      </p:pic>
      <p:pic>
        <p:nvPicPr>
          <p:cNvPr id="21" name="Picture 20">
            <a:hlinkClick r:id="rId8"/>
            <a:extLst>
              <a:ext uri="{FF2B5EF4-FFF2-40B4-BE49-F238E27FC236}">
                <a16:creationId xmlns:a16="http://schemas.microsoft.com/office/drawing/2014/main" id="{ECA75B11-BCED-4FFE-8DF5-570A797BD9C0}"/>
              </a:ext>
            </a:extLst>
          </p:cNvPr>
          <p:cNvPicPr>
            <a:picLocks noChangeAspect="1"/>
          </p:cNvPicPr>
          <p:nvPr/>
        </p:nvPicPr>
        <p:blipFill rotWithShape="1">
          <a:blip r:embed="rId7"/>
          <a:srcRect l="52163"/>
          <a:stretch/>
        </p:blipFill>
        <p:spPr>
          <a:xfrm>
            <a:off x="353456" y="6134389"/>
            <a:ext cx="701702" cy="685800"/>
          </a:xfrm>
          <a:prstGeom prst="rect">
            <a:avLst/>
          </a:prstGeom>
        </p:spPr>
      </p:pic>
      <p:sp>
        <p:nvSpPr>
          <p:cNvPr id="9" name="Rectangle 8">
            <a:extLst>
              <a:ext uri="{FF2B5EF4-FFF2-40B4-BE49-F238E27FC236}">
                <a16:creationId xmlns:a16="http://schemas.microsoft.com/office/drawing/2014/main" id="{C260744D-0376-446A-A731-927CE6F14FE8}"/>
              </a:ext>
            </a:extLst>
          </p:cNvPr>
          <p:cNvSpPr/>
          <p:nvPr/>
        </p:nvSpPr>
        <p:spPr>
          <a:xfrm>
            <a:off x="1731489" y="6259601"/>
            <a:ext cx="2836354" cy="400110"/>
          </a:xfrm>
          <a:prstGeom prst="rect">
            <a:avLst/>
          </a:prstGeom>
        </p:spPr>
        <p:txBody>
          <a:bodyPr wrap="none">
            <a:spAutoFit/>
          </a:bodyPr>
          <a:lstStyle/>
          <a:p>
            <a:r>
              <a:rPr lang="en-GB" sz="2000" dirty="0">
                <a:solidFill>
                  <a:schemeClr val="bg1"/>
                </a:solidFill>
                <a:latin typeface="Open Sans" panose="020B0606030504020204" pitchFamily="34" charset="0"/>
              </a:rPr>
              <a:t>www.voyagecare.com </a:t>
            </a:r>
            <a:endParaRPr lang="en-GB" sz="2000" dirty="0">
              <a:solidFill>
                <a:schemeClr val="bg1"/>
              </a:solidFill>
            </a:endParaRPr>
          </a:p>
        </p:txBody>
      </p:sp>
    </p:spTree>
    <p:extLst>
      <p:ext uri="{BB962C8B-B14F-4D97-AF65-F5344CB8AC3E}">
        <p14:creationId xmlns:p14="http://schemas.microsoft.com/office/powerpoint/2010/main" val="381067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90C6A9-976B-403A-A1A5-157E2C223C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60" r="23527"/>
          <a:stretch/>
        </p:blipFill>
        <p:spPr>
          <a:xfrm>
            <a:off x="0" y="3639546"/>
            <a:ext cx="12192000" cy="3218454"/>
          </a:xfrm>
          <a:prstGeom prst="rect">
            <a:avLst/>
          </a:prstGeom>
        </p:spPr>
      </p:pic>
      <p:sp>
        <p:nvSpPr>
          <p:cNvPr id="2" name="Title 1">
            <a:extLst>
              <a:ext uri="{FF2B5EF4-FFF2-40B4-BE49-F238E27FC236}">
                <a16:creationId xmlns:a16="http://schemas.microsoft.com/office/drawing/2014/main" id="{A6F6B786-351A-4CD4-A38F-BEC423E38D9E}"/>
              </a:ext>
            </a:extLst>
          </p:cNvPr>
          <p:cNvSpPr>
            <a:spLocks noGrp="1"/>
          </p:cNvSpPr>
          <p:nvPr>
            <p:ph type="title"/>
          </p:nvPr>
        </p:nvSpPr>
        <p:spPr>
          <a:xfrm>
            <a:off x="601126" y="612091"/>
            <a:ext cx="9959546" cy="719999"/>
          </a:xfrm>
        </p:spPr>
        <p:txBody>
          <a:bodyPr/>
          <a:lstStyle/>
          <a:p>
            <a:r>
              <a:rPr lang="en-US" dirty="0"/>
              <a:t>About Voyage Care</a:t>
            </a:r>
            <a:endParaRPr lang="en-GB" dirty="0"/>
          </a:p>
        </p:txBody>
      </p:sp>
      <p:pic>
        <p:nvPicPr>
          <p:cNvPr id="4" name="Picture 3">
            <a:extLst>
              <a:ext uri="{FF2B5EF4-FFF2-40B4-BE49-F238E27FC236}">
                <a16:creationId xmlns:a16="http://schemas.microsoft.com/office/drawing/2014/main" id="{1B2E4267-BE1C-4D36-A860-50CF29DF4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780" y="-66555"/>
            <a:ext cx="6890707" cy="7108147"/>
          </a:xfrm>
          <a:prstGeom prst="rect">
            <a:avLst/>
          </a:prstGeom>
        </p:spPr>
      </p:pic>
      <p:sp>
        <p:nvSpPr>
          <p:cNvPr id="7" name="Content Placeholder 2">
            <a:extLst>
              <a:ext uri="{FF2B5EF4-FFF2-40B4-BE49-F238E27FC236}">
                <a16:creationId xmlns:a16="http://schemas.microsoft.com/office/drawing/2014/main" id="{D7255D5F-A44B-435F-BDFB-165C854331F6}"/>
              </a:ext>
            </a:extLst>
          </p:cNvPr>
          <p:cNvSpPr txBox="1">
            <a:spLocks/>
          </p:cNvSpPr>
          <p:nvPr/>
        </p:nvSpPr>
        <p:spPr>
          <a:xfrm>
            <a:off x="575501" y="1516284"/>
            <a:ext cx="5190817" cy="514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00" dirty="0"/>
              <a:t>Voyage Care are the sector leading specialist provider of care and support with over 30 years of experience. Our person-</a:t>
            </a:r>
            <a:r>
              <a:rPr lang="en-US" sz="1800" dirty="0" err="1"/>
              <a:t>centred</a:t>
            </a:r>
            <a:r>
              <a:rPr lang="en-US" sz="1800" dirty="0"/>
              <a:t> approach enables adults with learning disabilities, autism, brain injuries and complex needs to live the life they choose.</a:t>
            </a:r>
          </a:p>
          <a:p>
            <a:pPr marL="0" indent="0" fontAlgn="auto">
              <a:spcAft>
                <a:spcPts val="0"/>
              </a:spcAft>
              <a:buNone/>
            </a:pPr>
            <a:endParaRPr lang="en-US" sz="1800" dirty="0"/>
          </a:p>
        </p:txBody>
      </p:sp>
    </p:spTree>
    <p:extLst>
      <p:ext uri="{BB962C8B-B14F-4D97-AF65-F5344CB8AC3E}">
        <p14:creationId xmlns:p14="http://schemas.microsoft.com/office/powerpoint/2010/main" val="1052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90C6A9-976B-403A-A1A5-157E2C223CFF}"/>
              </a:ext>
            </a:extLst>
          </p:cNvPr>
          <p:cNvPicPr>
            <a:picLocks noChangeAspect="1"/>
          </p:cNvPicPr>
          <p:nvPr/>
        </p:nvPicPr>
        <p:blipFill rotWithShape="1">
          <a:blip r:embed="rId2">
            <a:extLst>
              <a:ext uri="{28A0092B-C50C-407E-A947-70E740481C1C}">
                <a14:useLocalDpi xmlns:a14="http://schemas.microsoft.com/office/drawing/2010/main" val="0"/>
              </a:ext>
            </a:extLst>
          </a:blip>
          <a:srcRect l="20237"/>
          <a:stretch/>
        </p:blipFill>
        <p:spPr>
          <a:xfrm flipH="1">
            <a:off x="-138897" y="4147726"/>
            <a:ext cx="12330897" cy="2710274"/>
          </a:xfrm>
          <a:prstGeom prst="rect">
            <a:avLst/>
          </a:prstGeom>
        </p:spPr>
      </p:pic>
      <p:sp>
        <p:nvSpPr>
          <p:cNvPr id="2" name="Title 1">
            <a:extLst>
              <a:ext uri="{FF2B5EF4-FFF2-40B4-BE49-F238E27FC236}">
                <a16:creationId xmlns:a16="http://schemas.microsoft.com/office/drawing/2014/main" id="{A6F6B786-351A-4CD4-A38F-BEC423E38D9E}"/>
              </a:ext>
            </a:extLst>
          </p:cNvPr>
          <p:cNvSpPr>
            <a:spLocks noGrp="1"/>
          </p:cNvSpPr>
          <p:nvPr>
            <p:ph type="title"/>
          </p:nvPr>
        </p:nvSpPr>
        <p:spPr>
          <a:xfrm>
            <a:off x="601126" y="612091"/>
            <a:ext cx="9959546" cy="719999"/>
          </a:xfrm>
        </p:spPr>
        <p:txBody>
          <a:bodyPr/>
          <a:lstStyle/>
          <a:p>
            <a:r>
              <a:rPr lang="en-US" dirty="0"/>
              <a:t>Types of support in the Swindon area</a:t>
            </a:r>
            <a:endParaRPr lang="en-GB" dirty="0"/>
          </a:p>
        </p:txBody>
      </p:sp>
      <p:sp>
        <p:nvSpPr>
          <p:cNvPr id="7" name="Content Placeholder 2">
            <a:extLst>
              <a:ext uri="{FF2B5EF4-FFF2-40B4-BE49-F238E27FC236}">
                <a16:creationId xmlns:a16="http://schemas.microsoft.com/office/drawing/2014/main" id="{D7255D5F-A44B-435F-BDFB-165C854331F6}"/>
              </a:ext>
            </a:extLst>
          </p:cNvPr>
          <p:cNvSpPr txBox="1">
            <a:spLocks/>
          </p:cNvSpPr>
          <p:nvPr/>
        </p:nvSpPr>
        <p:spPr>
          <a:xfrm>
            <a:off x="575502" y="1516285"/>
            <a:ext cx="10871860" cy="8218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00" dirty="0"/>
              <a:t>We work with the people we support, their families and their support network to identify and source the setting that best suits their needs. Whether that’s in their home, in supported living or in a registered care home, the individual can rely on us for </a:t>
            </a:r>
            <a:r>
              <a:rPr lang="en-US" sz="1800" b="1" dirty="0">
                <a:solidFill>
                  <a:srgbClr val="58387D"/>
                </a:solidFill>
              </a:rPr>
              <a:t>safe, flexible and </a:t>
            </a:r>
            <a:r>
              <a:rPr lang="en-US" sz="1800" b="1" dirty="0" err="1">
                <a:solidFill>
                  <a:srgbClr val="58387D"/>
                </a:solidFill>
              </a:rPr>
              <a:t>personalised</a:t>
            </a:r>
            <a:r>
              <a:rPr lang="en-US" sz="1800" b="1" dirty="0">
                <a:solidFill>
                  <a:srgbClr val="58387D"/>
                </a:solidFill>
              </a:rPr>
              <a:t> support in the right setting.</a:t>
            </a:r>
          </a:p>
        </p:txBody>
      </p:sp>
      <p:pic>
        <p:nvPicPr>
          <p:cNvPr id="4" name="Picture 3">
            <a:extLst>
              <a:ext uri="{FF2B5EF4-FFF2-40B4-BE49-F238E27FC236}">
                <a16:creationId xmlns:a16="http://schemas.microsoft.com/office/drawing/2014/main" id="{7308EDC4-0846-4172-A3EF-329946F6F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458577"/>
            <a:ext cx="2664000" cy="521464"/>
          </a:xfrm>
          <a:prstGeom prst="rect">
            <a:avLst/>
          </a:prstGeom>
        </p:spPr>
      </p:pic>
      <p:pic>
        <p:nvPicPr>
          <p:cNvPr id="10" name="Picture 9">
            <a:extLst>
              <a:ext uri="{FF2B5EF4-FFF2-40B4-BE49-F238E27FC236}">
                <a16:creationId xmlns:a16="http://schemas.microsoft.com/office/drawing/2014/main" id="{4A859566-B5F9-4535-8728-BB38B6722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1166" y="2620265"/>
            <a:ext cx="2664000" cy="521464"/>
          </a:xfrm>
          <a:prstGeom prst="rect">
            <a:avLst/>
          </a:prstGeom>
        </p:spPr>
      </p:pic>
      <p:pic>
        <p:nvPicPr>
          <p:cNvPr id="14" name="Picture 13">
            <a:extLst>
              <a:ext uri="{FF2B5EF4-FFF2-40B4-BE49-F238E27FC236}">
                <a16:creationId xmlns:a16="http://schemas.microsoft.com/office/drawing/2014/main" id="{0B471EE5-3248-4ABE-9D06-1E909955C6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2706" y="2620265"/>
            <a:ext cx="2664000" cy="517685"/>
          </a:xfrm>
          <a:prstGeom prst="rect">
            <a:avLst/>
          </a:prstGeom>
        </p:spPr>
      </p:pic>
      <p:pic>
        <p:nvPicPr>
          <p:cNvPr id="22" name="Picture 21">
            <a:extLst>
              <a:ext uri="{FF2B5EF4-FFF2-40B4-BE49-F238E27FC236}">
                <a16:creationId xmlns:a16="http://schemas.microsoft.com/office/drawing/2014/main" id="{7F148D78-66C2-4024-8199-7724448066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2706" y="3458577"/>
            <a:ext cx="2664000" cy="522948"/>
          </a:xfrm>
          <a:prstGeom prst="rect">
            <a:avLst/>
          </a:prstGeom>
        </p:spPr>
      </p:pic>
    </p:spTree>
    <p:extLst>
      <p:ext uri="{BB962C8B-B14F-4D97-AF65-F5344CB8AC3E}">
        <p14:creationId xmlns:p14="http://schemas.microsoft.com/office/powerpoint/2010/main" val="297810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90C6A9-976B-403A-A1A5-157E2C223CFF}"/>
              </a:ext>
            </a:extLst>
          </p:cNvPr>
          <p:cNvPicPr>
            <a:picLocks noChangeAspect="1"/>
          </p:cNvPicPr>
          <p:nvPr/>
        </p:nvPicPr>
        <p:blipFill rotWithShape="1">
          <a:blip r:embed="rId2">
            <a:extLst>
              <a:ext uri="{28A0092B-C50C-407E-A947-70E740481C1C}">
                <a14:useLocalDpi xmlns:a14="http://schemas.microsoft.com/office/drawing/2010/main" val="0"/>
              </a:ext>
            </a:extLst>
          </a:blip>
          <a:srcRect l="20237" r="898"/>
          <a:stretch/>
        </p:blipFill>
        <p:spPr>
          <a:xfrm flipH="1">
            <a:off x="-1" y="4147726"/>
            <a:ext cx="12192000" cy="2710274"/>
          </a:xfrm>
          <a:prstGeom prst="rect">
            <a:avLst/>
          </a:prstGeom>
        </p:spPr>
      </p:pic>
      <p:sp>
        <p:nvSpPr>
          <p:cNvPr id="2" name="Title 1">
            <a:extLst>
              <a:ext uri="{FF2B5EF4-FFF2-40B4-BE49-F238E27FC236}">
                <a16:creationId xmlns:a16="http://schemas.microsoft.com/office/drawing/2014/main" id="{A6F6B786-351A-4CD4-A38F-BEC423E38D9E}"/>
              </a:ext>
            </a:extLst>
          </p:cNvPr>
          <p:cNvSpPr>
            <a:spLocks noGrp="1"/>
          </p:cNvSpPr>
          <p:nvPr>
            <p:ph type="title"/>
          </p:nvPr>
        </p:nvSpPr>
        <p:spPr>
          <a:xfrm>
            <a:off x="601126" y="612091"/>
            <a:ext cx="9959546" cy="719999"/>
          </a:xfrm>
        </p:spPr>
        <p:txBody>
          <a:bodyPr/>
          <a:lstStyle/>
          <a:p>
            <a:r>
              <a:rPr lang="en-US" dirty="0"/>
              <a:t>Our specialisms</a:t>
            </a:r>
            <a:endParaRPr lang="en-GB" dirty="0"/>
          </a:p>
        </p:txBody>
      </p:sp>
      <p:sp>
        <p:nvSpPr>
          <p:cNvPr id="7" name="Content Placeholder 2">
            <a:extLst>
              <a:ext uri="{FF2B5EF4-FFF2-40B4-BE49-F238E27FC236}">
                <a16:creationId xmlns:a16="http://schemas.microsoft.com/office/drawing/2014/main" id="{D7255D5F-A44B-435F-BDFB-165C854331F6}"/>
              </a:ext>
            </a:extLst>
          </p:cNvPr>
          <p:cNvSpPr txBox="1">
            <a:spLocks/>
          </p:cNvSpPr>
          <p:nvPr/>
        </p:nvSpPr>
        <p:spPr>
          <a:xfrm>
            <a:off x="575502" y="1516285"/>
            <a:ext cx="10871860" cy="8218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00" dirty="0"/>
              <a:t>Everybody is different and it’s important to us that the individual’s care and support is </a:t>
            </a:r>
            <a:r>
              <a:rPr lang="en-US" sz="1800" b="1" dirty="0">
                <a:solidFill>
                  <a:srgbClr val="58387D"/>
                </a:solidFill>
              </a:rPr>
              <a:t>tailored to their individual needs. </a:t>
            </a:r>
            <a:r>
              <a:rPr lang="en-US" sz="1800" dirty="0"/>
              <a:t>To achieve this, we take the time to get to know them and </a:t>
            </a:r>
            <a:r>
              <a:rPr lang="en-US" sz="1800" b="1" dirty="0">
                <a:solidFill>
                  <a:srgbClr val="58387D"/>
                </a:solidFill>
              </a:rPr>
              <a:t>put their preferences at the </a:t>
            </a:r>
            <a:r>
              <a:rPr lang="en-US" sz="1800" b="1" dirty="0" err="1">
                <a:solidFill>
                  <a:srgbClr val="58387D"/>
                </a:solidFill>
              </a:rPr>
              <a:t>centre</a:t>
            </a:r>
            <a:r>
              <a:rPr lang="en-US" sz="1800" b="1" dirty="0">
                <a:solidFill>
                  <a:srgbClr val="58387D"/>
                </a:solidFill>
              </a:rPr>
              <a:t> of everything we do. </a:t>
            </a:r>
          </a:p>
        </p:txBody>
      </p:sp>
      <p:pic>
        <p:nvPicPr>
          <p:cNvPr id="5" name="Picture 4">
            <a:extLst>
              <a:ext uri="{FF2B5EF4-FFF2-40B4-BE49-F238E27FC236}">
                <a16:creationId xmlns:a16="http://schemas.microsoft.com/office/drawing/2014/main" id="{0C05F699-4701-426D-A433-E66DCDA87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54" y="2553156"/>
            <a:ext cx="2638061" cy="521756"/>
          </a:xfrm>
          <a:prstGeom prst="rect">
            <a:avLst/>
          </a:prstGeom>
        </p:spPr>
      </p:pic>
      <p:pic>
        <p:nvPicPr>
          <p:cNvPr id="9" name="Picture 8">
            <a:extLst>
              <a:ext uri="{FF2B5EF4-FFF2-40B4-BE49-F238E27FC236}">
                <a16:creationId xmlns:a16="http://schemas.microsoft.com/office/drawing/2014/main" id="{FCB99C7C-80D7-4297-9B5B-B06E51D6B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2244" y="2571069"/>
            <a:ext cx="2632737" cy="521756"/>
          </a:xfrm>
          <a:prstGeom prst="rect">
            <a:avLst/>
          </a:prstGeom>
        </p:spPr>
      </p:pic>
      <p:pic>
        <p:nvPicPr>
          <p:cNvPr id="11" name="Picture 10">
            <a:extLst>
              <a:ext uri="{FF2B5EF4-FFF2-40B4-BE49-F238E27FC236}">
                <a16:creationId xmlns:a16="http://schemas.microsoft.com/office/drawing/2014/main" id="{4D677777-EFAA-48CD-9D3A-817F012ACA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1607" y="2579055"/>
            <a:ext cx="2648710" cy="505784"/>
          </a:xfrm>
          <a:prstGeom prst="rect">
            <a:avLst/>
          </a:prstGeom>
        </p:spPr>
      </p:pic>
      <p:pic>
        <p:nvPicPr>
          <p:cNvPr id="13" name="Picture 12">
            <a:extLst>
              <a:ext uri="{FF2B5EF4-FFF2-40B4-BE49-F238E27FC236}">
                <a16:creationId xmlns:a16="http://schemas.microsoft.com/office/drawing/2014/main" id="{C3563C86-3E7C-4612-9668-01AB1241BA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9301" y="2577134"/>
            <a:ext cx="2638061" cy="521756"/>
          </a:xfrm>
          <a:prstGeom prst="rect">
            <a:avLst/>
          </a:prstGeom>
        </p:spPr>
      </p:pic>
      <p:pic>
        <p:nvPicPr>
          <p:cNvPr id="15" name="Picture 14">
            <a:extLst>
              <a:ext uri="{FF2B5EF4-FFF2-40B4-BE49-F238E27FC236}">
                <a16:creationId xmlns:a16="http://schemas.microsoft.com/office/drawing/2014/main" id="{B2F9B1A9-0ACB-449A-A8EE-4A68F9BD3B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6272" y="3609998"/>
            <a:ext cx="2648709" cy="537728"/>
          </a:xfrm>
          <a:prstGeom prst="rect">
            <a:avLst/>
          </a:prstGeom>
        </p:spPr>
      </p:pic>
      <p:pic>
        <p:nvPicPr>
          <p:cNvPr id="17" name="Picture 16">
            <a:extLst>
              <a:ext uri="{FF2B5EF4-FFF2-40B4-BE49-F238E27FC236}">
                <a16:creationId xmlns:a16="http://schemas.microsoft.com/office/drawing/2014/main" id="{D0059738-4220-4C83-AF34-E2F07E89F1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2255" y="3609998"/>
            <a:ext cx="2638062" cy="511108"/>
          </a:xfrm>
          <a:prstGeom prst="rect">
            <a:avLst/>
          </a:prstGeom>
        </p:spPr>
      </p:pic>
      <p:pic>
        <p:nvPicPr>
          <p:cNvPr id="19" name="Picture 18">
            <a:extLst>
              <a:ext uri="{FF2B5EF4-FFF2-40B4-BE49-F238E27FC236}">
                <a16:creationId xmlns:a16="http://schemas.microsoft.com/office/drawing/2014/main" id="{200AF95B-365B-4209-AEA4-38B012545C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95990" y="3598282"/>
            <a:ext cx="2651372" cy="516432"/>
          </a:xfrm>
          <a:prstGeom prst="rect">
            <a:avLst/>
          </a:prstGeom>
        </p:spPr>
      </p:pic>
      <p:pic>
        <p:nvPicPr>
          <p:cNvPr id="21" name="Picture 20">
            <a:extLst>
              <a:ext uri="{FF2B5EF4-FFF2-40B4-BE49-F238E27FC236}">
                <a16:creationId xmlns:a16="http://schemas.microsoft.com/office/drawing/2014/main" id="{64F92BF1-FE18-4134-99CD-7E313F201D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640" y="3583673"/>
            <a:ext cx="2659358" cy="519094"/>
          </a:xfrm>
          <a:prstGeom prst="rect">
            <a:avLst/>
          </a:prstGeom>
        </p:spPr>
      </p:pic>
    </p:spTree>
    <p:extLst>
      <p:ext uri="{BB962C8B-B14F-4D97-AF65-F5344CB8AC3E}">
        <p14:creationId xmlns:p14="http://schemas.microsoft.com/office/powerpoint/2010/main" val="255921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875DFB4-F7F0-49CD-9ED1-2EA016CA7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62" y="4891500"/>
            <a:ext cx="12202723" cy="2031357"/>
          </a:xfrm>
          <a:prstGeom prst="rect">
            <a:avLst/>
          </a:prstGeom>
        </p:spPr>
      </p:pic>
      <p:sp>
        <p:nvSpPr>
          <p:cNvPr id="2" name="Title 1">
            <a:extLst>
              <a:ext uri="{FF2B5EF4-FFF2-40B4-BE49-F238E27FC236}">
                <a16:creationId xmlns:a16="http://schemas.microsoft.com/office/drawing/2014/main" id="{A6F6B786-351A-4CD4-A38F-BEC423E38D9E}"/>
              </a:ext>
            </a:extLst>
          </p:cNvPr>
          <p:cNvSpPr>
            <a:spLocks noGrp="1"/>
          </p:cNvSpPr>
          <p:nvPr>
            <p:ph type="title"/>
          </p:nvPr>
        </p:nvSpPr>
        <p:spPr>
          <a:xfrm>
            <a:off x="601126" y="612091"/>
            <a:ext cx="9959546" cy="719999"/>
          </a:xfrm>
        </p:spPr>
        <p:txBody>
          <a:bodyPr/>
          <a:lstStyle/>
          <a:p>
            <a:r>
              <a:rPr lang="en-US" dirty="0"/>
              <a:t>Person-</a:t>
            </a:r>
            <a:r>
              <a:rPr lang="en-US" dirty="0" err="1"/>
              <a:t>centred</a:t>
            </a:r>
            <a:r>
              <a:rPr lang="en-US" dirty="0"/>
              <a:t> approach</a:t>
            </a:r>
            <a:endParaRPr lang="en-GB" dirty="0"/>
          </a:p>
        </p:txBody>
      </p:sp>
      <p:sp>
        <p:nvSpPr>
          <p:cNvPr id="7" name="Content Placeholder 2">
            <a:extLst>
              <a:ext uri="{FF2B5EF4-FFF2-40B4-BE49-F238E27FC236}">
                <a16:creationId xmlns:a16="http://schemas.microsoft.com/office/drawing/2014/main" id="{D7255D5F-A44B-435F-BDFB-165C854331F6}"/>
              </a:ext>
            </a:extLst>
          </p:cNvPr>
          <p:cNvSpPr txBox="1">
            <a:spLocks/>
          </p:cNvSpPr>
          <p:nvPr/>
        </p:nvSpPr>
        <p:spPr>
          <a:xfrm>
            <a:off x="575502" y="1516284"/>
            <a:ext cx="5928926" cy="514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00" dirty="0"/>
              <a:t>Our proactive and </a:t>
            </a:r>
            <a:r>
              <a:rPr lang="en-US" sz="1800" b="1" dirty="0">
                <a:solidFill>
                  <a:srgbClr val="58387D"/>
                </a:solidFill>
              </a:rPr>
              <a:t>person-</a:t>
            </a:r>
            <a:r>
              <a:rPr lang="en-US" sz="1800" b="1" dirty="0" err="1">
                <a:solidFill>
                  <a:srgbClr val="58387D"/>
                </a:solidFill>
              </a:rPr>
              <a:t>centred</a:t>
            </a:r>
            <a:r>
              <a:rPr lang="en-US" sz="1800" b="1" dirty="0">
                <a:solidFill>
                  <a:srgbClr val="58387D"/>
                </a:solidFill>
              </a:rPr>
              <a:t> approach </a:t>
            </a:r>
            <a:r>
              <a:rPr lang="en-US" sz="1800" dirty="0"/>
              <a:t>to active support ensures an individuals transition, at whatever stage of life, is positive and smooth. This includes:</a:t>
            </a:r>
          </a:p>
          <a:p>
            <a:pPr fontAlgn="auto">
              <a:spcAft>
                <a:spcPts val="0"/>
              </a:spcAft>
            </a:pPr>
            <a:r>
              <a:rPr lang="en-US" sz="1800" b="1" dirty="0">
                <a:solidFill>
                  <a:srgbClr val="58387D"/>
                </a:solidFill>
              </a:rPr>
              <a:t>Working together </a:t>
            </a:r>
            <a:r>
              <a:rPr lang="en-US" sz="1800" dirty="0"/>
              <a:t>with the individual and their support network.</a:t>
            </a:r>
          </a:p>
          <a:p>
            <a:pPr fontAlgn="auto">
              <a:spcAft>
                <a:spcPts val="0"/>
              </a:spcAft>
            </a:pPr>
            <a:r>
              <a:rPr lang="en-US" sz="1800" dirty="0"/>
              <a:t>Creating a structured and flexible transition plan to help  alleviate any worries.</a:t>
            </a:r>
          </a:p>
          <a:p>
            <a:pPr fontAlgn="auto">
              <a:spcAft>
                <a:spcPts val="0"/>
              </a:spcAft>
            </a:pPr>
            <a:r>
              <a:rPr lang="en-US" sz="1800" b="1" dirty="0">
                <a:solidFill>
                  <a:srgbClr val="58387D"/>
                </a:solidFill>
              </a:rPr>
              <a:t>Open and honest communication</a:t>
            </a:r>
            <a:r>
              <a:rPr lang="en-US" sz="1800" b="1" dirty="0"/>
              <a:t> </a:t>
            </a:r>
            <a:r>
              <a:rPr lang="en-US" sz="1800" dirty="0"/>
              <a:t>throughout, providing </a:t>
            </a:r>
            <a:r>
              <a:rPr lang="en-US" sz="1800" b="1" dirty="0">
                <a:solidFill>
                  <a:srgbClr val="58387D"/>
                </a:solidFill>
              </a:rPr>
              <a:t>clarity and reassurance </a:t>
            </a:r>
            <a:r>
              <a:rPr lang="en-US" sz="1800" dirty="0"/>
              <a:t>when it is needed most. </a:t>
            </a:r>
          </a:p>
          <a:p>
            <a:pPr fontAlgn="auto">
              <a:spcAft>
                <a:spcPts val="0"/>
              </a:spcAft>
            </a:pPr>
            <a:r>
              <a:rPr lang="en-US" sz="1800" dirty="0"/>
              <a:t>Active support in a way to suit the individual as they move into their new home and going forward. This means providing just enough support with the individual.</a:t>
            </a:r>
          </a:p>
        </p:txBody>
      </p:sp>
      <p:pic>
        <p:nvPicPr>
          <p:cNvPr id="5" name="Picture 4">
            <a:extLst>
              <a:ext uri="{FF2B5EF4-FFF2-40B4-BE49-F238E27FC236}">
                <a16:creationId xmlns:a16="http://schemas.microsoft.com/office/drawing/2014/main" id="{96BB2CB2-DA1E-453E-8F68-F0448FAFBF23}"/>
              </a:ext>
            </a:extLst>
          </p:cNvPr>
          <p:cNvPicPr>
            <a:picLocks noChangeAspect="1"/>
          </p:cNvPicPr>
          <p:nvPr/>
        </p:nvPicPr>
        <p:blipFill rotWithShape="1">
          <a:blip r:embed="rId3">
            <a:extLst>
              <a:ext uri="{28A0092B-C50C-407E-A947-70E740481C1C}">
                <a14:useLocalDpi xmlns:a14="http://schemas.microsoft.com/office/drawing/2010/main" val="0"/>
              </a:ext>
            </a:extLst>
          </a:blip>
          <a:srcRect t="6840" r="2928" b="36751"/>
          <a:stretch/>
        </p:blipFill>
        <p:spPr>
          <a:xfrm>
            <a:off x="6372232" y="-32429"/>
            <a:ext cx="5819768" cy="6922857"/>
          </a:xfrm>
          <a:prstGeom prst="rect">
            <a:avLst/>
          </a:prstGeom>
        </p:spPr>
      </p:pic>
      <p:pic>
        <p:nvPicPr>
          <p:cNvPr id="16" name="Picture 15">
            <a:extLst>
              <a:ext uri="{FF2B5EF4-FFF2-40B4-BE49-F238E27FC236}">
                <a16:creationId xmlns:a16="http://schemas.microsoft.com/office/drawing/2014/main" id="{AAC1B8D8-4A25-45B0-9F82-D8C0EFF10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253" y="1548841"/>
            <a:ext cx="3057934" cy="923330"/>
          </a:xfrm>
          <a:prstGeom prst="rect">
            <a:avLst/>
          </a:prstGeom>
        </p:spPr>
      </p:pic>
      <p:pic>
        <p:nvPicPr>
          <p:cNvPr id="17" name="Picture 16">
            <a:extLst>
              <a:ext uri="{FF2B5EF4-FFF2-40B4-BE49-F238E27FC236}">
                <a16:creationId xmlns:a16="http://schemas.microsoft.com/office/drawing/2014/main" id="{44CF1BEC-0FF4-45ED-816C-E1976BBF3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253" y="3770225"/>
            <a:ext cx="3057934" cy="923330"/>
          </a:xfrm>
          <a:prstGeom prst="rect">
            <a:avLst/>
          </a:prstGeom>
        </p:spPr>
      </p:pic>
      <p:pic>
        <p:nvPicPr>
          <p:cNvPr id="18" name="Picture 17">
            <a:extLst>
              <a:ext uri="{FF2B5EF4-FFF2-40B4-BE49-F238E27FC236}">
                <a16:creationId xmlns:a16="http://schemas.microsoft.com/office/drawing/2014/main" id="{CB658D22-3CBD-4545-A3FB-7C8A60D75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253" y="2659533"/>
            <a:ext cx="3057934" cy="923330"/>
          </a:xfrm>
          <a:prstGeom prst="rect">
            <a:avLst/>
          </a:prstGeom>
        </p:spPr>
      </p:pic>
      <p:pic>
        <p:nvPicPr>
          <p:cNvPr id="19" name="Picture 18">
            <a:extLst>
              <a:ext uri="{FF2B5EF4-FFF2-40B4-BE49-F238E27FC236}">
                <a16:creationId xmlns:a16="http://schemas.microsoft.com/office/drawing/2014/main" id="{2FE77F50-ADF6-411A-8A7E-EF4EDBF1D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253" y="4908840"/>
            <a:ext cx="3057934" cy="923330"/>
          </a:xfrm>
          <a:prstGeom prst="rect">
            <a:avLst/>
          </a:prstGeom>
        </p:spPr>
      </p:pic>
      <p:sp>
        <p:nvSpPr>
          <p:cNvPr id="20" name="TextBox 19">
            <a:extLst>
              <a:ext uri="{FF2B5EF4-FFF2-40B4-BE49-F238E27FC236}">
                <a16:creationId xmlns:a16="http://schemas.microsoft.com/office/drawing/2014/main" id="{E61D06FF-A44D-41DC-AFB5-C611FC6E0B95}"/>
              </a:ext>
            </a:extLst>
          </p:cNvPr>
          <p:cNvSpPr txBox="1"/>
          <p:nvPr/>
        </p:nvSpPr>
        <p:spPr>
          <a:xfrm>
            <a:off x="7592928" y="648924"/>
            <a:ext cx="3553910" cy="646331"/>
          </a:xfrm>
          <a:prstGeom prst="rect">
            <a:avLst/>
          </a:prstGeom>
          <a:noFill/>
        </p:spPr>
        <p:txBody>
          <a:bodyPr wrap="square" rtlCol="0">
            <a:spAutoFit/>
          </a:bodyPr>
          <a:lstStyle/>
          <a:p>
            <a:r>
              <a:rPr lang="en-US" b="1" dirty="0">
                <a:solidFill>
                  <a:schemeClr val="bg1"/>
                </a:solidFill>
              </a:rPr>
              <a:t>We have four key stages to ensure a successful transition</a:t>
            </a:r>
            <a:endParaRPr lang="en-GB" b="1" dirty="0">
              <a:solidFill>
                <a:schemeClr val="bg1"/>
              </a:solidFill>
            </a:endParaRPr>
          </a:p>
        </p:txBody>
      </p:sp>
      <p:sp>
        <p:nvSpPr>
          <p:cNvPr id="21" name="TextBox 20">
            <a:extLst>
              <a:ext uri="{FF2B5EF4-FFF2-40B4-BE49-F238E27FC236}">
                <a16:creationId xmlns:a16="http://schemas.microsoft.com/office/drawing/2014/main" id="{DB45A4EE-E315-466A-939A-0386574EF73C}"/>
              </a:ext>
            </a:extLst>
          </p:cNvPr>
          <p:cNvSpPr txBox="1"/>
          <p:nvPr/>
        </p:nvSpPr>
        <p:spPr>
          <a:xfrm>
            <a:off x="8412998" y="1825840"/>
            <a:ext cx="3057934" cy="369332"/>
          </a:xfrm>
          <a:prstGeom prst="rect">
            <a:avLst/>
          </a:prstGeom>
          <a:noFill/>
        </p:spPr>
        <p:txBody>
          <a:bodyPr wrap="square" rtlCol="0">
            <a:spAutoFit/>
          </a:bodyPr>
          <a:lstStyle/>
          <a:p>
            <a:r>
              <a:rPr lang="en-US" dirty="0">
                <a:solidFill>
                  <a:schemeClr val="bg1"/>
                </a:solidFill>
              </a:rPr>
              <a:t> Introductions</a:t>
            </a:r>
            <a:endParaRPr lang="en-GB" dirty="0">
              <a:solidFill>
                <a:schemeClr val="bg1"/>
              </a:solidFill>
            </a:endParaRPr>
          </a:p>
        </p:txBody>
      </p:sp>
      <p:sp>
        <p:nvSpPr>
          <p:cNvPr id="22" name="TextBox 21">
            <a:extLst>
              <a:ext uri="{FF2B5EF4-FFF2-40B4-BE49-F238E27FC236}">
                <a16:creationId xmlns:a16="http://schemas.microsoft.com/office/drawing/2014/main" id="{B54E69E6-96B7-46FB-8B54-B573BC02701D}"/>
              </a:ext>
            </a:extLst>
          </p:cNvPr>
          <p:cNvSpPr txBox="1"/>
          <p:nvPr/>
        </p:nvSpPr>
        <p:spPr>
          <a:xfrm>
            <a:off x="8464161" y="2800209"/>
            <a:ext cx="3057934" cy="646331"/>
          </a:xfrm>
          <a:prstGeom prst="rect">
            <a:avLst/>
          </a:prstGeom>
          <a:noFill/>
        </p:spPr>
        <p:txBody>
          <a:bodyPr wrap="square" rtlCol="0">
            <a:spAutoFit/>
          </a:bodyPr>
          <a:lstStyle/>
          <a:p>
            <a:r>
              <a:rPr lang="en-US" dirty="0">
                <a:solidFill>
                  <a:schemeClr val="bg1"/>
                </a:solidFill>
              </a:rPr>
              <a:t>Developing the </a:t>
            </a:r>
          </a:p>
          <a:p>
            <a:r>
              <a:rPr lang="en-US" dirty="0">
                <a:solidFill>
                  <a:schemeClr val="bg1"/>
                </a:solidFill>
              </a:rPr>
              <a:t>transition plan</a:t>
            </a:r>
            <a:endParaRPr lang="en-GB" dirty="0">
              <a:solidFill>
                <a:schemeClr val="bg1"/>
              </a:solidFill>
            </a:endParaRPr>
          </a:p>
        </p:txBody>
      </p:sp>
      <p:sp>
        <p:nvSpPr>
          <p:cNvPr id="23" name="TextBox 22">
            <a:extLst>
              <a:ext uri="{FF2B5EF4-FFF2-40B4-BE49-F238E27FC236}">
                <a16:creationId xmlns:a16="http://schemas.microsoft.com/office/drawing/2014/main" id="{A673C0B2-3361-4643-AE5E-96B5C130D0A3}"/>
              </a:ext>
            </a:extLst>
          </p:cNvPr>
          <p:cNvSpPr txBox="1"/>
          <p:nvPr/>
        </p:nvSpPr>
        <p:spPr>
          <a:xfrm>
            <a:off x="8464161" y="5040145"/>
            <a:ext cx="3057934" cy="646331"/>
          </a:xfrm>
          <a:prstGeom prst="rect">
            <a:avLst/>
          </a:prstGeom>
          <a:noFill/>
        </p:spPr>
        <p:txBody>
          <a:bodyPr wrap="square" rtlCol="0">
            <a:spAutoFit/>
          </a:bodyPr>
          <a:lstStyle/>
          <a:p>
            <a:r>
              <a:rPr lang="en-GB" dirty="0">
                <a:solidFill>
                  <a:schemeClr val="bg1"/>
                </a:solidFill>
              </a:rPr>
              <a:t>Reviewing the </a:t>
            </a:r>
          </a:p>
          <a:p>
            <a:r>
              <a:rPr lang="en-GB" dirty="0">
                <a:solidFill>
                  <a:schemeClr val="bg1"/>
                </a:solidFill>
              </a:rPr>
              <a:t>transition plan</a:t>
            </a:r>
          </a:p>
        </p:txBody>
      </p:sp>
      <p:sp>
        <p:nvSpPr>
          <p:cNvPr id="27" name="TextBox 26">
            <a:extLst>
              <a:ext uri="{FF2B5EF4-FFF2-40B4-BE49-F238E27FC236}">
                <a16:creationId xmlns:a16="http://schemas.microsoft.com/office/drawing/2014/main" id="{977E277D-F581-49A9-B011-3BB363E3AFEB}"/>
              </a:ext>
            </a:extLst>
          </p:cNvPr>
          <p:cNvSpPr txBox="1"/>
          <p:nvPr/>
        </p:nvSpPr>
        <p:spPr>
          <a:xfrm>
            <a:off x="8467201" y="3908724"/>
            <a:ext cx="3057934" cy="646331"/>
          </a:xfrm>
          <a:prstGeom prst="rect">
            <a:avLst/>
          </a:prstGeom>
          <a:noFill/>
        </p:spPr>
        <p:txBody>
          <a:bodyPr wrap="square" rtlCol="0">
            <a:spAutoFit/>
          </a:bodyPr>
          <a:lstStyle/>
          <a:p>
            <a:r>
              <a:rPr lang="en-US" dirty="0">
                <a:solidFill>
                  <a:schemeClr val="bg1"/>
                </a:solidFill>
              </a:rPr>
              <a:t>Implementing the </a:t>
            </a:r>
          </a:p>
          <a:p>
            <a:r>
              <a:rPr lang="en-US" dirty="0">
                <a:solidFill>
                  <a:schemeClr val="bg1"/>
                </a:solidFill>
              </a:rPr>
              <a:t>transition plan</a:t>
            </a:r>
            <a:endParaRPr lang="en-GB" dirty="0">
              <a:solidFill>
                <a:schemeClr val="bg1"/>
              </a:solidFill>
            </a:endParaRPr>
          </a:p>
        </p:txBody>
      </p:sp>
      <p:sp>
        <p:nvSpPr>
          <p:cNvPr id="28" name="TextBox 27">
            <a:extLst>
              <a:ext uri="{FF2B5EF4-FFF2-40B4-BE49-F238E27FC236}">
                <a16:creationId xmlns:a16="http://schemas.microsoft.com/office/drawing/2014/main" id="{147B1111-6FA8-4ECD-AADA-7A05E61908F0}"/>
              </a:ext>
            </a:extLst>
          </p:cNvPr>
          <p:cNvSpPr txBox="1"/>
          <p:nvPr/>
        </p:nvSpPr>
        <p:spPr>
          <a:xfrm>
            <a:off x="7943241" y="1669313"/>
            <a:ext cx="3057934" cy="707886"/>
          </a:xfrm>
          <a:prstGeom prst="rect">
            <a:avLst/>
          </a:prstGeom>
          <a:noFill/>
        </p:spPr>
        <p:txBody>
          <a:bodyPr wrap="square" rtlCol="0">
            <a:spAutoFit/>
          </a:bodyPr>
          <a:lstStyle/>
          <a:p>
            <a:r>
              <a:rPr lang="en-US" sz="4000" dirty="0">
                <a:solidFill>
                  <a:schemeClr val="bg1"/>
                </a:solidFill>
              </a:rPr>
              <a:t>1</a:t>
            </a:r>
            <a:endParaRPr lang="en-GB" sz="4000" dirty="0">
              <a:solidFill>
                <a:schemeClr val="bg1"/>
              </a:solidFill>
            </a:endParaRPr>
          </a:p>
        </p:txBody>
      </p:sp>
      <p:sp>
        <p:nvSpPr>
          <p:cNvPr id="29" name="TextBox 28">
            <a:extLst>
              <a:ext uri="{FF2B5EF4-FFF2-40B4-BE49-F238E27FC236}">
                <a16:creationId xmlns:a16="http://schemas.microsoft.com/office/drawing/2014/main" id="{7C22938B-B754-4493-8755-BC0EF207F956}"/>
              </a:ext>
            </a:extLst>
          </p:cNvPr>
          <p:cNvSpPr txBox="1"/>
          <p:nvPr/>
        </p:nvSpPr>
        <p:spPr>
          <a:xfrm>
            <a:off x="7943241" y="2751257"/>
            <a:ext cx="3057934" cy="707886"/>
          </a:xfrm>
          <a:prstGeom prst="rect">
            <a:avLst/>
          </a:prstGeom>
          <a:noFill/>
        </p:spPr>
        <p:txBody>
          <a:bodyPr wrap="square" rtlCol="0">
            <a:spAutoFit/>
          </a:bodyPr>
          <a:lstStyle/>
          <a:p>
            <a:r>
              <a:rPr lang="en-US" sz="4000" dirty="0">
                <a:solidFill>
                  <a:schemeClr val="bg1"/>
                </a:solidFill>
              </a:rPr>
              <a:t>2</a:t>
            </a:r>
            <a:endParaRPr lang="en-GB" sz="4000" dirty="0">
              <a:solidFill>
                <a:schemeClr val="bg1"/>
              </a:solidFill>
            </a:endParaRPr>
          </a:p>
        </p:txBody>
      </p:sp>
      <p:sp>
        <p:nvSpPr>
          <p:cNvPr id="30" name="TextBox 29">
            <a:extLst>
              <a:ext uri="{FF2B5EF4-FFF2-40B4-BE49-F238E27FC236}">
                <a16:creationId xmlns:a16="http://schemas.microsoft.com/office/drawing/2014/main" id="{E879696B-E518-44D2-9370-411086EFC538}"/>
              </a:ext>
            </a:extLst>
          </p:cNvPr>
          <p:cNvSpPr txBox="1"/>
          <p:nvPr/>
        </p:nvSpPr>
        <p:spPr>
          <a:xfrm>
            <a:off x="7943241" y="3876538"/>
            <a:ext cx="3057934" cy="707886"/>
          </a:xfrm>
          <a:prstGeom prst="rect">
            <a:avLst/>
          </a:prstGeom>
          <a:noFill/>
        </p:spPr>
        <p:txBody>
          <a:bodyPr wrap="square" rtlCol="0">
            <a:spAutoFit/>
          </a:bodyPr>
          <a:lstStyle/>
          <a:p>
            <a:r>
              <a:rPr lang="en-US" sz="4000" dirty="0">
                <a:solidFill>
                  <a:schemeClr val="bg1"/>
                </a:solidFill>
              </a:rPr>
              <a:t>3</a:t>
            </a:r>
            <a:endParaRPr lang="en-GB" sz="4000" dirty="0">
              <a:solidFill>
                <a:schemeClr val="bg1"/>
              </a:solidFill>
            </a:endParaRPr>
          </a:p>
        </p:txBody>
      </p:sp>
      <p:sp>
        <p:nvSpPr>
          <p:cNvPr id="31" name="TextBox 30">
            <a:extLst>
              <a:ext uri="{FF2B5EF4-FFF2-40B4-BE49-F238E27FC236}">
                <a16:creationId xmlns:a16="http://schemas.microsoft.com/office/drawing/2014/main" id="{7A083E8C-A056-4A1E-952E-7A052D2D6D9D}"/>
              </a:ext>
            </a:extLst>
          </p:cNvPr>
          <p:cNvSpPr txBox="1"/>
          <p:nvPr/>
        </p:nvSpPr>
        <p:spPr>
          <a:xfrm>
            <a:off x="7943241" y="5000356"/>
            <a:ext cx="3057934" cy="707886"/>
          </a:xfrm>
          <a:prstGeom prst="rect">
            <a:avLst/>
          </a:prstGeom>
          <a:noFill/>
        </p:spPr>
        <p:txBody>
          <a:bodyPr wrap="square" rtlCol="0">
            <a:spAutoFit/>
          </a:bodyPr>
          <a:lstStyle/>
          <a:p>
            <a:r>
              <a:rPr lang="en-US" sz="4000" dirty="0">
                <a:solidFill>
                  <a:schemeClr val="bg1"/>
                </a:solidFill>
              </a:rPr>
              <a:t>4</a:t>
            </a:r>
            <a:endParaRPr lang="en-GB" sz="4000" dirty="0">
              <a:solidFill>
                <a:schemeClr val="bg1"/>
              </a:solidFill>
            </a:endParaRPr>
          </a:p>
        </p:txBody>
      </p:sp>
      <p:pic>
        <p:nvPicPr>
          <p:cNvPr id="33" name="Graphic 32">
            <a:extLst>
              <a:ext uri="{FF2B5EF4-FFF2-40B4-BE49-F238E27FC236}">
                <a16:creationId xmlns:a16="http://schemas.microsoft.com/office/drawing/2014/main" id="{16B8FBA2-FCEC-407F-AFDA-434AF24D4D6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5297" y="5440163"/>
            <a:ext cx="375528" cy="1220467"/>
          </a:xfrm>
          <a:prstGeom prst="rect">
            <a:avLst/>
          </a:prstGeom>
        </p:spPr>
      </p:pic>
    </p:spTree>
    <p:extLst>
      <p:ext uri="{BB962C8B-B14F-4D97-AF65-F5344CB8AC3E}">
        <p14:creationId xmlns:p14="http://schemas.microsoft.com/office/powerpoint/2010/main" val="276266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875DFB4-F7F0-49CD-9ED1-2EA016CA7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62" y="4891500"/>
            <a:ext cx="12202723" cy="2031357"/>
          </a:xfrm>
          <a:prstGeom prst="rect">
            <a:avLst/>
          </a:prstGeom>
        </p:spPr>
      </p:pic>
      <p:sp>
        <p:nvSpPr>
          <p:cNvPr id="2" name="Title 1">
            <a:extLst>
              <a:ext uri="{FF2B5EF4-FFF2-40B4-BE49-F238E27FC236}">
                <a16:creationId xmlns:a16="http://schemas.microsoft.com/office/drawing/2014/main" id="{A6F6B786-351A-4CD4-A38F-BEC423E38D9E}"/>
              </a:ext>
            </a:extLst>
          </p:cNvPr>
          <p:cNvSpPr>
            <a:spLocks noGrp="1"/>
          </p:cNvSpPr>
          <p:nvPr>
            <p:ph type="title"/>
          </p:nvPr>
        </p:nvSpPr>
        <p:spPr>
          <a:xfrm>
            <a:off x="601126" y="612091"/>
            <a:ext cx="9959546" cy="719999"/>
          </a:xfrm>
        </p:spPr>
        <p:txBody>
          <a:bodyPr/>
          <a:lstStyle/>
          <a:p>
            <a:r>
              <a:rPr lang="en-US" dirty="0"/>
              <a:t>Transition support</a:t>
            </a:r>
            <a:endParaRPr lang="en-GB" dirty="0"/>
          </a:p>
        </p:txBody>
      </p:sp>
      <p:sp>
        <p:nvSpPr>
          <p:cNvPr id="7" name="Content Placeholder 2">
            <a:extLst>
              <a:ext uri="{FF2B5EF4-FFF2-40B4-BE49-F238E27FC236}">
                <a16:creationId xmlns:a16="http://schemas.microsoft.com/office/drawing/2014/main" id="{D7255D5F-A44B-435F-BDFB-165C854331F6}"/>
              </a:ext>
            </a:extLst>
          </p:cNvPr>
          <p:cNvSpPr txBox="1">
            <a:spLocks/>
          </p:cNvSpPr>
          <p:nvPr/>
        </p:nvSpPr>
        <p:spPr>
          <a:xfrm>
            <a:off x="601126" y="1312648"/>
            <a:ext cx="5941279" cy="514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50" dirty="0"/>
              <a:t>Transitions should be as </a:t>
            </a:r>
            <a:r>
              <a:rPr lang="en-US" sz="1850" b="1" dirty="0">
                <a:solidFill>
                  <a:srgbClr val="58387D"/>
                </a:solidFill>
              </a:rPr>
              <a:t>positive</a:t>
            </a:r>
            <a:r>
              <a:rPr lang="en-US" sz="1850" dirty="0"/>
              <a:t> as possible for the young person and their family.</a:t>
            </a:r>
          </a:p>
          <a:p>
            <a:pPr marL="0" indent="0" fontAlgn="auto">
              <a:spcAft>
                <a:spcPts val="0"/>
              </a:spcAft>
              <a:buNone/>
            </a:pPr>
            <a:r>
              <a:rPr lang="en-GB" sz="1850" dirty="0"/>
              <a:t>We work in </a:t>
            </a:r>
            <a:r>
              <a:rPr lang="en-GB" sz="1850" b="1" dirty="0">
                <a:solidFill>
                  <a:srgbClr val="58387D"/>
                </a:solidFill>
              </a:rPr>
              <a:t>partnership with young people</a:t>
            </a:r>
            <a:r>
              <a:rPr lang="en-GB" sz="1850" dirty="0">
                <a:solidFill>
                  <a:srgbClr val="58387D"/>
                </a:solidFill>
              </a:rPr>
              <a:t>, </a:t>
            </a:r>
            <a:r>
              <a:rPr lang="en-GB" sz="1850" dirty="0"/>
              <a:t>families and their teams to develop positive relationships, including spending time with transition teams in schools and colleges and support teams in hospital units. These relationships support us to create clear pathways that ensure </a:t>
            </a:r>
            <a:r>
              <a:rPr lang="en-GB" sz="1850" b="1" dirty="0">
                <a:solidFill>
                  <a:srgbClr val="58387D"/>
                </a:solidFill>
              </a:rPr>
              <a:t>young people are at the heart</a:t>
            </a:r>
            <a:r>
              <a:rPr lang="en-GB" sz="1850" b="1" dirty="0"/>
              <a:t> </a:t>
            </a:r>
            <a:r>
              <a:rPr lang="en-GB" sz="1850" dirty="0"/>
              <a:t>of the transition processes at every stage. </a:t>
            </a:r>
          </a:p>
          <a:p>
            <a:pPr marL="0" indent="0">
              <a:buNone/>
            </a:pPr>
            <a:r>
              <a:rPr lang="en-GB" sz="1850" dirty="0"/>
              <a:t>Our transition plans are </a:t>
            </a:r>
            <a:r>
              <a:rPr lang="en-GB" sz="1850" b="1" dirty="0">
                <a:solidFill>
                  <a:srgbClr val="58387D"/>
                </a:solidFill>
              </a:rPr>
              <a:t>co-produced with you</a:t>
            </a:r>
            <a:r>
              <a:rPr lang="en-GB" sz="1850" dirty="0"/>
              <a:t>. Young people are treated as equal partners in transition and ongoing support planning. They are </a:t>
            </a:r>
            <a:r>
              <a:rPr lang="en-GB" sz="1850" b="1" dirty="0">
                <a:solidFill>
                  <a:srgbClr val="58387D"/>
                </a:solidFill>
              </a:rPr>
              <a:t>supported to develop </a:t>
            </a:r>
            <a:r>
              <a:rPr lang="en-GB" sz="1850" dirty="0"/>
              <a:t>the skills they need to make informed decisions and increase choice and control.</a:t>
            </a:r>
            <a:endParaRPr lang="en-US" sz="1850" dirty="0"/>
          </a:p>
        </p:txBody>
      </p:sp>
      <p:pic>
        <p:nvPicPr>
          <p:cNvPr id="5" name="Picture 4">
            <a:extLst>
              <a:ext uri="{FF2B5EF4-FFF2-40B4-BE49-F238E27FC236}">
                <a16:creationId xmlns:a16="http://schemas.microsoft.com/office/drawing/2014/main" id="{96BB2CB2-DA1E-453E-8F68-F0448FAFBF23}"/>
              </a:ext>
            </a:extLst>
          </p:cNvPr>
          <p:cNvPicPr>
            <a:picLocks noChangeAspect="1"/>
          </p:cNvPicPr>
          <p:nvPr/>
        </p:nvPicPr>
        <p:blipFill rotWithShape="1">
          <a:blip r:embed="rId3">
            <a:extLst>
              <a:ext uri="{28A0092B-C50C-407E-A947-70E740481C1C}">
                <a14:useLocalDpi xmlns:a14="http://schemas.microsoft.com/office/drawing/2010/main" val="0"/>
              </a:ext>
            </a:extLst>
          </a:blip>
          <a:srcRect t="7222" b="36370"/>
          <a:stretch/>
        </p:blipFill>
        <p:spPr>
          <a:xfrm>
            <a:off x="6372232" y="0"/>
            <a:ext cx="5995302" cy="6922858"/>
          </a:xfrm>
          <a:prstGeom prst="rect">
            <a:avLst/>
          </a:prstGeom>
        </p:spPr>
      </p:pic>
      <p:sp>
        <p:nvSpPr>
          <p:cNvPr id="20" name="TextBox 19">
            <a:extLst>
              <a:ext uri="{FF2B5EF4-FFF2-40B4-BE49-F238E27FC236}">
                <a16:creationId xmlns:a16="http://schemas.microsoft.com/office/drawing/2014/main" id="{E61D06FF-A44D-41DC-AFB5-C611FC6E0B95}"/>
              </a:ext>
            </a:extLst>
          </p:cNvPr>
          <p:cNvSpPr txBox="1"/>
          <p:nvPr/>
        </p:nvSpPr>
        <p:spPr>
          <a:xfrm>
            <a:off x="7592928" y="613598"/>
            <a:ext cx="3553910" cy="5355312"/>
          </a:xfrm>
          <a:prstGeom prst="rect">
            <a:avLst/>
          </a:prstGeom>
          <a:noFill/>
        </p:spPr>
        <p:txBody>
          <a:bodyPr wrap="square" rtlCol="0">
            <a:spAutoFit/>
          </a:bodyPr>
          <a:lstStyle/>
          <a:p>
            <a:r>
              <a:rPr lang="en-US" b="1" dirty="0">
                <a:solidFill>
                  <a:schemeClr val="bg1"/>
                </a:solidFill>
              </a:rPr>
              <a:t>Our transition plans are:</a:t>
            </a:r>
          </a:p>
          <a:p>
            <a:endParaRPr lang="en-US" b="1" dirty="0">
              <a:solidFill>
                <a:schemeClr val="bg1"/>
              </a:solidFill>
            </a:endParaRPr>
          </a:p>
          <a:p>
            <a:pPr marL="285750" indent="-285750">
              <a:buFont typeface="Arial" panose="020B0604020202020204" pitchFamily="34" charset="0"/>
              <a:buChar char="•"/>
            </a:pPr>
            <a:r>
              <a:rPr lang="en-US" dirty="0">
                <a:solidFill>
                  <a:schemeClr val="bg1"/>
                </a:solidFill>
              </a:rPr>
              <a:t>Designed with you and focus on your individual needs.</a:t>
            </a:r>
          </a:p>
          <a:p>
            <a:pPr marL="285750" indent="-285750">
              <a:buFont typeface="Arial" panose="020B0604020202020204" pitchFamily="34" charset="0"/>
              <a:buChar char="•"/>
            </a:pPr>
            <a:r>
              <a:rPr lang="en-US" dirty="0">
                <a:solidFill>
                  <a:schemeClr val="bg1"/>
                </a:solidFill>
              </a:rPr>
              <a:t>Flexible and reviewed regularly.</a:t>
            </a:r>
          </a:p>
          <a:p>
            <a:pPr marL="285750" indent="-285750">
              <a:buFont typeface="Arial" panose="020B0604020202020204" pitchFamily="34" charset="0"/>
              <a:buChar char="•"/>
            </a:pPr>
            <a:r>
              <a:rPr lang="en-US" dirty="0">
                <a:solidFill>
                  <a:schemeClr val="bg1"/>
                </a:solidFill>
              </a:rPr>
              <a:t>Help to promote and understand good mental health and emotional wellbeing.</a:t>
            </a:r>
            <a:endParaRPr lang="en-GB" dirty="0">
              <a:solidFill>
                <a:schemeClr val="bg1"/>
              </a:solidFill>
            </a:endParaRPr>
          </a:p>
          <a:p>
            <a:pPr marL="285750" indent="-285750">
              <a:buFont typeface="Arial" panose="020B0604020202020204" pitchFamily="34" charset="0"/>
              <a:buChar char="•"/>
            </a:pPr>
            <a:r>
              <a:rPr lang="en-GB" dirty="0">
                <a:solidFill>
                  <a:schemeClr val="bg1"/>
                </a:solidFill>
              </a:rPr>
              <a:t>Recognise your strengths, skills, challenges and triggers.</a:t>
            </a:r>
          </a:p>
          <a:p>
            <a:pPr marL="285750" indent="-285750">
              <a:buFont typeface="Arial" panose="020B0604020202020204" pitchFamily="34" charset="0"/>
              <a:buChar char="•"/>
            </a:pPr>
            <a:r>
              <a:rPr lang="en-GB" dirty="0">
                <a:solidFill>
                  <a:schemeClr val="bg1"/>
                </a:solidFill>
              </a:rPr>
              <a:t>Include action plans to help achieve your hopes and aspirations relating to education and employment, community inclusion, independent living, health and emotional wellbeing.</a:t>
            </a:r>
          </a:p>
        </p:txBody>
      </p:sp>
      <p:pic>
        <p:nvPicPr>
          <p:cNvPr id="33" name="Graphic 32">
            <a:extLst>
              <a:ext uri="{FF2B5EF4-FFF2-40B4-BE49-F238E27FC236}">
                <a16:creationId xmlns:a16="http://schemas.microsoft.com/office/drawing/2014/main" id="{16B8FBA2-FCEC-407F-AFDA-434AF24D4D6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5297" y="5440163"/>
            <a:ext cx="375528" cy="1220467"/>
          </a:xfrm>
          <a:prstGeom prst="rect">
            <a:avLst/>
          </a:prstGeom>
        </p:spPr>
      </p:pic>
    </p:spTree>
    <p:extLst>
      <p:ext uri="{BB962C8B-B14F-4D97-AF65-F5344CB8AC3E}">
        <p14:creationId xmlns:p14="http://schemas.microsoft.com/office/powerpoint/2010/main" val="243329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56FDE4-EBD4-4392-A243-31A84C8BC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56875"/>
            <a:ext cx="6095999" cy="7685644"/>
          </a:xfrm>
          <a:prstGeom prst="rect">
            <a:avLst/>
          </a:prstGeom>
        </p:spPr>
      </p:pic>
      <p:sp>
        <p:nvSpPr>
          <p:cNvPr id="2" name="Title 1">
            <a:extLst>
              <a:ext uri="{FF2B5EF4-FFF2-40B4-BE49-F238E27FC236}">
                <a16:creationId xmlns:a16="http://schemas.microsoft.com/office/drawing/2014/main" id="{A6F6B786-351A-4CD4-A38F-BEC423E38D9E}"/>
              </a:ext>
            </a:extLst>
          </p:cNvPr>
          <p:cNvSpPr>
            <a:spLocks noGrp="1"/>
          </p:cNvSpPr>
          <p:nvPr>
            <p:ph type="title"/>
          </p:nvPr>
        </p:nvSpPr>
        <p:spPr>
          <a:xfrm>
            <a:off x="575501" y="603105"/>
            <a:ext cx="9959546" cy="719999"/>
          </a:xfrm>
        </p:spPr>
        <p:txBody>
          <a:bodyPr/>
          <a:lstStyle/>
          <a:p>
            <a:r>
              <a:rPr lang="en-US" dirty="0"/>
              <a:t>Making the move</a:t>
            </a:r>
            <a:endParaRPr lang="en-GB" dirty="0"/>
          </a:p>
        </p:txBody>
      </p:sp>
      <p:sp>
        <p:nvSpPr>
          <p:cNvPr id="26" name="Content Placeholder 2">
            <a:extLst>
              <a:ext uri="{FF2B5EF4-FFF2-40B4-BE49-F238E27FC236}">
                <a16:creationId xmlns:a16="http://schemas.microsoft.com/office/drawing/2014/main" id="{F957AE9D-5538-4E68-803D-645CBDA5DAE4}"/>
              </a:ext>
            </a:extLst>
          </p:cNvPr>
          <p:cNvSpPr txBox="1">
            <a:spLocks/>
          </p:cNvSpPr>
          <p:nvPr/>
        </p:nvSpPr>
        <p:spPr>
          <a:xfrm>
            <a:off x="575501" y="1452554"/>
            <a:ext cx="5845815" cy="514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00" dirty="0"/>
              <a:t>Transitioning to adults’ services can be daunting for you and your loved ones. </a:t>
            </a:r>
          </a:p>
          <a:p>
            <a:pPr marL="0" indent="0" fontAlgn="auto">
              <a:spcAft>
                <a:spcPts val="0"/>
              </a:spcAft>
              <a:buNone/>
            </a:pPr>
            <a:r>
              <a:rPr lang="en-US" sz="1800" dirty="0"/>
              <a:t>We work </a:t>
            </a:r>
            <a:r>
              <a:rPr lang="en-US" sz="1800" b="1" dirty="0">
                <a:solidFill>
                  <a:srgbClr val="51B05C"/>
                </a:solidFill>
              </a:rPr>
              <a:t>in collaboration </a:t>
            </a:r>
            <a:r>
              <a:rPr lang="en-US" sz="1800" dirty="0"/>
              <a:t>with your health, care and support network to ensure: </a:t>
            </a:r>
          </a:p>
          <a:p>
            <a:pPr fontAlgn="auto">
              <a:spcAft>
                <a:spcPts val="0"/>
              </a:spcAft>
            </a:pPr>
            <a:r>
              <a:rPr lang="en-US" sz="1800" dirty="0"/>
              <a:t>You are in control and have choice.</a:t>
            </a:r>
          </a:p>
          <a:p>
            <a:pPr fontAlgn="auto">
              <a:spcAft>
                <a:spcPts val="0"/>
              </a:spcAft>
            </a:pPr>
            <a:r>
              <a:rPr lang="en-US" sz="1800" dirty="0"/>
              <a:t>Each step of the process is clear.</a:t>
            </a:r>
          </a:p>
          <a:p>
            <a:pPr fontAlgn="auto">
              <a:spcAft>
                <a:spcPts val="0"/>
              </a:spcAft>
            </a:pPr>
            <a:r>
              <a:rPr lang="en-US" sz="1800" dirty="0"/>
              <a:t>Your support plan is </a:t>
            </a:r>
            <a:r>
              <a:rPr lang="en-US" sz="1800" dirty="0" err="1"/>
              <a:t>centred</a:t>
            </a:r>
            <a:r>
              <a:rPr lang="en-US" sz="1800" dirty="0"/>
              <a:t> on your needs and wishes.</a:t>
            </a:r>
          </a:p>
          <a:p>
            <a:pPr fontAlgn="auto">
              <a:spcAft>
                <a:spcPts val="0"/>
              </a:spcAft>
            </a:pPr>
            <a:r>
              <a:rPr lang="en-US" sz="1800" dirty="0"/>
              <a:t>Your transition to our support is smooth and successful.</a:t>
            </a:r>
          </a:p>
          <a:p>
            <a:pPr marL="0" indent="0" fontAlgn="auto">
              <a:spcAft>
                <a:spcPts val="0"/>
              </a:spcAft>
              <a:buNone/>
            </a:pPr>
            <a:r>
              <a:rPr lang="en-US" sz="1800" dirty="0"/>
              <a:t>Advance planning allows for a clear and smooth transition process. We believe in </a:t>
            </a:r>
            <a:r>
              <a:rPr lang="en-US" sz="1800" b="1" dirty="0">
                <a:solidFill>
                  <a:srgbClr val="51B05C"/>
                </a:solidFill>
              </a:rPr>
              <a:t>transparency and collaboration</a:t>
            </a:r>
            <a:r>
              <a:rPr lang="en-US" sz="1800" dirty="0"/>
              <a:t>.    This means that everyone involved knows exactly what         is happening.</a:t>
            </a:r>
          </a:p>
        </p:txBody>
      </p:sp>
      <p:pic>
        <p:nvPicPr>
          <p:cNvPr id="11" name="Picture 10">
            <a:extLst>
              <a:ext uri="{FF2B5EF4-FFF2-40B4-BE49-F238E27FC236}">
                <a16:creationId xmlns:a16="http://schemas.microsoft.com/office/drawing/2014/main" id="{6DC0C6BC-46D3-4E56-B566-779CCADDA1C6}"/>
              </a:ext>
            </a:extLst>
          </p:cNvPr>
          <p:cNvPicPr>
            <a:picLocks noChangeAspect="1"/>
          </p:cNvPicPr>
          <p:nvPr/>
        </p:nvPicPr>
        <p:blipFill rotWithShape="1">
          <a:blip r:embed="rId3">
            <a:extLst>
              <a:ext uri="{28A0092B-C50C-407E-A947-70E740481C1C}">
                <a14:useLocalDpi xmlns:a14="http://schemas.microsoft.com/office/drawing/2010/main" val="0"/>
              </a:ext>
            </a:extLst>
          </a:blip>
          <a:srcRect b="13532"/>
          <a:stretch/>
        </p:blipFill>
        <p:spPr>
          <a:xfrm flipH="1">
            <a:off x="-30950" y="5104439"/>
            <a:ext cx="12253897" cy="1915746"/>
          </a:xfrm>
          <a:prstGeom prst="rect">
            <a:avLst/>
          </a:prstGeom>
        </p:spPr>
      </p:pic>
      <p:sp>
        <p:nvSpPr>
          <p:cNvPr id="7" name="TextBox 6">
            <a:extLst>
              <a:ext uri="{FF2B5EF4-FFF2-40B4-BE49-F238E27FC236}">
                <a16:creationId xmlns:a16="http://schemas.microsoft.com/office/drawing/2014/main" id="{DB176D63-804B-4778-8B1E-88984F059CC2}"/>
              </a:ext>
            </a:extLst>
          </p:cNvPr>
          <p:cNvSpPr txBox="1"/>
          <p:nvPr/>
        </p:nvSpPr>
        <p:spPr>
          <a:xfrm>
            <a:off x="6702941" y="540556"/>
            <a:ext cx="2603716" cy="369332"/>
          </a:xfrm>
          <a:prstGeom prst="rect">
            <a:avLst/>
          </a:prstGeom>
          <a:noFill/>
        </p:spPr>
        <p:txBody>
          <a:bodyPr wrap="square" rtlCol="0">
            <a:spAutoFit/>
          </a:bodyPr>
          <a:lstStyle/>
          <a:p>
            <a:r>
              <a:rPr lang="en-GB" b="1" dirty="0">
                <a:solidFill>
                  <a:schemeClr val="bg1"/>
                </a:solidFill>
                <a:latin typeface="+mn-lt"/>
              </a:rPr>
              <a:t>Case study</a:t>
            </a:r>
          </a:p>
        </p:txBody>
      </p:sp>
      <p:sp>
        <p:nvSpPr>
          <p:cNvPr id="8" name="TextBox 7">
            <a:extLst>
              <a:ext uri="{FF2B5EF4-FFF2-40B4-BE49-F238E27FC236}">
                <a16:creationId xmlns:a16="http://schemas.microsoft.com/office/drawing/2014/main" id="{19BD1DC0-8023-40C5-8430-B52015F2AF83}"/>
              </a:ext>
            </a:extLst>
          </p:cNvPr>
          <p:cNvSpPr txBox="1"/>
          <p:nvPr/>
        </p:nvSpPr>
        <p:spPr>
          <a:xfrm>
            <a:off x="6702941" y="940405"/>
            <a:ext cx="4990829" cy="4493538"/>
          </a:xfrm>
          <a:prstGeom prst="rect">
            <a:avLst/>
          </a:prstGeom>
          <a:noFill/>
        </p:spPr>
        <p:txBody>
          <a:bodyPr wrap="square" rtlCol="0">
            <a:spAutoFit/>
          </a:bodyPr>
          <a:lstStyle/>
          <a:p>
            <a:r>
              <a:rPr lang="en-US" sz="1300" dirty="0">
                <a:solidFill>
                  <a:schemeClr val="bg1"/>
                </a:solidFill>
                <a:latin typeface="+mj-lt"/>
              </a:rPr>
              <a:t>Mark* lived at one of our residential care homes that that </a:t>
            </a:r>
            <a:r>
              <a:rPr lang="en-US" sz="1300" dirty="0" err="1">
                <a:solidFill>
                  <a:schemeClr val="bg1"/>
                </a:solidFill>
                <a:latin typeface="+mj-lt"/>
              </a:rPr>
              <a:t>specialises</a:t>
            </a:r>
            <a:r>
              <a:rPr lang="en-US" sz="1300" dirty="0">
                <a:solidFill>
                  <a:schemeClr val="bg1"/>
                </a:solidFill>
                <a:latin typeface="+mj-lt"/>
              </a:rPr>
              <a:t> in working with individuals to prepare them for </a:t>
            </a:r>
            <a:r>
              <a:rPr lang="en-US" sz="1300" b="1" dirty="0">
                <a:solidFill>
                  <a:schemeClr val="bg1"/>
                </a:solidFill>
                <a:latin typeface="+mj-lt"/>
              </a:rPr>
              <a:t>transition into supported living</a:t>
            </a:r>
            <a:r>
              <a:rPr lang="en-US" sz="1300" dirty="0">
                <a:solidFill>
                  <a:schemeClr val="bg1"/>
                </a:solidFill>
                <a:latin typeface="+mj-lt"/>
              </a:rPr>
              <a:t>.</a:t>
            </a:r>
          </a:p>
          <a:p>
            <a:endParaRPr lang="en-US" sz="1300" dirty="0">
              <a:solidFill>
                <a:schemeClr val="bg1"/>
              </a:solidFill>
              <a:latin typeface="+mj-lt"/>
            </a:endParaRPr>
          </a:p>
          <a:p>
            <a:r>
              <a:rPr lang="en-US" sz="1300" dirty="0">
                <a:solidFill>
                  <a:schemeClr val="bg1"/>
                </a:solidFill>
                <a:latin typeface="+mj-lt"/>
              </a:rPr>
              <a:t>He has autism, a learning disability and wanted to increase his </a:t>
            </a:r>
            <a:r>
              <a:rPr lang="en-US" sz="1300" b="1" dirty="0">
                <a:solidFill>
                  <a:schemeClr val="bg1"/>
                </a:solidFill>
                <a:latin typeface="+mj-lt"/>
              </a:rPr>
              <a:t>independent living skills </a:t>
            </a:r>
            <a:r>
              <a:rPr lang="en-US" sz="1300" dirty="0">
                <a:solidFill>
                  <a:schemeClr val="bg1"/>
                </a:solidFill>
                <a:latin typeface="+mj-lt"/>
              </a:rPr>
              <a:t>before transitioning into supported living. Our team helped Mark to plan skills that he could gain. This included improving his cooking skills, his </a:t>
            </a:r>
            <a:r>
              <a:rPr lang="en-US" sz="1300" b="1" dirty="0">
                <a:solidFill>
                  <a:schemeClr val="bg1"/>
                </a:solidFill>
                <a:latin typeface="+mj-lt"/>
              </a:rPr>
              <a:t>kitchen safety awareness </a:t>
            </a:r>
            <a:r>
              <a:rPr lang="en-US" sz="1300" dirty="0">
                <a:solidFill>
                  <a:schemeClr val="bg1"/>
                </a:solidFill>
                <a:latin typeface="+mj-lt"/>
              </a:rPr>
              <a:t>and using a temperature probe to check if something was fully cooked.</a:t>
            </a:r>
          </a:p>
          <a:p>
            <a:endParaRPr lang="en-US" sz="1300" dirty="0">
              <a:solidFill>
                <a:schemeClr val="bg1"/>
              </a:solidFill>
              <a:latin typeface="+mj-lt"/>
            </a:endParaRPr>
          </a:p>
          <a:p>
            <a:r>
              <a:rPr lang="en-US" sz="1300" dirty="0">
                <a:solidFill>
                  <a:schemeClr val="bg1"/>
                </a:solidFill>
                <a:latin typeface="+mj-lt"/>
              </a:rPr>
              <a:t>Mark also wanted to increase his </a:t>
            </a:r>
            <a:r>
              <a:rPr lang="en-US" sz="1300" b="1" dirty="0">
                <a:solidFill>
                  <a:schemeClr val="bg1"/>
                </a:solidFill>
                <a:latin typeface="+mj-lt"/>
              </a:rPr>
              <a:t>confidence in accessing the local community</a:t>
            </a:r>
            <a:r>
              <a:rPr lang="en-US" sz="1300" dirty="0">
                <a:solidFill>
                  <a:schemeClr val="bg1"/>
                </a:solidFill>
                <a:latin typeface="+mj-lt"/>
              </a:rPr>
              <a:t>. We helped him to achieve this in stages. First, we went to the shops together, then we would walk behind him at a distance until he felt comfortable enough to travel into town by himself. As part of this, we encouraged Mark to </a:t>
            </a:r>
            <a:r>
              <a:rPr lang="en-US" sz="1300" b="1" dirty="0">
                <a:solidFill>
                  <a:schemeClr val="bg1"/>
                </a:solidFill>
                <a:latin typeface="+mj-lt"/>
              </a:rPr>
              <a:t>consider road awareness </a:t>
            </a:r>
            <a:r>
              <a:rPr lang="en-US" sz="1300" dirty="0">
                <a:solidFill>
                  <a:schemeClr val="bg1"/>
                </a:solidFill>
                <a:latin typeface="+mj-lt"/>
              </a:rPr>
              <a:t>and the traffic light system.</a:t>
            </a:r>
          </a:p>
          <a:p>
            <a:endParaRPr lang="en-US" sz="1300" dirty="0">
              <a:solidFill>
                <a:schemeClr val="bg1"/>
              </a:solidFill>
              <a:latin typeface="+mj-lt"/>
            </a:endParaRPr>
          </a:p>
          <a:p>
            <a:r>
              <a:rPr lang="en-US" sz="1300" dirty="0">
                <a:solidFill>
                  <a:schemeClr val="bg1"/>
                </a:solidFill>
                <a:latin typeface="+mj-lt"/>
              </a:rPr>
              <a:t>Once Mark felt confident enough, we helped him to find his perfect supported living property. Here, we supported him to transition to his very own home! Through helping him to learn </a:t>
            </a:r>
            <a:r>
              <a:rPr lang="en-US" sz="1300" b="1" dirty="0">
                <a:solidFill>
                  <a:schemeClr val="bg1"/>
                </a:solidFill>
                <a:latin typeface="+mj-lt"/>
              </a:rPr>
              <a:t>basic money skills </a:t>
            </a:r>
            <a:r>
              <a:rPr lang="en-US" sz="1300" dirty="0">
                <a:solidFill>
                  <a:schemeClr val="bg1"/>
                </a:solidFill>
                <a:latin typeface="+mj-lt"/>
              </a:rPr>
              <a:t>and use a budget planner, Mark is continuing to live a </a:t>
            </a:r>
            <a:r>
              <a:rPr lang="en-US" sz="1300" b="1" dirty="0">
                <a:solidFill>
                  <a:schemeClr val="bg1"/>
                </a:solidFill>
                <a:latin typeface="+mj-lt"/>
              </a:rPr>
              <a:t>happy and independent life.</a:t>
            </a:r>
          </a:p>
        </p:txBody>
      </p:sp>
      <p:sp>
        <p:nvSpPr>
          <p:cNvPr id="9" name="TextBox 8">
            <a:extLst>
              <a:ext uri="{FF2B5EF4-FFF2-40B4-BE49-F238E27FC236}">
                <a16:creationId xmlns:a16="http://schemas.microsoft.com/office/drawing/2014/main" id="{31DE4B7A-6654-4388-AC88-8324A8E4F113}"/>
              </a:ext>
            </a:extLst>
          </p:cNvPr>
          <p:cNvSpPr txBox="1"/>
          <p:nvPr/>
        </p:nvSpPr>
        <p:spPr>
          <a:xfrm>
            <a:off x="7980287" y="5363337"/>
            <a:ext cx="3782926" cy="307777"/>
          </a:xfrm>
          <a:prstGeom prst="rect">
            <a:avLst/>
          </a:prstGeom>
          <a:noFill/>
        </p:spPr>
        <p:txBody>
          <a:bodyPr wrap="square" rtlCol="0">
            <a:spAutoFit/>
          </a:bodyPr>
          <a:lstStyle/>
          <a:p>
            <a:r>
              <a:rPr lang="en-GB" sz="1400" i="1" dirty="0">
                <a:solidFill>
                  <a:schemeClr val="bg1"/>
                </a:solidFill>
                <a:latin typeface="+mn-lt"/>
              </a:rPr>
              <a:t>*Names have been changed for confidentiality</a:t>
            </a:r>
          </a:p>
        </p:txBody>
      </p:sp>
    </p:spTree>
    <p:extLst>
      <p:ext uri="{BB962C8B-B14F-4D97-AF65-F5344CB8AC3E}">
        <p14:creationId xmlns:p14="http://schemas.microsoft.com/office/powerpoint/2010/main" val="788626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F8E123-59A2-44E8-8A0E-5D810CF49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0747"/>
            <a:ext cx="13499655" cy="2247254"/>
          </a:xfrm>
          <a:prstGeom prst="rect">
            <a:avLst/>
          </a:prstGeom>
        </p:spPr>
      </p:pic>
      <p:pic>
        <p:nvPicPr>
          <p:cNvPr id="4" name="Picture 3">
            <a:extLst>
              <a:ext uri="{FF2B5EF4-FFF2-40B4-BE49-F238E27FC236}">
                <a16:creationId xmlns:a16="http://schemas.microsoft.com/office/drawing/2014/main" id="{1DFB3059-9054-4B33-AF23-5AD54A14A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A6F6B786-351A-4CD4-A38F-BEC423E38D9E}"/>
              </a:ext>
            </a:extLst>
          </p:cNvPr>
          <p:cNvSpPr>
            <a:spLocks noGrp="1"/>
          </p:cNvSpPr>
          <p:nvPr>
            <p:ph type="title"/>
          </p:nvPr>
        </p:nvSpPr>
        <p:spPr>
          <a:xfrm>
            <a:off x="601126" y="612091"/>
            <a:ext cx="9959546" cy="719999"/>
          </a:xfrm>
        </p:spPr>
        <p:txBody>
          <a:bodyPr/>
          <a:lstStyle/>
          <a:p>
            <a:r>
              <a:rPr lang="en-US" dirty="0"/>
              <a:t>Supported living</a:t>
            </a:r>
            <a:endParaRPr lang="en-GB" dirty="0"/>
          </a:p>
        </p:txBody>
      </p:sp>
      <p:sp>
        <p:nvSpPr>
          <p:cNvPr id="7" name="Content Placeholder 2">
            <a:extLst>
              <a:ext uri="{FF2B5EF4-FFF2-40B4-BE49-F238E27FC236}">
                <a16:creationId xmlns:a16="http://schemas.microsoft.com/office/drawing/2014/main" id="{D7255D5F-A44B-435F-BDFB-165C854331F6}"/>
              </a:ext>
            </a:extLst>
          </p:cNvPr>
          <p:cNvSpPr txBox="1">
            <a:spLocks/>
          </p:cNvSpPr>
          <p:nvPr/>
        </p:nvSpPr>
        <p:spPr>
          <a:xfrm>
            <a:off x="601126" y="1369855"/>
            <a:ext cx="6931050" cy="514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00" dirty="0"/>
              <a:t>Supported living </a:t>
            </a:r>
            <a:r>
              <a:rPr lang="en-US" sz="1800" b="1" dirty="0">
                <a:solidFill>
                  <a:srgbClr val="51B05C"/>
                </a:solidFill>
              </a:rPr>
              <a:t>empowers people </a:t>
            </a:r>
            <a:r>
              <a:rPr lang="en-US" sz="1800" dirty="0"/>
              <a:t>to choose the right amount of support, letting them lead an enriching and fulfilling life. This support can be from a few hours a week up to 24 hours per day if needed.</a:t>
            </a:r>
          </a:p>
          <a:p>
            <a:pPr marL="0" indent="0" fontAlgn="auto">
              <a:spcAft>
                <a:spcPts val="0"/>
              </a:spcAft>
              <a:buNone/>
            </a:pPr>
            <a:r>
              <a:rPr lang="en-US" sz="1800" dirty="0"/>
              <a:t>Our </a:t>
            </a:r>
            <a:r>
              <a:rPr lang="en-US" sz="1800" b="1" dirty="0">
                <a:solidFill>
                  <a:srgbClr val="51B05C"/>
                </a:solidFill>
              </a:rPr>
              <a:t>support is tailored </a:t>
            </a:r>
            <a:r>
              <a:rPr lang="en-US" sz="1800" dirty="0"/>
              <a:t>to the individuals needs. We work with people to create </a:t>
            </a:r>
            <a:r>
              <a:rPr lang="en-US" sz="1800" dirty="0" err="1"/>
              <a:t>personalised</a:t>
            </a:r>
            <a:r>
              <a:rPr lang="en-US" sz="1800" dirty="0"/>
              <a:t> support plans based on their interests and aspirations. We work closely with specialist </a:t>
            </a:r>
            <a:r>
              <a:rPr lang="en-US" sz="1800" b="1" dirty="0">
                <a:solidFill>
                  <a:srgbClr val="51B05C"/>
                </a:solidFill>
              </a:rPr>
              <a:t>registered housing providers </a:t>
            </a:r>
            <a:r>
              <a:rPr lang="en-US" sz="1800" dirty="0"/>
              <a:t>who will support the people we support with managing their tenancy.</a:t>
            </a:r>
          </a:p>
          <a:p>
            <a:pPr marL="0" indent="0" fontAlgn="auto">
              <a:spcAft>
                <a:spcPts val="0"/>
              </a:spcAft>
              <a:buNone/>
            </a:pPr>
            <a:r>
              <a:rPr lang="en-US" sz="1800" dirty="0"/>
              <a:t>We can support people to find a home that is </a:t>
            </a:r>
            <a:r>
              <a:rPr lang="en-US" sz="1800" b="1" dirty="0">
                <a:solidFill>
                  <a:srgbClr val="51B05C"/>
                </a:solidFill>
              </a:rPr>
              <a:t>right for them</a:t>
            </a:r>
            <a:r>
              <a:rPr lang="en-US" sz="1800" dirty="0"/>
              <a:t>, whether that is living alone, in shared housing or in an apartment block.</a:t>
            </a:r>
          </a:p>
        </p:txBody>
      </p:sp>
    </p:spTree>
    <p:extLst>
      <p:ext uri="{BB962C8B-B14F-4D97-AF65-F5344CB8AC3E}">
        <p14:creationId xmlns:p14="http://schemas.microsoft.com/office/powerpoint/2010/main" val="365030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F8E123-59A2-44E8-8A0E-5D810CF49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826643"/>
            <a:ext cx="12202723" cy="2031357"/>
          </a:xfrm>
          <a:prstGeom prst="rect">
            <a:avLst/>
          </a:prstGeom>
        </p:spPr>
      </p:pic>
      <p:pic>
        <p:nvPicPr>
          <p:cNvPr id="4" name="Picture 3">
            <a:extLst>
              <a:ext uri="{FF2B5EF4-FFF2-40B4-BE49-F238E27FC236}">
                <a16:creationId xmlns:a16="http://schemas.microsoft.com/office/drawing/2014/main" id="{38713B2D-8EF7-4DE5-9E3E-E90E155F8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806" y="-532437"/>
            <a:ext cx="6427194" cy="12245361"/>
          </a:xfrm>
          <a:prstGeom prst="rect">
            <a:avLst/>
          </a:prstGeom>
        </p:spPr>
      </p:pic>
      <p:sp>
        <p:nvSpPr>
          <p:cNvPr id="2" name="Title 1">
            <a:extLst>
              <a:ext uri="{FF2B5EF4-FFF2-40B4-BE49-F238E27FC236}">
                <a16:creationId xmlns:a16="http://schemas.microsoft.com/office/drawing/2014/main" id="{A6F6B786-351A-4CD4-A38F-BEC423E38D9E}"/>
              </a:ext>
            </a:extLst>
          </p:cNvPr>
          <p:cNvSpPr>
            <a:spLocks noGrp="1"/>
          </p:cNvSpPr>
          <p:nvPr>
            <p:ph type="title"/>
          </p:nvPr>
        </p:nvSpPr>
        <p:spPr>
          <a:xfrm>
            <a:off x="601126" y="612091"/>
            <a:ext cx="9959546" cy="719999"/>
          </a:xfrm>
        </p:spPr>
        <p:txBody>
          <a:bodyPr/>
          <a:lstStyle/>
          <a:p>
            <a:r>
              <a:rPr lang="en-US" dirty="0"/>
              <a:t>Community support</a:t>
            </a:r>
            <a:endParaRPr lang="en-GB" dirty="0"/>
          </a:p>
        </p:txBody>
      </p:sp>
      <p:sp>
        <p:nvSpPr>
          <p:cNvPr id="7" name="Content Placeholder 2">
            <a:extLst>
              <a:ext uri="{FF2B5EF4-FFF2-40B4-BE49-F238E27FC236}">
                <a16:creationId xmlns:a16="http://schemas.microsoft.com/office/drawing/2014/main" id="{D7255D5F-A44B-435F-BDFB-165C854331F6}"/>
              </a:ext>
            </a:extLst>
          </p:cNvPr>
          <p:cNvSpPr txBox="1">
            <a:spLocks/>
          </p:cNvSpPr>
          <p:nvPr/>
        </p:nvSpPr>
        <p:spPr>
          <a:xfrm>
            <a:off x="601126" y="1369855"/>
            <a:ext cx="5049794" cy="514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00" dirty="0"/>
              <a:t>We can support individuals in their own home or out in the community, and we work with them to create a tailored support plan that involves their goals, interests and preferences. The experiences people we support take part in will give them the chance to </a:t>
            </a:r>
            <a:r>
              <a:rPr lang="en-US" sz="1800" b="1" dirty="0">
                <a:solidFill>
                  <a:srgbClr val="51B05C"/>
                </a:solidFill>
              </a:rPr>
              <a:t>learn new skills, engage in their local community,</a:t>
            </a:r>
            <a:r>
              <a:rPr lang="en-US" sz="1800" dirty="0">
                <a:solidFill>
                  <a:srgbClr val="51B05C"/>
                </a:solidFill>
              </a:rPr>
              <a:t> </a:t>
            </a:r>
            <a:r>
              <a:rPr lang="en-US" sz="1800" dirty="0"/>
              <a:t>gain a new found independence and enjoy plenty of interactive activities. </a:t>
            </a:r>
          </a:p>
          <a:p>
            <a:pPr marL="0" indent="0" fontAlgn="auto">
              <a:spcAft>
                <a:spcPts val="0"/>
              </a:spcAft>
              <a:buNone/>
            </a:pPr>
            <a:r>
              <a:rPr lang="en-US" sz="1800" dirty="0"/>
              <a:t>Our staff regularly review support and activity plans to ensure the people we support </a:t>
            </a:r>
            <a:r>
              <a:rPr lang="en-US" sz="1800" b="1" dirty="0">
                <a:solidFill>
                  <a:srgbClr val="51B05C"/>
                </a:solidFill>
              </a:rPr>
              <a:t>accomplish their goals</a:t>
            </a:r>
            <a:r>
              <a:rPr lang="en-US" sz="1800" dirty="0"/>
              <a:t> and are receiving the right level of support.</a:t>
            </a:r>
          </a:p>
        </p:txBody>
      </p:sp>
      <p:sp>
        <p:nvSpPr>
          <p:cNvPr id="9" name="Title 1">
            <a:extLst>
              <a:ext uri="{FF2B5EF4-FFF2-40B4-BE49-F238E27FC236}">
                <a16:creationId xmlns:a16="http://schemas.microsoft.com/office/drawing/2014/main" id="{F0296631-4003-4312-8EF8-195DDFBCB5E7}"/>
              </a:ext>
            </a:extLst>
          </p:cNvPr>
          <p:cNvSpPr txBox="1">
            <a:spLocks/>
          </p:cNvSpPr>
          <p:nvPr/>
        </p:nvSpPr>
        <p:spPr>
          <a:xfrm>
            <a:off x="6794938" y="612090"/>
            <a:ext cx="9959546" cy="719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fontAlgn="auto">
              <a:spcAft>
                <a:spcPts val="0"/>
              </a:spcAft>
            </a:pPr>
            <a:r>
              <a:rPr lang="en-US" dirty="0">
                <a:solidFill>
                  <a:schemeClr val="bg1"/>
                </a:solidFill>
              </a:rPr>
              <a:t>Day opportunities</a:t>
            </a:r>
            <a:endParaRPr lang="en-GB" dirty="0">
              <a:solidFill>
                <a:schemeClr val="bg1"/>
              </a:solidFill>
            </a:endParaRPr>
          </a:p>
        </p:txBody>
      </p:sp>
      <p:sp>
        <p:nvSpPr>
          <p:cNvPr id="10" name="Content Placeholder 2">
            <a:extLst>
              <a:ext uri="{FF2B5EF4-FFF2-40B4-BE49-F238E27FC236}">
                <a16:creationId xmlns:a16="http://schemas.microsoft.com/office/drawing/2014/main" id="{DC5F4E84-D70A-4799-BE7D-565F7A40737F}"/>
              </a:ext>
            </a:extLst>
          </p:cNvPr>
          <p:cNvSpPr txBox="1">
            <a:spLocks/>
          </p:cNvSpPr>
          <p:nvPr/>
        </p:nvSpPr>
        <p:spPr>
          <a:xfrm>
            <a:off x="6794938" y="1369855"/>
            <a:ext cx="5049794" cy="514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00" dirty="0">
                <a:solidFill>
                  <a:schemeClr val="bg1"/>
                </a:solidFill>
              </a:rPr>
              <a:t>Our passionate and caring teams will help individuals get the most of out their day and their budget, so they can lead a happy life without limits. Our teams to support people with the following:</a:t>
            </a:r>
          </a:p>
        </p:txBody>
      </p:sp>
      <p:pic>
        <p:nvPicPr>
          <p:cNvPr id="6" name="Picture 5">
            <a:extLst>
              <a:ext uri="{FF2B5EF4-FFF2-40B4-BE49-F238E27FC236}">
                <a16:creationId xmlns:a16="http://schemas.microsoft.com/office/drawing/2014/main" id="{2A06A4E0-1886-42C0-849C-252C57C10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8122" y="2663544"/>
            <a:ext cx="6092803" cy="3850657"/>
          </a:xfrm>
          <a:prstGeom prst="rect">
            <a:avLst/>
          </a:prstGeom>
        </p:spPr>
      </p:pic>
      <p:sp>
        <p:nvSpPr>
          <p:cNvPr id="14" name="Content Placeholder 2">
            <a:extLst>
              <a:ext uri="{FF2B5EF4-FFF2-40B4-BE49-F238E27FC236}">
                <a16:creationId xmlns:a16="http://schemas.microsoft.com/office/drawing/2014/main" id="{D3D7CC62-F608-4B62-A832-F52B9DAD0C8A}"/>
              </a:ext>
            </a:extLst>
          </p:cNvPr>
          <p:cNvSpPr txBox="1">
            <a:spLocks/>
          </p:cNvSpPr>
          <p:nvPr/>
        </p:nvSpPr>
        <p:spPr>
          <a:xfrm>
            <a:off x="6794939" y="3015568"/>
            <a:ext cx="5049794" cy="5912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800" b="1" dirty="0">
                <a:solidFill>
                  <a:schemeClr val="bg1"/>
                </a:solidFill>
              </a:rPr>
              <a:t>Community inclusion </a:t>
            </a:r>
            <a:r>
              <a:rPr lang="en-US" sz="1800" dirty="0">
                <a:solidFill>
                  <a:schemeClr val="bg1"/>
                </a:solidFill>
              </a:rPr>
              <a:t>like day trips as a group or individually or accessing leisure activities.</a:t>
            </a:r>
          </a:p>
          <a:p>
            <a:pPr marL="0" indent="0" fontAlgn="auto">
              <a:spcAft>
                <a:spcPts val="0"/>
              </a:spcAft>
              <a:buNone/>
            </a:pPr>
            <a:r>
              <a:rPr lang="en-US" sz="1800" b="1" dirty="0">
                <a:solidFill>
                  <a:schemeClr val="bg1"/>
                </a:solidFill>
              </a:rPr>
              <a:t>Health and well-being </a:t>
            </a:r>
            <a:r>
              <a:rPr lang="en-US" sz="1800" dirty="0">
                <a:solidFill>
                  <a:schemeClr val="bg1"/>
                </a:solidFill>
              </a:rPr>
              <a:t>such as exploring opportunities to exercise and leading a healthy lifestyle.</a:t>
            </a:r>
          </a:p>
          <a:p>
            <a:pPr marL="0" indent="0" fontAlgn="auto">
              <a:spcAft>
                <a:spcPts val="0"/>
              </a:spcAft>
              <a:buNone/>
            </a:pPr>
            <a:r>
              <a:rPr lang="en-US" sz="1800" b="1" dirty="0">
                <a:solidFill>
                  <a:schemeClr val="bg1"/>
                </a:solidFill>
              </a:rPr>
              <a:t>Developing your skills </a:t>
            </a:r>
            <a:r>
              <a:rPr lang="en-US" sz="1800" dirty="0">
                <a:solidFill>
                  <a:schemeClr val="bg1"/>
                </a:solidFill>
              </a:rPr>
              <a:t>and confidence in the community by supporting people to travel independently, providing training  and teaching money managing skills.</a:t>
            </a:r>
          </a:p>
          <a:p>
            <a:pPr marL="0" indent="0" fontAlgn="auto">
              <a:spcAft>
                <a:spcPts val="0"/>
              </a:spcAft>
              <a:buNone/>
            </a:pPr>
            <a:r>
              <a:rPr lang="en-US" sz="1800" b="1" dirty="0">
                <a:solidFill>
                  <a:schemeClr val="bg1"/>
                </a:solidFill>
              </a:rPr>
              <a:t>Preparing for work or education </a:t>
            </a:r>
            <a:r>
              <a:rPr lang="en-US" sz="1800" dirty="0">
                <a:solidFill>
                  <a:schemeClr val="bg1"/>
                </a:solidFill>
              </a:rPr>
              <a:t>by learning about CV writing and gaining interview skills.</a:t>
            </a:r>
          </a:p>
        </p:txBody>
      </p:sp>
    </p:spTree>
    <p:extLst>
      <p:ext uri="{BB962C8B-B14F-4D97-AF65-F5344CB8AC3E}">
        <p14:creationId xmlns:p14="http://schemas.microsoft.com/office/powerpoint/2010/main" val="1644526506"/>
      </p:ext>
    </p:extLst>
  </p:cSld>
  <p:clrMapOvr>
    <a:masterClrMapping/>
  </p:clrMapOvr>
</p:sld>
</file>

<file path=ppt/theme/theme1.xml><?xml version="1.0" encoding="utf-8"?>
<a:theme xmlns:a="http://schemas.openxmlformats.org/drawingml/2006/main" name="1_Custom Design">
  <a:themeElements>
    <a:clrScheme name="Voyage Care">
      <a:dk1>
        <a:srgbClr val="000000"/>
      </a:dk1>
      <a:lt1>
        <a:srgbClr val="FFFFFF"/>
      </a:lt1>
      <a:dk2>
        <a:srgbClr val="58377B"/>
      </a:dk2>
      <a:lt2>
        <a:srgbClr val="1EA0AF"/>
      </a:lt2>
      <a:accent1>
        <a:srgbClr val="E12034"/>
      </a:accent1>
      <a:accent2>
        <a:srgbClr val="51B05C"/>
      </a:accent2>
      <a:accent3>
        <a:srgbClr val="EA5696"/>
      </a:accent3>
      <a:accent4>
        <a:srgbClr val="F69F2D"/>
      </a:accent4>
      <a:accent5>
        <a:srgbClr val="5E5D5E"/>
      </a:accent5>
      <a:accent6>
        <a:srgbClr val="F0EDF2"/>
      </a:accent6>
      <a:hlink>
        <a:srgbClr val="1EA0AF"/>
      </a:hlink>
      <a:folHlink>
        <a:srgbClr val="1EA0A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EFCE945-CC21-406F-94BE-04392A981DC9}" vid="{3A25B9C0-D762-4F2E-8B08-1555A97AFBC8}"/>
    </a:ext>
  </a:extLst>
</a:theme>
</file>

<file path=ppt/theme/theme2.xml><?xml version="1.0" encoding="utf-8"?>
<a:theme xmlns:a="http://schemas.openxmlformats.org/drawingml/2006/main" name="Content slides">
  <a:themeElements>
    <a:clrScheme name="Voyage Care">
      <a:dk1>
        <a:srgbClr val="000000"/>
      </a:dk1>
      <a:lt1>
        <a:srgbClr val="FFFFFF"/>
      </a:lt1>
      <a:dk2>
        <a:srgbClr val="58377B"/>
      </a:dk2>
      <a:lt2>
        <a:srgbClr val="1EA0AF"/>
      </a:lt2>
      <a:accent1>
        <a:srgbClr val="E12034"/>
      </a:accent1>
      <a:accent2>
        <a:srgbClr val="51B05C"/>
      </a:accent2>
      <a:accent3>
        <a:srgbClr val="EA5696"/>
      </a:accent3>
      <a:accent4>
        <a:srgbClr val="F69F2D"/>
      </a:accent4>
      <a:accent5>
        <a:srgbClr val="5E5D5E"/>
      </a:accent5>
      <a:accent6>
        <a:srgbClr val="F0EDF2"/>
      </a:accent6>
      <a:hlink>
        <a:srgbClr val="1EA0AF"/>
      </a:hlink>
      <a:folHlink>
        <a:srgbClr val="1EA0A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EFCE945-CC21-406F-94BE-04392A981DC9}" vid="{02939646-3908-4733-868F-3136133A10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External PowerPoint template - wide screen</Template>
  <TotalTime>4432</TotalTime>
  <Words>1379</Words>
  <Application>Microsoft Office PowerPoint</Application>
  <PresentationFormat>Widescreen</PresentationFormat>
  <Paragraphs>88</Paragraphs>
  <Slides>13</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Open Sans</vt:lpstr>
      <vt:lpstr>1_Custom Design</vt:lpstr>
      <vt:lpstr>Content slides</vt:lpstr>
      <vt:lpstr>Voyage Care</vt:lpstr>
      <vt:lpstr>About Voyage Care</vt:lpstr>
      <vt:lpstr>Types of support in the Swindon area</vt:lpstr>
      <vt:lpstr>Our specialisms</vt:lpstr>
      <vt:lpstr>Person-centred approach</vt:lpstr>
      <vt:lpstr>Transition support</vt:lpstr>
      <vt:lpstr>Making the move</vt:lpstr>
      <vt:lpstr>Supported living</vt:lpstr>
      <vt:lpstr>Community support</vt:lpstr>
      <vt:lpstr>Residential care</vt:lpstr>
      <vt:lpstr>Residential care</vt:lpstr>
      <vt:lpstr>PowerPoint Presentation</vt:lpstr>
      <vt:lpstr>Meet our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Plain cover slide title</dc:title>
  <dc:creator>Briony Doyle</dc:creator>
  <cp:lastModifiedBy>Andrew Myrie</cp:lastModifiedBy>
  <cp:revision>101</cp:revision>
  <cp:lastPrinted>2017-07-18T09:39:03Z</cp:lastPrinted>
  <dcterms:created xsi:type="dcterms:W3CDTF">2020-11-10T15:21:12Z</dcterms:created>
  <dcterms:modified xsi:type="dcterms:W3CDTF">2021-09-27T16:01:49Z</dcterms:modified>
</cp:coreProperties>
</file>