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sldIdLst>
    <p:sldId id="312" r:id="rId3"/>
    <p:sldId id="354" r:id="rId4"/>
    <p:sldId id="355" r:id="rId5"/>
    <p:sldId id="356" r:id="rId6"/>
    <p:sldId id="360" r:id="rId7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591" userDrawn="1">
          <p15:clr>
            <a:srgbClr val="A4A3A4"/>
          </p15:clr>
        </p15:guide>
        <p15:guide id="3" pos="2570" userDrawn="1">
          <p15:clr>
            <a:srgbClr val="A4A3A4"/>
          </p15:clr>
        </p15:guide>
        <p15:guide id="4" pos="4498" userDrawn="1">
          <p15:clr>
            <a:srgbClr val="A4A3A4"/>
          </p15:clr>
        </p15:guide>
        <p15:guide id="5" pos="4747" userDrawn="1">
          <p15:clr>
            <a:srgbClr val="A4A3A4"/>
          </p15:clr>
        </p15:guide>
        <p15:guide id="6" pos="393" userDrawn="1">
          <p15:clr>
            <a:srgbClr val="A4A3A4"/>
          </p15:clr>
        </p15:guide>
        <p15:guide id="7" pos="2320" userDrawn="1">
          <p15:clr>
            <a:srgbClr val="A4A3A4"/>
          </p15:clr>
        </p15:guide>
        <p15:guide id="8" pos="6675" userDrawn="1">
          <p15:clr>
            <a:srgbClr val="A4A3A4"/>
          </p15:clr>
        </p15:guide>
        <p15:guide id="9" orient="horz" pos="295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endie Gardiner" initials="WG" lastIdx="15" clrIdx="0">
    <p:extLst>
      <p:ext uri="{19B8F6BF-5375-455C-9EA6-DF929625EA0E}">
        <p15:presenceInfo xmlns:p15="http://schemas.microsoft.com/office/powerpoint/2012/main" userId="S-1-5-21-3927079499-2604250160-3280465394-4273" providerId="AD"/>
      </p:ext>
    </p:extLst>
  </p:cmAuthor>
  <p:cmAuthor id="2" name="Sean Michelin" initials="SM" lastIdx="2" clrIdx="1">
    <p:extLst>
      <p:ext uri="{19B8F6BF-5375-455C-9EA6-DF929625EA0E}">
        <p15:presenceInfo xmlns:p15="http://schemas.microsoft.com/office/powerpoint/2012/main" userId="6e5520771298a67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1A7"/>
    <a:srgbClr val="F8F8F8"/>
    <a:srgbClr val="3EA536"/>
    <a:srgbClr val="57AC43"/>
    <a:srgbClr val="F7F7F7"/>
    <a:srgbClr val="79963C"/>
    <a:srgbClr val="84BD00"/>
    <a:srgbClr val="05C3DE"/>
    <a:srgbClr val="ED8B00"/>
    <a:srgbClr val="56AC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6190"/>
  </p:normalViewPr>
  <p:slideViewPr>
    <p:cSldViewPr snapToGrid="0">
      <p:cViewPr varScale="1">
        <p:scale>
          <a:sx n="82" d="100"/>
          <a:sy n="82" d="100"/>
        </p:scale>
        <p:origin x="96" y="150"/>
      </p:cViewPr>
      <p:guideLst>
        <p:guide orient="horz" pos="2160"/>
        <p:guide pos="3591"/>
        <p:guide pos="2570"/>
        <p:guide pos="4498"/>
        <p:guide pos="4747"/>
        <p:guide pos="393"/>
        <p:guide pos="2320"/>
        <p:guide pos="6675"/>
        <p:guide orient="horz" pos="295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E2DFCE-0C5B-E243-A3DD-E3D18F81CC10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F95975-78DA-1542-A045-D3B31E4E4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852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D5A88A-042A-4891-A679-AC4F87BB368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54069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D5A88A-042A-4891-A679-AC4F87BB368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696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10B5A-C7B3-4115-9A39-C74533130E32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417A-7310-4871-B538-F898BF7ACD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0005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10B5A-C7B3-4115-9A39-C74533130E32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417A-7310-4871-B538-F898BF7ACD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710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10B5A-C7B3-4115-9A39-C74533130E32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417A-7310-4871-B538-F898BF7ACD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4421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10B5A-C7B3-4115-9A39-C74533130E32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417A-7310-4871-B538-F898BF7ACD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588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10B5A-C7B3-4115-9A39-C74533130E32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417A-7310-4871-B538-F898BF7ACD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637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10B5A-C7B3-4115-9A39-C74533130E32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417A-7310-4871-B538-F898BF7ACD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6614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10B5A-C7B3-4115-9A39-C74533130E32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417A-7310-4871-B538-F898BF7ACD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0912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10B5A-C7B3-4115-9A39-C74533130E32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417A-7310-4871-B538-F898BF7ACD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4432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10B5A-C7B3-4115-9A39-C74533130E32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417A-7310-4871-B538-F898BF7ACD8C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2279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10B5A-C7B3-4115-9A39-C74533130E32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417A-7310-4871-B538-F898BF7ACD8C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75596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10B5A-C7B3-4115-9A39-C74533130E32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417A-7310-4871-B538-F898BF7ACD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2342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10B5A-C7B3-4115-9A39-C74533130E32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417A-7310-4871-B538-F898BF7ACD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083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10B5A-C7B3-4115-9A39-C74533130E32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417A-7310-4871-B538-F898BF7ACD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9431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10B5A-C7B3-4115-9A39-C74533130E32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417A-7310-4871-B538-F898BF7ACD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059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10B5A-C7B3-4115-9A39-C74533130E32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417A-7310-4871-B538-F898BF7ACD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703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10B5A-C7B3-4115-9A39-C74533130E32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417A-7310-4871-B538-F898BF7ACD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8249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10B5A-C7B3-4115-9A39-C74533130E32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417A-7310-4871-B538-F898BF7ACD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110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10B5A-C7B3-4115-9A39-C74533130E32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417A-7310-4871-B538-F898BF7ACD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1593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10B5A-C7B3-4115-9A39-C74533130E32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417A-7310-4871-B538-F898BF7ACD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9627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10B5A-C7B3-4115-9A39-C74533130E32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417A-7310-4871-B538-F898BF7ACD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444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10B5A-C7B3-4115-9A39-C74533130E32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417A-7310-4871-B538-F898BF7ACD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598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10B5A-C7B3-4115-9A39-C74533130E32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417A-7310-4871-B538-F898BF7ACD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79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1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0408" y="365125"/>
            <a:ext cx="10515600" cy="1325563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0408" y="1825625"/>
            <a:ext cx="10515600" cy="435133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040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10B5A-C7B3-4115-9A39-C74533130E32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5417A-7310-4871-B538-F898BF7ACD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472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0408" y="365125"/>
            <a:ext cx="10515600" cy="1325563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0408" y="1825625"/>
            <a:ext cx="10515600" cy="435133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040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10B5A-C7B3-4115-9A39-C74533130E32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5417A-7310-4871-B538-F898BF7ACD8C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 descr="A picture containing computer&#10;&#10;Description automatically generated">
            <a:extLst>
              <a:ext uri="{FF2B5EF4-FFF2-40B4-BE49-F238E27FC236}">
                <a16:creationId xmlns:a16="http://schemas.microsoft.com/office/drawing/2014/main" id="{AB44FFA6-AB1E-AB4C-BA69-6BE65140384B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2587" y="0"/>
            <a:ext cx="1719413" cy="6858000"/>
          </a:xfrm>
          <a:prstGeom prst="rect">
            <a:avLst/>
          </a:prstGeom>
        </p:spPr>
      </p:pic>
    </p:spTree>
    <p:custDataLst>
      <p:tags r:id="rId13"/>
    </p:custDataLst>
    <p:extLst>
      <p:ext uri="{BB962C8B-B14F-4D97-AF65-F5344CB8AC3E}">
        <p14:creationId xmlns:p14="http://schemas.microsoft.com/office/powerpoint/2010/main" val="1858339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81A7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A291E27D-A4F8-6D45-9B3E-7C05E7A3C262}"/>
              </a:ext>
            </a:extLst>
          </p:cNvPr>
          <p:cNvSpPr/>
          <p:nvPr/>
        </p:nvSpPr>
        <p:spPr>
          <a:xfrm>
            <a:off x="-24530" y="0"/>
            <a:ext cx="11350028" cy="6858000"/>
          </a:xfrm>
          <a:custGeom>
            <a:avLst/>
            <a:gdLst>
              <a:gd name="connsiteX0" fmla="*/ 0 w 9886988"/>
              <a:gd name="connsiteY0" fmla="*/ 0 h 5940032"/>
              <a:gd name="connsiteX1" fmla="*/ 9886988 w 9886988"/>
              <a:gd name="connsiteY1" fmla="*/ 0 h 5940032"/>
              <a:gd name="connsiteX2" fmla="*/ 9886988 w 9886988"/>
              <a:gd name="connsiteY2" fmla="*/ 5940032 h 5940032"/>
              <a:gd name="connsiteX3" fmla="*/ 0 w 9886988"/>
              <a:gd name="connsiteY3" fmla="*/ 5940032 h 5940032"/>
              <a:gd name="connsiteX4" fmla="*/ 0 w 9886988"/>
              <a:gd name="connsiteY4" fmla="*/ 0 h 5940032"/>
              <a:gd name="connsiteX0" fmla="*/ 0 w 10814451"/>
              <a:gd name="connsiteY0" fmla="*/ 0 h 5940032"/>
              <a:gd name="connsiteX1" fmla="*/ 10814451 w 10814451"/>
              <a:gd name="connsiteY1" fmla="*/ 0 h 5940032"/>
              <a:gd name="connsiteX2" fmla="*/ 9886988 w 10814451"/>
              <a:gd name="connsiteY2" fmla="*/ 5940032 h 5940032"/>
              <a:gd name="connsiteX3" fmla="*/ 0 w 10814451"/>
              <a:gd name="connsiteY3" fmla="*/ 5940032 h 5940032"/>
              <a:gd name="connsiteX4" fmla="*/ 0 w 10814451"/>
              <a:gd name="connsiteY4" fmla="*/ 0 h 5940032"/>
              <a:gd name="connsiteX0" fmla="*/ 0 w 10900796"/>
              <a:gd name="connsiteY0" fmla="*/ 0 h 5940032"/>
              <a:gd name="connsiteX1" fmla="*/ 10900796 w 10900796"/>
              <a:gd name="connsiteY1" fmla="*/ 11314 h 5940032"/>
              <a:gd name="connsiteX2" fmla="*/ 9886988 w 10900796"/>
              <a:gd name="connsiteY2" fmla="*/ 5940032 h 5940032"/>
              <a:gd name="connsiteX3" fmla="*/ 0 w 10900796"/>
              <a:gd name="connsiteY3" fmla="*/ 5940032 h 5940032"/>
              <a:gd name="connsiteX4" fmla="*/ 0 w 10900796"/>
              <a:gd name="connsiteY4" fmla="*/ 0 h 5940032"/>
              <a:gd name="connsiteX0" fmla="*/ 0 w 10900796"/>
              <a:gd name="connsiteY0" fmla="*/ 0 h 5940032"/>
              <a:gd name="connsiteX1" fmla="*/ 10900796 w 10900796"/>
              <a:gd name="connsiteY1" fmla="*/ 2313 h 5940032"/>
              <a:gd name="connsiteX2" fmla="*/ 9886988 w 10900796"/>
              <a:gd name="connsiteY2" fmla="*/ 5940032 h 5940032"/>
              <a:gd name="connsiteX3" fmla="*/ 0 w 10900796"/>
              <a:gd name="connsiteY3" fmla="*/ 5940032 h 5940032"/>
              <a:gd name="connsiteX4" fmla="*/ 0 w 10900796"/>
              <a:gd name="connsiteY4" fmla="*/ 0 h 594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00796" h="5940032">
                <a:moveTo>
                  <a:pt x="0" y="0"/>
                </a:moveTo>
                <a:lnTo>
                  <a:pt x="10900796" y="2313"/>
                </a:lnTo>
                <a:lnTo>
                  <a:pt x="9886988" y="5940032"/>
                </a:lnTo>
                <a:lnTo>
                  <a:pt x="0" y="5940032"/>
                </a:lnTo>
                <a:lnTo>
                  <a:pt x="0" y="0"/>
                </a:lnTo>
                <a:close/>
              </a:path>
            </a:pathLst>
          </a:custGeom>
          <a:solidFill>
            <a:srgbClr val="0081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6B99AA00-5F9B-FA4E-9D58-CA7392CE1F29}"/>
              </a:ext>
            </a:extLst>
          </p:cNvPr>
          <p:cNvSpPr txBox="1">
            <a:spLocks/>
          </p:cNvSpPr>
          <p:nvPr/>
        </p:nvSpPr>
        <p:spPr>
          <a:xfrm>
            <a:off x="1110343" y="2264744"/>
            <a:ext cx="10315481" cy="2117960"/>
          </a:xfrm>
          <a:prstGeom prst="rect">
            <a:avLst/>
          </a:prstGeom>
        </p:spPr>
        <p:txBody>
          <a:bodyPr vert="horz" lIns="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81A7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800" b="1" dirty="0">
                <a:solidFill>
                  <a:srgbClr val="FFFFFF"/>
                </a:solidFill>
              </a:rPr>
              <a:t>Stonewater </a:t>
            </a:r>
            <a:r>
              <a:rPr lang="en-US" sz="8800" b="1" dirty="0" smtClean="0">
                <a:solidFill>
                  <a:srgbClr val="FFFFFF"/>
                </a:solidFill>
              </a:rPr>
              <a:t> </a:t>
            </a:r>
            <a:r>
              <a:rPr lang="en-US" sz="4800" b="1" dirty="0">
                <a:solidFill>
                  <a:srgbClr val="FFFFFF"/>
                </a:solidFill>
              </a:rPr>
              <a:t/>
            </a:r>
            <a:br>
              <a:rPr lang="en-US" sz="4800" b="1" dirty="0">
                <a:solidFill>
                  <a:srgbClr val="FFFFFF"/>
                </a:solidFill>
              </a:rPr>
            </a:br>
            <a:r>
              <a:rPr lang="en-US" sz="4800" dirty="0" smtClean="0">
                <a:solidFill>
                  <a:srgbClr val="FFFFFF"/>
                </a:solidFill>
              </a:rPr>
              <a:t>Supported Accommodation</a:t>
            </a:r>
            <a:endParaRPr lang="en-US" sz="4800" dirty="0">
              <a:solidFill>
                <a:srgbClr val="FFFFFF"/>
              </a:solidFill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AD85E35F-0DB4-794A-8735-33761946D93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145105" y="304852"/>
            <a:ext cx="4184257" cy="94007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3682983B-A159-B643-B428-576F12803D1F}"/>
              </a:ext>
            </a:extLst>
          </p:cNvPr>
          <p:cNvSpPr/>
          <p:nvPr/>
        </p:nvSpPr>
        <p:spPr>
          <a:xfrm>
            <a:off x="10659649" y="6250488"/>
            <a:ext cx="1532351" cy="438411"/>
          </a:xfrm>
          <a:prstGeom prst="rect">
            <a:avLst/>
          </a:prstGeom>
          <a:solidFill>
            <a:srgbClr val="0081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riangle 1">
            <a:extLst>
              <a:ext uri="{FF2B5EF4-FFF2-40B4-BE49-F238E27FC236}">
                <a16:creationId xmlns:a16="http://schemas.microsoft.com/office/drawing/2014/main" id="{8485EFD6-AC17-E04C-9866-E21224CF714F}"/>
              </a:ext>
            </a:extLst>
          </p:cNvPr>
          <p:cNvSpPr/>
          <p:nvPr/>
        </p:nvSpPr>
        <p:spPr>
          <a:xfrm>
            <a:off x="-31557" y="1825924"/>
            <a:ext cx="1189385" cy="1625079"/>
          </a:xfrm>
          <a:custGeom>
            <a:avLst/>
            <a:gdLst>
              <a:gd name="connsiteX0" fmla="*/ 0 w 433488"/>
              <a:gd name="connsiteY0" fmla="*/ 418012 h 418012"/>
              <a:gd name="connsiteX1" fmla="*/ 216744 w 433488"/>
              <a:gd name="connsiteY1" fmla="*/ 0 h 418012"/>
              <a:gd name="connsiteX2" fmla="*/ 433488 w 433488"/>
              <a:gd name="connsiteY2" fmla="*/ 418012 h 418012"/>
              <a:gd name="connsiteX3" fmla="*/ 0 w 433488"/>
              <a:gd name="connsiteY3" fmla="*/ 418012 h 418012"/>
              <a:gd name="connsiteX0" fmla="*/ 0 w 433488"/>
              <a:gd name="connsiteY0" fmla="*/ 396746 h 396746"/>
              <a:gd name="connsiteX1" fmla="*/ 53711 w 433488"/>
              <a:gd name="connsiteY1" fmla="*/ 0 h 396746"/>
              <a:gd name="connsiteX2" fmla="*/ 433488 w 433488"/>
              <a:gd name="connsiteY2" fmla="*/ 396746 h 396746"/>
              <a:gd name="connsiteX3" fmla="*/ 0 w 433488"/>
              <a:gd name="connsiteY3" fmla="*/ 396746 h 396746"/>
              <a:gd name="connsiteX0" fmla="*/ 0 w 327162"/>
              <a:gd name="connsiteY0" fmla="*/ 396746 h 396746"/>
              <a:gd name="connsiteX1" fmla="*/ 53711 w 327162"/>
              <a:gd name="connsiteY1" fmla="*/ 0 h 396746"/>
              <a:gd name="connsiteX2" fmla="*/ 327162 w 327162"/>
              <a:gd name="connsiteY2" fmla="*/ 247890 h 396746"/>
              <a:gd name="connsiteX3" fmla="*/ 0 w 327162"/>
              <a:gd name="connsiteY3" fmla="*/ 396746 h 396746"/>
              <a:gd name="connsiteX0" fmla="*/ 949 w 273451"/>
              <a:gd name="connsiteY0" fmla="*/ 373621 h 373621"/>
              <a:gd name="connsiteX1" fmla="*/ 0 w 273451"/>
              <a:gd name="connsiteY1" fmla="*/ 0 h 373621"/>
              <a:gd name="connsiteX2" fmla="*/ 273451 w 273451"/>
              <a:gd name="connsiteY2" fmla="*/ 247890 h 373621"/>
              <a:gd name="connsiteX3" fmla="*/ 949 w 273451"/>
              <a:gd name="connsiteY3" fmla="*/ 373621 h 373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3451" h="373621">
                <a:moveTo>
                  <a:pt x="949" y="373621"/>
                </a:moveTo>
                <a:cubicBezTo>
                  <a:pt x="633" y="249081"/>
                  <a:pt x="316" y="124540"/>
                  <a:pt x="0" y="0"/>
                </a:cubicBezTo>
                <a:lnTo>
                  <a:pt x="273451" y="247890"/>
                </a:lnTo>
                <a:lnTo>
                  <a:pt x="949" y="373621"/>
                </a:lnTo>
                <a:close/>
              </a:path>
            </a:pathLst>
          </a:custGeom>
          <a:solidFill>
            <a:srgbClr val="00AE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3225002" y="5026356"/>
            <a:ext cx="5393498" cy="1388306"/>
            <a:chOff x="2066922" y="5289152"/>
            <a:chExt cx="5393498" cy="1388306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870612" y="5289152"/>
              <a:ext cx="772391" cy="1388306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843895" y="5418859"/>
              <a:ext cx="1020624" cy="1184902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066922" y="5573831"/>
              <a:ext cx="1602798" cy="874957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04797" y="5552901"/>
              <a:ext cx="1455623" cy="860807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3147800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7">
            <a:extLst>
              <a:ext uri="{FF2B5EF4-FFF2-40B4-BE49-F238E27FC236}">
                <a16:creationId xmlns:a16="http://schemas.microsoft.com/office/drawing/2014/main" id="{A291E27D-A4F8-6D45-9B3E-7C05E7A3C262}"/>
              </a:ext>
            </a:extLst>
          </p:cNvPr>
          <p:cNvSpPr/>
          <p:nvPr/>
        </p:nvSpPr>
        <p:spPr>
          <a:xfrm>
            <a:off x="0" y="87086"/>
            <a:ext cx="11350028" cy="6858000"/>
          </a:xfrm>
          <a:custGeom>
            <a:avLst/>
            <a:gdLst>
              <a:gd name="connsiteX0" fmla="*/ 0 w 9886988"/>
              <a:gd name="connsiteY0" fmla="*/ 0 h 5940032"/>
              <a:gd name="connsiteX1" fmla="*/ 9886988 w 9886988"/>
              <a:gd name="connsiteY1" fmla="*/ 0 h 5940032"/>
              <a:gd name="connsiteX2" fmla="*/ 9886988 w 9886988"/>
              <a:gd name="connsiteY2" fmla="*/ 5940032 h 5940032"/>
              <a:gd name="connsiteX3" fmla="*/ 0 w 9886988"/>
              <a:gd name="connsiteY3" fmla="*/ 5940032 h 5940032"/>
              <a:gd name="connsiteX4" fmla="*/ 0 w 9886988"/>
              <a:gd name="connsiteY4" fmla="*/ 0 h 5940032"/>
              <a:gd name="connsiteX0" fmla="*/ 0 w 10814451"/>
              <a:gd name="connsiteY0" fmla="*/ 0 h 5940032"/>
              <a:gd name="connsiteX1" fmla="*/ 10814451 w 10814451"/>
              <a:gd name="connsiteY1" fmla="*/ 0 h 5940032"/>
              <a:gd name="connsiteX2" fmla="*/ 9886988 w 10814451"/>
              <a:gd name="connsiteY2" fmla="*/ 5940032 h 5940032"/>
              <a:gd name="connsiteX3" fmla="*/ 0 w 10814451"/>
              <a:gd name="connsiteY3" fmla="*/ 5940032 h 5940032"/>
              <a:gd name="connsiteX4" fmla="*/ 0 w 10814451"/>
              <a:gd name="connsiteY4" fmla="*/ 0 h 5940032"/>
              <a:gd name="connsiteX0" fmla="*/ 0 w 10900796"/>
              <a:gd name="connsiteY0" fmla="*/ 0 h 5940032"/>
              <a:gd name="connsiteX1" fmla="*/ 10900796 w 10900796"/>
              <a:gd name="connsiteY1" fmla="*/ 11314 h 5940032"/>
              <a:gd name="connsiteX2" fmla="*/ 9886988 w 10900796"/>
              <a:gd name="connsiteY2" fmla="*/ 5940032 h 5940032"/>
              <a:gd name="connsiteX3" fmla="*/ 0 w 10900796"/>
              <a:gd name="connsiteY3" fmla="*/ 5940032 h 5940032"/>
              <a:gd name="connsiteX4" fmla="*/ 0 w 10900796"/>
              <a:gd name="connsiteY4" fmla="*/ 0 h 5940032"/>
              <a:gd name="connsiteX0" fmla="*/ 0 w 10900796"/>
              <a:gd name="connsiteY0" fmla="*/ 0 h 5940032"/>
              <a:gd name="connsiteX1" fmla="*/ 10900796 w 10900796"/>
              <a:gd name="connsiteY1" fmla="*/ 2313 h 5940032"/>
              <a:gd name="connsiteX2" fmla="*/ 9886988 w 10900796"/>
              <a:gd name="connsiteY2" fmla="*/ 5940032 h 5940032"/>
              <a:gd name="connsiteX3" fmla="*/ 0 w 10900796"/>
              <a:gd name="connsiteY3" fmla="*/ 5940032 h 5940032"/>
              <a:gd name="connsiteX4" fmla="*/ 0 w 10900796"/>
              <a:gd name="connsiteY4" fmla="*/ 0 h 594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00796" h="5940032">
                <a:moveTo>
                  <a:pt x="0" y="0"/>
                </a:moveTo>
                <a:lnTo>
                  <a:pt x="10900796" y="2313"/>
                </a:lnTo>
                <a:lnTo>
                  <a:pt x="9886988" y="5940032"/>
                </a:lnTo>
                <a:lnTo>
                  <a:pt x="0" y="5940032"/>
                </a:lnTo>
                <a:lnTo>
                  <a:pt x="0" y="0"/>
                </a:lnTo>
                <a:close/>
              </a:path>
            </a:pathLst>
          </a:custGeom>
          <a:solidFill>
            <a:srgbClr val="0081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" name="Triangle 1">
            <a:extLst>
              <a:ext uri="{FF2B5EF4-FFF2-40B4-BE49-F238E27FC236}">
                <a16:creationId xmlns:a16="http://schemas.microsoft.com/office/drawing/2014/main" id="{8485EFD6-AC17-E04C-9866-E21224CF714F}"/>
              </a:ext>
            </a:extLst>
          </p:cNvPr>
          <p:cNvSpPr/>
          <p:nvPr/>
        </p:nvSpPr>
        <p:spPr>
          <a:xfrm>
            <a:off x="-24530" y="-331649"/>
            <a:ext cx="1189385" cy="1625079"/>
          </a:xfrm>
          <a:custGeom>
            <a:avLst/>
            <a:gdLst>
              <a:gd name="connsiteX0" fmla="*/ 0 w 433488"/>
              <a:gd name="connsiteY0" fmla="*/ 418012 h 418012"/>
              <a:gd name="connsiteX1" fmla="*/ 216744 w 433488"/>
              <a:gd name="connsiteY1" fmla="*/ 0 h 418012"/>
              <a:gd name="connsiteX2" fmla="*/ 433488 w 433488"/>
              <a:gd name="connsiteY2" fmla="*/ 418012 h 418012"/>
              <a:gd name="connsiteX3" fmla="*/ 0 w 433488"/>
              <a:gd name="connsiteY3" fmla="*/ 418012 h 418012"/>
              <a:gd name="connsiteX0" fmla="*/ 0 w 433488"/>
              <a:gd name="connsiteY0" fmla="*/ 396746 h 396746"/>
              <a:gd name="connsiteX1" fmla="*/ 53711 w 433488"/>
              <a:gd name="connsiteY1" fmla="*/ 0 h 396746"/>
              <a:gd name="connsiteX2" fmla="*/ 433488 w 433488"/>
              <a:gd name="connsiteY2" fmla="*/ 396746 h 396746"/>
              <a:gd name="connsiteX3" fmla="*/ 0 w 433488"/>
              <a:gd name="connsiteY3" fmla="*/ 396746 h 396746"/>
              <a:gd name="connsiteX0" fmla="*/ 0 w 327162"/>
              <a:gd name="connsiteY0" fmla="*/ 396746 h 396746"/>
              <a:gd name="connsiteX1" fmla="*/ 53711 w 327162"/>
              <a:gd name="connsiteY1" fmla="*/ 0 h 396746"/>
              <a:gd name="connsiteX2" fmla="*/ 327162 w 327162"/>
              <a:gd name="connsiteY2" fmla="*/ 247890 h 396746"/>
              <a:gd name="connsiteX3" fmla="*/ 0 w 327162"/>
              <a:gd name="connsiteY3" fmla="*/ 396746 h 396746"/>
              <a:gd name="connsiteX0" fmla="*/ 949 w 273451"/>
              <a:gd name="connsiteY0" fmla="*/ 373621 h 373621"/>
              <a:gd name="connsiteX1" fmla="*/ 0 w 273451"/>
              <a:gd name="connsiteY1" fmla="*/ 0 h 373621"/>
              <a:gd name="connsiteX2" fmla="*/ 273451 w 273451"/>
              <a:gd name="connsiteY2" fmla="*/ 247890 h 373621"/>
              <a:gd name="connsiteX3" fmla="*/ 949 w 273451"/>
              <a:gd name="connsiteY3" fmla="*/ 373621 h 373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3451" h="373621">
                <a:moveTo>
                  <a:pt x="949" y="373621"/>
                </a:moveTo>
                <a:cubicBezTo>
                  <a:pt x="633" y="249081"/>
                  <a:pt x="316" y="124540"/>
                  <a:pt x="0" y="0"/>
                </a:cubicBezTo>
                <a:lnTo>
                  <a:pt x="273451" y="247890"/>
                </a:lnTo>
                <a:lnTo>
                  <a:pt x="949" y="373621"/>
                </a:lnTo>
                <a:close/>
              </a:path>
            </a:pathLst>
          </a:custGeom>
          <a:solidFill>
            <a:srgbClr val="00AEC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B99AA00-5F9B-FA4E-9D58-CA7392CE1F29}"/>
              </a:ext>
            </a:extLst>
          </p:cNvPr>
          <p:cNvSpPr txBox="1">
            <a:spLocks/>
          </p:cNvSpPr>
          <p:nvPr/>
        </p:nvSpPr>
        <p:spPr>
          <a:xfrm>
            <a:off x="1307114" y="253837"/>
            <a:ext cx="5933324" cy="902006"/>
          </a:xfrm>
          <a:prstGeom prst="rect">
            <a:avLst/>
          </a:prstGeom>
        </p:spPr>
        <p:txBody>
          <a:bodyPr vert="horz" lIns="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81A7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rgbClr val="FFFFFF"/>
                </a:solidFill>
              </a:rPr>
              <a:t>About Stonewater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B99AA00-5F9B-FA4E-9D58-CA7392CE1F29}"/>
              </a:ext>
            </a:extLst>
          </p:cNvPr>
          <p:cNvSpPr txBox="1">
            <a:spLocks/>
          </p:cNvSpPr>
          <p:nvPr/>
        </p:nvSpPr>
        <p:spPr>
          <a:xfrm>
            <a:off x="393638" y="1086928"/>
            <a:ext cx="6403977" cy="5388634"/>
          </a:xfrm>
          <a:prstGeom prst="rect">
            <a:avLst/>
          </a:prstGeom>
        </p:spPr>
        <p:txBody>
          <a:bodyPr vert="horz" lIns="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81A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44731" y="2302538"/>
            <a:ext cx="8299269" cy="4013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buClr>
                <a:srgbClr val="376B94"/>
              </a:buClr>
            </a:pPr>
            <a:r>
              <a:rPr lang="en-US" sz="2800" b="1" dirty="0">
                <a:solidFill>
                  <a:srgbClr val="002060"/>
                </a:solidFill>
                <a:latin typeface="Arial"/>
                <a:cs typeface="Arial"/>
              </a:rPr>
              <a:t>A leading Housing Association with nine housing projects in Swindon </a:t>
            </a:r>
          </a:p>
          <a:p>
            <a:pPr>
              <a:lnSpc>
                <a:spcPct val="130000"/>
              </a:lnSpc>
              <a:buClr>
                <a:srgbClr val="376B94"/>
              </a:buClr>
            </a:pPr>
            <a:r>
              <a:rPr lang="en-US" sz="2800" b="1" dirty="0">
                <a:solidFill>
                  <a:srgbClr val="002060"/>
                </a:solidFill>
                <a:latin typeface="Arial"/>
                <a:cs typeface="Arial"/>
              </a:rPr>
              <a:t>Projects include Mental Health, Learning Difficulties, Young </a:t>
            </a:r>
            <a:r>
              <a:rPr lang="en-US" sz="2800" b="1" dirty="0" smtClean="0">
                <a:solidFill>
                  <a:srgbClr val="002060"/>
                </a:solidFill>
                <a:latin typeface="Arial"/>
                <a:cs typeface="Arial"/>
              </a:rPr>
              <a:t>People, Domestic Abuse</a:t>
            </a:r>
            <a:endParaRPr lang="en-US" sz="28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>
              <a:lnSpc>
                <a:spcPct val="130000"/>
              </a:lnSpc>
              <a:buClr>
                <a:srgbClr val="376B94"/>
              </a:buClr>
            </a:pPr>
            <a:r>
              <a:rPr lang="en-US" sz="2800" b="1" dirty="0">
                <a:solidFill>
                  <a:srgbClr val="002060"/>
                </a:solidFill>
                <a:latin typeface="Arial"/>
                <a:cs typeface="Arial"/>
              </a:rPr>
              <a:t>We offer support from 24 hours to floating support</a:t>
            </a:r>
          </a:p>
          <a:p>
            <a:pPr>
              <a:lnSpc>
                <a:spcPct val="130000"/>
              </a:lnSpc>
              <a:buClr>
                <a:srgbClr val="376B94"/>
              </a:buClr>
            </a:pPr>
            <a:r>
              <a:rPr lang="en-US" sz="2800" b="1" dirty="0">
                <a:solidFill>
                  <a:srgbClr val="002060"/>
                </a:solidFill>
                <a:latin typeface="Arial"/>
                <a:cs typeface="Arial"/>
              </a:rPr>
              <a:t>Fully trained and experienced staff teams</a:t>
            </a:r>
          </a:p>
        </p:txBody>
      </p:sp>
    </p:spTree>
    <p:extLst>
      <p:ext uri="{BB962C8B-B14F-4D97-AF65-F5344CB8AC3E}">
        <p14:creationId xmlns:p14="http://schemas.microsoft.com/office/powerpoint/2010/main" val="3822854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7">
            <a:extLst>
              <a:ext uri="{FF2B5EF4-FFF2-40B4-BE49-F238E27FC236}">
                <a16:creationId xmlns:a16="http://schemas.microsoft.com/office/drawing/2014/main" id="{A291E27D-A4F8-6D45-9B3E-7C05E7A3C262}"/>
              </a:ext>
            </a:extLst>
          </p:cNvPr>
          <p:cNvSpPr/>
          <p:nvPr/>
        </p:nvSpPr>
        <p:spPr>
          <a:xfrm>
            <a:off x="-24530" y="1428206"/>
            <a:ext cx="11773989" cy="5429794"/>
          </a:xfrm>
          <a:custGeom>
            <a:avLst/>
            <a:gdLst>
              <a:gd name="connsiteX0" fmla="*/ 0 w 9886988"/>
              <a:gd name="connsiteY0" fmla="*/ 0 h 5940032"/>
              <a:gd name="connsiteX1" fmla="*/ 9886988 w 9886988"/>
              <a:gd name="connsiteY1" fmla="*/ 0 h 5940032"/>
              <a:gd name="connsiteX2" fmla="*/ 9886988 w 9886988"/>
              <a:gd name="connsiteY2" fmla="*/ 5940032 h 5940032"/>
              <a:gd name="connsiteX3" fmla="*/ 0 w 9886988"/>
              <a:gd name="connsiteY3" fmla="*/ 5940032 h 5940032"/>
              <a:gd name="connsiteX4" fmla="*/ 0 w 9886988"/>
              <a:gd name="connsiteY4" fmla="*/ 0 h 5940032"/>
              <a:gd name="connsiteX0" fmla="*/ 0 w 10814451"/>
              <a:gd name="connsiteY0" fmla="*/ 0 h 5940032"/>
              <a:gd name="connsiteX1" fmla="*/ 10814451 w 10814451"/>
              <a:gd name="connsiteY1" fmla="*/ 0 h 5940032"/>
              <a:gd name="connsiteX2" fmla="*/ 9886988 w 10814451"/>
              <a:gd name="connsiteY2" fmla="*/ 5940032 h 5940032"/>
              <a:gd name="connsiteX3" fmla="*/ 0 w 10814451"/>
              <a:gd name="connsiteY3" fmla="*/ 5940032 h 5940032"/>
              <a:gd name="connsiteX4" fmla="*/ 0 w 10814451"/>
              <a:gd name="connsiteY4" fmla="*/ 0 h 5940032"/>
              <a:gd name="connsiteX0" fmla="*/ 0 w 10900796"/>
              <a:gd name="connsiteY0" fmla="*/ 0 h 5940032"/>
              <a:gd name="connsiteX1" fmla="*/ 10900796 w 10900796"/>
              <a:gd name="connsiteY1" fmla="*/ 11314 h 5940032"/>
              <a:gd name="connsiteX2" fmla="*/ 9886988 w 10900796"/>
              <a:gd name="connsiteY2" fmla="*/ 5940032 h 5940032"/>
              <a:gd name="connsiteX3" fmla="*/ 0 w 10900796"/>
              <a:gd name="connsiteY3" fmla="*/ 5940032 h 5940032"/>
              <a:gd name="connsiteX4" fmla="*/ 0 w 10900796"/>
              <a:gd name="connsiteY4" fmla="*/ 0 h 5940032"/>
              <a:gd name="connsiteX0" fmla="*/ 0 w 10900796"/>
              <a:gd name="connsiteY0" fmla="*/ 0 h 5940032"/>
              <a:gd name="connsiteX1" fmla="*/ 10900796 w 10900796"/>
              <a:gd name="connsiteY1" fmla="*/ 2313 h 5940032"/>
              <a:gd name="connsiteX2" fmla="*/ 9886988 w 10900796"/>
              <a:gd name="connsiteY2" fmla="*/ 5940032 h 5940032"/>
              <a:gd name="connsiteX3" fmla="*/ 0 w 10900796"/>
              <a:gd name="connsiteY3" fmla="*/ 5940032 h 5940032"/>
              <a:gd name="connsiteX4" fmla="*/ 0 w 10900796"/>
              <a:gd name="connsiteY4" fmla="*/ 0 h 594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00796" h="5940032">
                <a:moveTo>
                  <a:pt x="0" y="0"/>
                </a:moveTo>
                <a:lnTo>
                  <a:pt x="10900796" y="2313"/>
                </a:lnTo>
                <a:lnTo>
                  <a:pt x="9886988" y="5940032"/>
                </a:lnTo>
                <a:lnTo>
                  <a:pt x="0" y="5940032"/>
                </a:lnTo>
                <a:lnTo>
                  <a:pt x="0" y="0"/>
                </a:lnTo>
                <a:close/>
              </a:path>
            </a:pathLst>
          </a:custGeom>
          <a:solidFill>
            <a:srgbClr val="0081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30000"/>
              </a:lnSpc>
              <a:buClr>
                <a:srgbClr val="376B94"/>
              </a:buClr>
            </a:pPr>
            <a:r>
              <a:rPr lang="en-US" sz="2400" b="1" dirty="0">
                <a:solidFill>
                  <a:srgbClr val="002060"/>
                </a:solidFill>
                <a:latin typeface="Arial"/>
                <a:cs typeface="Arial"/>
              </a:rPr>
              <a:t>To return to or get into Work </a:t>
            </a:r>
            <a:endParaRPr lang="en-US" sz="2400" b="1" dirty="0" smtClean="0">
              <a:solidFill>
                <a:srgbClr val="002060"/>
              </a:solidFill>
              <a:latin typeface="Arial"/>
              <a:cs typeface="Arial"/>
            </a:endParaRPr>
          </a:p>
          <a:p>
            <a:pPr>
              <a:lnSpc>
                <a:spcPct val="130000"/>
              </a:lnSpc>
              <a:buClr>
                <a:srgbClr val="376B94"/>
              </a:buClr>
            </a:pPr>
            <a:endParaRPr lang="en-US" sz="24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>
              <a:lnSpc>
                <a:spcPct val="130000"/>
              </a:lnSpc>
              <a:buClr>
                <a:srgbClr val="376B94"/>
              </a:buClr>
            </a:pPr>
            <a:r>
              <a:rPr lang="en-US" sz="2400" b="1" dirty="0">
                <a:solidFill>
                  <a:srgbClr val="002060"/>
                </a:solidFill>
                <a:latin typeface="Arial"/>
                <a:cs typeface="Arial"/>
              </a:rPr>
              <a:t>To return to </a:t>
            </a:r>
            <a:r>
              <a:rPr lang="en-US" sz="2400" b="1" dirty="0" smtClean="0">
                <a:solidFill>
                  <a:srgbClr val="002060"/>
                </a:solidFill>
                <a:latin typeface="Arial"/>
                <a:cs typeface="Arial"/>
              </a:rPr>
              <a:t>Education</a:t>
            </a:r>
          </a:p>
          <a:p>
            <a:pPr>
              <a:lnSpc>
                <a:spcPct val="130000"/>
              </a:lnSpc>
              <a:buClr>
                <a:srgbClr val="376B94"/>
              </a:buClr>
            </a:pPr>
            <a:endParaRPr lang="en-US" sz="24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>
              <a:lnSpc>
                <a:spcPct val="130000"/>
              </a:lnSpc>
              <a:buClr>
                <a:srgbClr val="376B94"/>
              </a:buClr>
            </a:pPr>
            <a:r>
              <a:rPr lang="en-US" sz="2400" b="1" dirty="0">
                <a:solidFill>
                  <a:srgbClr val="002060"/>
                </a:solidFill>
                <a:latin typeface="Arial"/>
                <a:cs typeface="Arial"/>
              </a:rPr>
              <a:t>To develop independent living </a:t>
            </a:r>
            <a:r>
              <a:rPr lang="en-US" sz="2400" b="1" dirty="0" smtClean="0">
                <a:solidFill>
                  <a:srgbClr val="002060"/>
                </a:solidFill>
                <a:latin typeface="Arial"/>
                <a:cs typeface="Arial"/>
              </a:rPr>
              <a:t>skills</a:t>
            </a:r>
          </a:p>
          <a:p>
            <a:pPr>
              <a:lnSpc>
                <a:spcPct val="130000"/>
              </a:lnSpc>
              <a:buClr>
                <a:srgbClr val="376B94"/>
              </a:buClr>
            </a:pPr>
            <a:endParaRPr lang="en-US" sz="2400" b="1" dirty="0" smtClean="0">
              <a:solidFill>
                <a:srgbClr val="002060"/>
              </a:solidFill>
              <a:latin typeface="Arial"/>
              <a:cs typeface="Arial"/>
            </a:endParaRPr>
          </a:p>
          <a:p>
            <a:pPr>
              <a:lnSpc>
                <a:spcPct val="130000"/>
              </a:lnSpc>
              <a:buClr>
                <a:srgbClr val="376B94"/>
              </a:buClr>
            </a:pPr>
            <a:r>
              <a:rPr lang="en-US" sz="2400" b="1" dirty="0" smtClean="0">
                <a:solidFill>
                  <a:srgbClr val="002060"/>
                </a:solidFill>
                <a:latin typeface="Arial"/>
                <a:cs typeface="Arial"/>
              </a:rPr>
              <a:t>Emotional and practical support</a:t>
            </a:r>
            <a:endParaRPr lang="en-US" sz="24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>
              <a:lnSpc>
                <a:spcPct val="130000"/>
              </a:lnSpc>
              <a:buClr>
                <a:srgbClr val="376B94"/>
              </a:buClr>
            </a:pPr>
            <a:endParaRPr lang="en-US" sz="24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>
              <a:lnSpc>
                <a:spcPct val="130000"/>
              </a:lnSpc>
              <a:buClr>
                <a:srgbClr val="376B94"/>
              </a:buClr>
            </a:pPr>
            <a:r>
              <a:rPr lang="en-US" sz="2400" b="1" dirty="0">
                <a:solidFill>
                  <a:srgbClr val="002060"/>
                </a:solidFill>
                <a:latin typeface="Arial"/>
                <a:cs typeface="Arial"/>
              </a:rPr>
              <a:t>To move on to Independent </a:t>
            </a:r>
            <a:r>
              <a:rPr lang="en-US" sz="2400" b="1" dirty="0" smtClean="0">
                <a:solidFill>
                  <a:srgbClr val="002060"/>
                </a:solidFill>
                <a:latin typeface="Arial"/>
                <a:cs typeface="Arial"/>
              </a:rPr>
              <a:t>Living</a:t>
            </a:r>
            <a:endParaRPr lang="en-US" sz="24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5" name="Triangle 1">
            <a:extLst>
              <a:ext uri="{FF2B5EF4-FFF2-40B4-BE49-F238E27FC236}">
                <a16:creationId xmlns:a16="http://schemas.microsoft.com/office/drawing/2014/main" id="{8485EFD6-AC17-E04C-9866-E21224CF714F}"/>
              </a:ext>
            </a:extLst>
          </p:cNvPr>
          <p:cNvSpPr/>
          <p:nvPr/>
        </p:nvSpPr>
        <p:spPr>
          <a:xfrm>
            <a:off x="-24530" y="-331649"/>
            <a:ext cx="1189385" cy="1625079"/>
          </a:xfrm>
          <a:custGeom>
            <a:avLst/>
            <a:gdLst>
              <a:gd name="connsiteX0" fmla="*/ 0 w 433488"/>
              <a:gd name="connsiteY0" fmla="*/ 418012 h 418012"/>
              <a:gd name="connsiteX1" fmla="*/ 216744 w 433488"/>
              <a:gd name="connsiteY1" fmla="*/ 0 h 418012"/>
              <a:gd name="connsiteX2" fmla="*/ 433488 w 433488"/>
              <a:gd name="connsiteY2" fmla="*/ 418012 h 418012"/>
              <a:gd name="connsiteX3" fmla="*/ 0 w 433488"/>
              <a:gd name="connsiteY3" fmla="*/ 418012 h 418012"/>
              <a:gd name="connsiteX0" fmla="*/ 0 w 433488"/>
              <a:gd name="connsiteY0" fmla="*/ 396746 h 396746"/>
              <a:gd name="connsiteX1" fmla="*/ 53711 w 433488"/>
              <a:gd name="connsiteY1" fmla="*/ 0 h 396746"/>
              <a:gd name="connsiteX2" fmla="*/ 433488 w 433488"/>
              <a:gd name="connsiteY2" fmla="*/ 396746 h 396746"/>
              <a:gd name="connsiteX3" fmla="*/ 0 w 433488"/>
              <a:gd name="connsiteY3" fmla="*/ 396746 h 396746"/>
              <a:gd name="connsiteX0" fmla="*/ 0 w 327162"/>
              <a:gd name="connsiteY0" fmla="*/ 396746 h 396746"/>
              <a:gd name="connsiteX1" fmla="*/ 53711 w 327162"/>
              <a:gd name="connsiteY1" fmla="*/ 0 h 396746"/>
              <a:gd name="connsiteX2" fmla="*/ 327162 w 327162"/>
              <a:gd name="connsiteY2" fmla="*/ 247890 h 396746"/>
              <a:gd name="connsiteX3" fmla="*/ 0 w 327162"/>
              <a:gd name="connsiteY3" fmla="*/ 396746 h 396746"/>
              <a:gd name="connsiteX0" fmla="*/ 949 w 273451"/>
              <a:gd name="connsiteY0" fmla="*/ 373621 h 373621"/>
              <a:gd name="connsiteX1" fmla="*/ 0 w 273451"/>
              <a:gd name="connsiteY1" fmla="*/ 0 h 373621"/>
              <a:gd name="connsiteX2" fmla="*/ 273451 w 273451"/>
              <a:gd name="connsiteY2" fmla="*/ 247890 h 373621"/>
              <a:gd name="connsiteX3" fmla="*/ 949 w 273451"/>
              <a:gd name="connsiteY3" fmla="*/ 373621 h 373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3451" h="373621">
                <a:moveTo>
                  <a:pt x="949" y="373621"/>
                </a:moveTo>
                <a:cubicBezTo>
                  <a:pt x="633" y="249081"/>
                  <a:pt x="316" y="124540"/>
                  <a:pt x="0" y="0"/>
                </a:cubicBezTo>
                <a:lnTo>
                  <a:pt x="273451" y="247890"/>
                </a:lnTo>
                <a:lnTo>
                  <a:pt x="949" y="373621"/>
                </a:lnTo>
                <a:close/>
              </a:path>
            </a:pathLst>
          </a:custGeom>
          <a:solidFill>
            <a:srgbClr val="00AEC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B99AA00-5F9B-FA4E-9D58-CA7392CE1F29}"/>
              </a:ext>
            </a:extLst>
          </p:cNvPr>
          <p:cNvSpPr txBox="1">
            <a:spLocks/>
          </p:cNvSpPr>
          <p:nvPr/>
        </p:nvSpPr>
        <p:spPr>
          <a:xfrm>
            <a:off x="1307114" y="253837"/>
            <a:ext cx="7118018" cy="902006"/>
          </a:xfrm>
          <a:prstGeom prst="rect">
            <a:avLst/>
          </a:prstGeom>
        </p:spPr>
        <p:txBody>
          <a:bodyPr vert="horz" lIns="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81A7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B99AA00-5F9B-FA4E-9D58-CA7392CE1F29}"/>
              </a:ext>
            </a:extLst>
          </p:cNvPr>
          <p:cNvSpPr txBox="1">
            <a:spLocks/>
          </p:cNvSpPr>
          <p:nvPr/>
        </p:nvSpPr>
        <p:spPr>
          <a:xfrm>
            <a:off x="393638" y="1086928"/>
            <a:ext cx="6403977" cy="5388634"/>
          </a:xfrm>
          <a:prstGeom prst="rect">
            <a:avLst/>
          </a:prstGeom>
        </p:spPr>
        <p:txBody>
          <a:bodyPr vert="horz" lIns="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81A7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1800" b="1" dirty="0" smtClean="0">
              <a:solidFill>
                <a:schemeClr val="bg1"/>
              </a:solidFill>
            </a:endParaRPr>
          </a:p>
          <a:p>
            <a:endParaRPr lang="en-GB" sz="1800" b="1" dirty="0">
              <a:solidFill>
                <a:schemeClr val="bg1"/>
              </a:solidFill>
            </a:endParaRPr>
          </a:p>
          <a:p>
            <a:endParaRPr lang="en-GB" sz="1800" b="1" dirty="0" smtClean="0">
              <a:solidFill>
                <a:schemeClr val="bg1"/>
              </a:solidFill>
            </a:endParaRPr>
          </a:p>
          <a:p>
            <a:endParaRPr lang="en-GB" sz="1800" b="1" dirty="0" smtClean="0">
              <a:solidFill>
                <a:schemeClr val="bg1"/>
              </a:solidFill>
            </a:endParaRPr>
          </a:p>
          <a:p>
            <a:endParaRPr lang="en-GB" sz="1800" b="1" dirty="0">
              <a:solidFill>
                <a:schemeClr val="bg1"/>
              </a:solidFill>
            </a:endParaRPr>
          </a:p>
        </p:txBody>
      </p:sp>
      <p:pic>
        <p:nvPicPr>
          <p:cNvPr id="9" name="Picture 8" descr="Work - Highway Sign imag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862" y="1856369"/>
            <a:ext cx="1257421" cy="837233"/>
          </a:xfrm>
          <a:prstGeom prst="rect">
            <a:avLst/>
          </a:prstGeom>
        </p:spPr>
      </p:pic>
      <p:pic>
        <p:nvPicPr>
          <p:cNvPr id="10" name="Picture 9" descr="The Graduate School Office | Okinawa Institute of Science ..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9982" y="2854950"/>
            <a:ext cx="907937" cy="671743"/>
          </a:xfrm>
          <a:prstGeom prst="rect">
            <a:avLst/>
          </a:prstGeom>
        </p:spPr>
      </p:pic>
      <p:pic>
        <p:nvPicPr>
          <p:cNvPr id="12" name="Picture 11" descr="File:Sweating (cooking)-01.jpg - Wikimedia Common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6862" y="3781782"/>
            <a:ext cx="881057" cy="660793"/>
          </a:xfrm>
          <a:prstGeom prst="rect">
            <a:avLst/>
          </a:prstGeom>
        </p:spPr>
      </p:pic>
      <p:pic>
        <p:nvPicPr>
          <p:cNvPr id="13" name="Picture 12" descr="Clonaver flats, Belfast - November... © Albert Bridge ...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6862" y="5803768"/>
            <a:ext cx="1410611" cy="83314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563291" y="461554"/>
            <a:ext cx="41656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 smtClean="0">
                <a:solidFill>
                  <a:schemeClr val="accent5">
                    <a:lumMod val="50000"/>
                  </a:schemeClr>
                </a:solidFill>
              </a:rPr>
              <a:t>WHAT WE OFFER</a:t>
            </a:r>
            <a:endParaRPr lang="en-GB" sz="4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Picture 3" descr="Hand Help Other Free Stock Photo - Public Domain Pictures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309982" y="4495750"/>
            <a:ext cx="1086928" cy="108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696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7">
            <a:extLst>
              <a:ext uri="{FF2B5EF4-FFF2-40B4-BE49-F238E27FC236}">
                <a16:creationId xmlns:a16="http://schemas.microsoft.com/office/drawing/2014/main" id="{A291E27D-A4F8-6D45-9B3E-7C05E7A3C262}"/>
              </a:ext>
            </a:extLst>
          </p:cNvPr>
          <p:cNvSpPr/>
          <p:nvPr/>
        </p:nvSpPr>
        <p:spPr>
          <a:xfrm>
            <a:off x="-209006" y="0"/>
            <a:ext cx="11582400" cy="6858000"/>
          </a:xfrm>
          <a:custGeom>
            <a:avLst/>
            <a:gdLst>
              <a:gd name="connsiteX0" fmla="*/ 0 w 9886988"/>
              <a:gd name="connsiteY0" fmla="*/ 0 h 5940032"/>
              <a:gd name="connsiteX1" fmla="*/ 9886988 w 9886988"/>
              <a:gd name="connsiteY1" fmla="*/ 0 h 5940032"/>
              <a:gd name="connsiteX2" fmla="*/ 9886988 w 9886988"/>
              <a:gd name="connsiteY2" fmla="*/ 5940032 h 5940032"/>
              <a:gd name="connsiteX3" fmla="*/ 0 w 9886988"/>
              <a:gd name="connsiteY3" fmla="*/ 5940032 h 5940032"/>
              <a:gd name="connsiteX4" fmla="*/ 0 w 9886988"/>
              <a:gd name="connsiteY4" fmla="*/ 0 h 5940032"/>
              <a:gd name="connsiteX0" fmla="*/ 0 w 10814451"/>
              <a:gd name="connsiteY0" fmla="*/ 0 h 5940032"/>
              <a:gd name="connsiteX1" fmla="*/ 10814451 w 10814451"/>
              <a:gd name="connsiteY1" fmla="*/ 0 h 5940032"/>
              <a:gd name="connsiteX2" fmla="*/ 9886988 w 10814451"/>
              <a:gd name="connsiteY2" fmla="*/ 5940032 h 5940032"/>
              <a:gd name="connsiteX3" fmla="*/ 0 w 10814451"/>
              <a:gd name="connsiteY3" fmla="*/ 5940032 h 5940032"/>
              <a:gd name="connsiteX4" fmla="*/ 0 w 10814451"/>
              <a:gd name="connsiteY4" fmla="*/ 0 h 5940032"/>
              <a:gd name="connsiteX0" fmla="*/ 0 w 10900796"/>
              <a:gd name="connsiteY0" fmla="*/ 0 h 5940032"/>
              <a:gd name="connsiteX1" fmla="*/ 10900796 w 10900796"/>
              <a:gd name="connsiteY1" fmla="*/ 11314 h 5940032"/>
              <a:gd name="connsiteX2" fmla="*/ 9886988 w 10900796"/>
              <a:gd name="connsiteY2" fmla="*/ 5940032 h 5940032"/>
              <a:gd name="connsiteX3" fmla="*/ 0 w 10900796"/>
              <a:gd name="connsiteY3" fmla="*/ 5940032 h 5940032"/>
              <a:gd name="connsiteX4" fmla="*/ 0 w 10900796"/>
              <a:gd name="connsiteY4" fmla="*/ 0 h 5940032"/>
              <a:gd name="connsiteX0" fmla="*/ 0 w 10900796"/>
              <a:gd name="connsiteY0" fmla="*/ 0 h 5940032"/>
              <a:gd name="connsiteX1" fmla="*/ 10900796 w 10900796"/>
              <a:gd name="connsiteY1" fmla="*/ 2313 h 5940032"/>
              <a:gd name="connsiteX2" fmla="*/ 9886988 w 10900796"/>
              <a:gd name="connsiteY2" fmla="*/ 5940032 h 5940032"/>
              <a:gd name="connsiteX3" fmla="*/ 0 w 10900796"/>
              <a:gd name="connsiteY3" fmla="*/ 5940032 h 5940032"/>
              <a:gd name="connsiteX4" fmla="*/ 0 w 10900796"/>
              <a:gd name="connsiteY4" fmla="*/ 0 h 594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00796" h="5940032">
                <a:moveTo>
                  <a:pt x="0" y="0"/>
                </a:moveTo>
                <a:lnTo>
                  <a:pt x="10900796" y="2313"/>
                </a:lnTo>
                <a:lnTo>
                  <a:pt x="9886988" y="5940032"/>
                </a:lnTo>
                <a:lnTo>
                  <a:pt x="0" y="5940032"/>
                </a:lnTo>
                <a:lnTo>
                  <a:pt x="0" y="0"/>
                </a:lnTo>
                <a:close/>
              </a:path>
            </a:pathLst>
          </a:custGeom>
          <a:solidFill>
            <a:srgbClr val="0081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30000"/>
              </a:lnSpc>
              <a:buClr>
                <a:srgbClr val="376B94"/>
              </a:buClr>
            </a:pPr>
            <a:endParaRPr lang="en-US" sz="4000" b="1" dirty="0" smtClean="0">
              <a:solidFill>
                <a:schemeClr val="accent5">
                  <a:lumMod val="50000"/>
                </a:schemeClr>
              </a:solidFill>
              <a:latin typeface="Arial"/>
              <a:cs typeface="Arial"/>
            </a:endParaRPr>
          </a:p>
          <a:p>
            <a:pPr>
              <a:lnSpc>
                <a:spcPct val="130000"/>
              </a:lnSpc>
              <a:buClr>
                <a:srgbClr val="376B94"/>
              </a:buClr>
            </a:pPr>
            <a:r>
              <a:rPr lang="en-US" sz="4000" b="1" dirty="0" smtClean="0">
                <a:solidFill>
                  <a:schemeClr val="accent5">
                    <a:lumMod val="50000"/>
                  </a:schemeClr>
                </a:solidFill>
                <a:latin typeface="Arial"/>
                <a:cs typeface="Arial"/>
              </a:rPr>
              <a:t>All </a:t>
            </a:r>
            <a:r>
              <a:rPr lang="en-US" sz="4000" b="1" dirty="0">
                <a:solidFill>
                  <a:schemeClr val="accent5">
                    <a:lumMod val="50000"/>
                  </a:schemeClr>
                </a:solidFill>
                <a:latin typeface="Arial"/>
                <a:cs typeface="Arial"/>
              </a:rPr>
              <a:t>clients </a:t>
            </a:r>
            <a:r>
              <a:rPr lang="en-US" sz="4000" b="1" dirty="0" smtClean="0">
                <a:solidFill>
                  <a:schemeClr val="accent5">
                    <a:lumMod val="50000"/>
                  </a:schemeClr>
                </a:solidFill>
                <a:latin typeface="Arial"/>
                <a:cs typeface="Arial"/>
              </a:rPr>
              <a:t>are </a:t>
            </a:r>
            <a:r>
              <a:rPr lang="en-US" sz="4000" b="1" dirty="0">
                <a:solidFill>
                  <a:schemeClr val="accent5">
                    <a:lumMod val="50000"/>
                  </a:schemeClr>
                </a:solidFill>
                <a:latin typeface="Arial"/>
                <a:cs typeface="Arial"/>
              </a:rPr>
              <a:t>allocated key worker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Arial"/>
                <a:cs typeface="Arial"/>
              </a:rPr>
              <a:t> </a:t>
            </a:r>
          </a:p>
          <a:p>
            <a:pPr>
              <a:lnSpc>
                <a:spcPct val="130000"/>
              </a:lnSpc>
              <a:buClr>
                <a:srgbClr val="376B94"/>
              </a:buClr>
            </a:pPr>
            <a:r>
              <a:rPr lang="en-US" sz="4000" b="1" dirty="0">
                <a:solidFill>
                  <a:schemeClr val="accent5">
                    <a:lumMod val="50000"/>
                  </a:schemeClr>
                </a:solidFill>
                <a:latin typeface="Arial"/>
                <a:cs typeface="Arial"/>
              </a:rPr>
              <a:t>Opportunities for on-line </a:t>
            </a:r>
            <a:r>
              <a:rPr lang="en-US" sz="4000" b="1" dirty="0" smtClean="0">
                <a:solidFill>
                  <a:schemeClr val="accent5">
                    <a:lumMod val="50000"/>
                  </a:schemeClr>
                </a:solidFill>
                <a:latin typeface="Arial"/>
                <a:cs typeface="Arial"/>
              </a:rPr>
              <a:t>training</a:t>
            </a:r>
          </a:p>
          <a:p>
            <a:pPr>
              <a:lnSpc>
                <a:spcPct val="130000"/>
              </a:lnSpc>
              <a:buClr>
                <a:srgbClr val="376B94"/>
              </a:buClr>
            </a:pPr>
            <a:r>
              <a:rPr lang="en-US" sz="4000" b="1" dirty="0" smtClean="0">
                <a:solidFill>
                  <a:schemeClr val="accent5">
                    <a:lumMod val="50000"/>
                  </a:schemeClr>
                </a:solidFill>
                <a:latin typeface="Arial"/>
                <a:cs typeface="Arial"/>
              </a:rPr>
              <a:t>Apprenticeship Opportunities</a:t>
            </a:r>
          </a:p>
          <a:p>
            <a:pPr>
              <a:lnSpc>
                <a:spcPct val="130000"/>
              </a:lnSpc>
              <a:buClr>
                <a:srgbClr val="376B94"/>
              </a:buClr>
            </a:pPr>
            <a:r>
              <a:rPr lang="en-US" sz="4000" b="1" dirty="0" smtClean="0">
                <a:solidFill>
                  <a:schemeClr val="accent5">
                    <a:lumMod val="50000"/>
                  </a:schemeClr>
                </a:solidFill>
                <a:latin typeface="Arial"/>
                <a:cs typeface="Arial"/>
              </a:rPr>
              <a:t>Job search, Interview experience</a:t>
            </a:r>
            <a:endParaRPr lang="en-US" sz="4000" b="1" dirty="0">
              <a:solidFill>
                <a:schemeClr val="accent5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" name="Triangle 1">
            <a:extLst>
              <a:ext uri="{FF2B5EF4-FFF2-40B4-BE49-F238E27FC236}">
                <a16:creationId xmlns:a16="http://schemas.microsoft.com/office/drawing/2014/main" id="{8485EFD6-AC17-E04C-9866-E21224CF714F}"/>
              </a:ext>
            </a:extLst>
          </p:cNvPr>
          <p:cNvSpPr/>
          <p:nvPr/>
        </p:nvSpPr>
        <p:spPr>
          <a:xfrm>
            <a:off x="-24530" y="-331649"/>
            <a:ext cx="1189385" cy="1625079"/>
          </a:xfrm>
          <a:custGeom>
            <a:avLst/>
            <a:gdLst>
              <a:gd name="connsiteX0" fmla="*/ 0 w 433488"/>
              <a:gd name="connsiteY0" fmla="*/ 418012 h 418012"/>
              <a:gd name="connsiteX1" fmla="*/ 216744 w 433488"/>
              <a:gd name="connsiteY1" fmla="*/ 0 h 418012"/>
              <a:gd name="connsiteX2" fmla="*/ 433488 w 433488"/>
              <a:gd name="connsiteY2" fmla="*/ 418012 h 418012"/>
              <a:gd name="connsiteX3" fmla="*/ 0 w 433488"/>
              <a:gd name="connsiteY3" fmla="*/ 418012 h 418012"/>
              <a:gd name="connsiteX0" fmla="*/ 0 w 433488"/>
              <a:gd name="connsiteY0" fmla="*/ 396746 h 396746"/>
              <a:gd name="connsiteX1" fmla="*/ 53711 w 433488"/>
              <a:gd name="connsiteY1" fmla="*/ 0 h 396746"/>
              <a:gd name="connsiteX2" fmla="*/ 433488 w 433488"/>
              <a:gd name="connsiteY2" fmla="*/ 396746 h 396746"/>
              <a:gd name="connsiteX3" fmla="*/ 0 w 433488"/>
              <a:gd name="connsiteY3" fmla="*/ 396746 h 396746"/>
              <a:gd name="connsiteX0" fmla="*/ 0 w 327162"/>
              <a:gd name="connsiteY0" fmla="*/ 396746 h 396746"/>
              <a:gd name="connsiteX1" fmla="*/ 53711 w 327162"/>
              <a:gd name="connsiteY1" fmla="*/ 0 h 396746"/>
              <a:gd name="connsiteX2" fmla="*/ 327162 w 327162"/>
              <a:gd name="connsiteY2" fmla="*/ 247890 h 396746"/>
              <a:gd name="connsiteX3" fmla="*/ 0 w 327162"/>
              <a:gd name="connsiteY3" fmla="*/ 396746 h 396746"/>
              <a:gd name="connsiteX0" fmla="*/ 949 w 273451"/>
              <a:gd name="connsiteY0" fmla="*/ 373621 h 373621"/>
              <a:gd name="connsiteX1" fmla="*/ 0 w 273451"/>
              <a:gd name="connsiteY1" fmla="*/ 0 h 373621"/>
              <a:gd name="connsiteX2" fmla="*/ 273451 w 273451"/>
              <a:gd name="connsiteY2" fmla="*/ 247890 h 373621"/>
              <a:gd name="connsiteX3" fmla="*/ 949 w 273451"/>
              <a:gd name="connsiteY3" fmla="*/ 373621 h 373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3451" h="373621">
                <a:moveTo>
                  <a:pt x="949" y="373621"/>
                </a:moveTo>
                <a:cubicBezTo>
                  <a:pt x="633" y="249081"/>
                  <a:pt x="316" y="124540"/>
                  <a:pt x="0" y="0"/>
                </a:cubicBezTo>
                <a:lnTo>
                  <a:pt x="273451" y="247890"/>
                </a:lnTo>
                <a:lnTo>
                  <a:pt x="949" y="373621"/>
                </a:lnTo>
                <a:close/>
              </a:path>
            </a:pathLst>
          </a:custGeom>
          <a:solidFill>
            <a:srgbClr val="00AEC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B99AA00-5F9B-FA4E-9D58-CA7392CE1F29}"/>
              </a:ext>
            </a:extLst>
          </p:cNvPr>
          <p:cNvSpPr txBox="1">
            <a:spLocks/>
          </p:cNvSpPr>
          <p:nvPr/>
        </p:nvSpPr>
        <p:spPr>
          <a:xfrm>
            <a:off x="1307113" y="253837"/>
            <a:ext cx="9159603" cy="902006"/>
          </a:xfrm>
          <a:prstGeom prst="rect">
            <a:avLst/>
          </a:prstGeom>
        </p:spPr>
        <p:txBody>
          <a:bodyPr vert="horz" lIns="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81A7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rgbClr val="FFFFFF"/>
                </a:solidFill>
              </a:rPr>
              <a:t>Our Supported Living Services</a:t>
            </a:r>
          </a:p>
          <a:p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B99AA00-5F9B-FA4E-9D58-CA7392CE1F29}"/>
              </a:ext>
            </a:extLst>
          </p:cNvPr>
          <p:cNvSpPr txBox="1">
            <a:spLocks/>
          </p:cNvSpPr>
          <p:nvPr/>
        </p:nvSpPr>
        <p:spPr>
          <a:xfrm>
            <a:off x="393638" y="1086928"/>
            <a:ext cx="6403977" cy="5388634"/>
          </a:xfrm>
          <a:prstGeom prst="rect">
            <a:avLst/>
          </a:prstGeom>
        </p:spPr>
        <p:txBody>
          <a:bodyPr vert="horz" lIns="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81A7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en-US" sz="1800" b="1" dirty="0">
              <a:solidFill>
                <a:schemeClr val="bg1"/>
              </a:solidFill>
            </a:endParaRPr>
          </a:p>
        </p:txBody>
      </p:sp>
      <p:pic>
        <p:nvPicPr>
          <p:cNvPr id="10" name="Picture 9" descr="Key | Free Stock Photo | Illustration of a gold key | # 1616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0146" y="1576477"/>
            <a:ext cx="606570" cy="611002"/>
          </a:xfrm>
          <a:prstGeom prst="rect">
            <a:avLst/>
          </a:prstGeom>
        </p:spPr>
      </p:pic>
      <p:pic>
        <p:nvPicPr>
          <p:cNvPr id="11" name="Picture 10" descr="Computer Clipart Free Stock Photo - Public Domain Picture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7943" y="2386347"/>
            <a:ext cx="1050976" cy="787805"/>
          </a:xfrm>
          <a:prstGeom prst="rect">
            <a:avLst/>
          </a:prstGeom>
        </p:spPr>
      </p:pic>
      <p:pic>
        <p:nvPicPr>
          <p:cNvPr id="12" name="Picture 11" descr="Nurse Keith's Digital Doorway: Spinning It Positive in ..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0146" y="5415949"/>
            <a:ext cx="997423" cy="877732"/>
          </a:xfrm>
          <a:prstGeom prst="rect">
            <a:avLst/>
          </a:prstGeom>
        </p:spPr>
      </p:pic>
      <p:pic>
        <p:nvPicPr>
          <p:cNvPr id="8" name="Picture 7" descr="Teamwork training: how to make it work • ScienceForWork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27" y="3667336"/>
            <a:ext cx="1348740" cy="89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600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A291E27D-A4F8-6D45-9B3E-7C05E7A3C262}"/>
              </a:ext>
            </a:extLst>
          </p:cNvPr>
          <p:cNvSpPr/>
          <p:nvPr/>
        </p:nvSpPr>
        <p:spPr>
          <a:xfrm>
            <a:off x="1532708" y="548640"/>
            <a:ext cx="9792789" cy="6309360"/>
          </a:xfrm>
          <a:custGeom>
            <a:avLst/>
            <a:gdLst>
              <a:gd name="connsiteX0" fmla="*/ 0 w 9886988"/>
              <a:gd name="connsiteY0" fmla="*/ 0 h 5940032"/>
              <a:gd name="connsiteX1" fmla="*/ 9886988 w 9886988"/>
              <a:gd name="connsiteY1" fmla="*/ 0 h 5940032"/>
              <a:gd name="connsiteX2" fmla="*/ 9886988 w 9886988"/>
              <a:gd name="connsiteY2" fmla="*/ 5940032 h 5940032"/>
              <a:gd name="connsiteX3" fmla="*/ 0 w 9886988"/>
              <a:gd name="connsiteY3" fmla="*/ 5940032 h 5940032"/>
              <a:gd name="connsiteX4" fmla="*/ 0 w 9886988"/>
              <a:gd name="connsiteY4" fmla="*/ 0 h 5940032"/>
              <a:gd name="connsiteX0" fmla="*/ 0 w 10814451"/>
              <a:gd name="connsiteY0" fmla="*/ 0 h 5940032"/>
              <a:gd name="connsiteX1" fmla="*/ 10814451 w 10814451"/>
              <a:gd name="connsiteY1" fmla="*/ 0 h 5940032"/>
              <a:gd name="connsiteX2" fmla="*/ 9886988 w 10814451"/>
              <a:gd name="connsiteY2" fmla="*/ 5940032 h 5940032"/>
              <a:gd name="connsiteX3" fmla="*/ 0 w 10814451"/>
              <a:gd name="connsiteY3" fmla="*/ 5940032 h 5940032"/>
              <a:gd name="connsiteX4" fmla="*/ 0 w 10814451"/>
              <a:gd name="connsiteY4" fmla="*/ 0 h 5940032"/>
              <a:gd name="connsiteX0" fmla="*/ 0 w 10900796"/>
              <a:gd name="connsiteY0" fmla="*/ 0 h 5940032"/>
              <a:gd name="connsiteX1" fmla="*/ 10900796 w 10900796"/>
              <a:gd name="connsiteY1" fmla="*/ 11314 h 5940032"/>
              <a:gd name="connsiteX2" fmla="*/ 9886988 w 10900796"/>
              <a:gd name="connsiteY2" fmla="*/ 5940032 h 5940032"/>
              <a:gd name="connsiteX3" fmla="*/ 0 w 10900796"/>
              <a:gd name="connsiteY3" fmla="*/ 5940032 h 5940032"/>
              <a:gd name="connsiteX4" fmla="*/ 0 w 10900796"/>
              <a:gd name="connsiteY4" fmla="*/ 0 h 5940032"/>
              <a:gd name="connsiteX0" fmla="*/ 0 w 10900796"/>
              <a:gd name="connsiteY0" fmla="*/ 0 h 5940032"/>
              <a:gd name="connsiteX1" fmla="*/ 10900796 w 10900796"/>
              <a:gd name="connsiteY1" fmla="*/ 2313 h 5940032"/>
              <a:gd name="connsiteX2" fmla="*/ 9886988 w 10900796"/>
              <a:gd name="connsiteY2" fmla="*/ 5940032 h 5940032"/>
              <a:gd name="connsiteX3" fmla="*/ 0 w 10900796"/>
              <a:gd name="connsiteY3" fmla="*/ 5940032 h 5940032"/>
              <a:gd name="connsiteX4" fmla="*/ 0 w 10900796"/>
              <a:gd name="connsiteY4" fmla="*/ 0 h 594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00796" h="5940032">
                <a:moveTo>
                  <a:pt x="0" y="0"/>
                </a:moveTo>
                <a:lnTo>
                  <a:pt x="10900796" y="2313"/>
                </a:lnTo>
                <a:lnTo>
                  <a:pt x="9886988" y="5940032"/>
                </a:lnTo>
                <a:lnTo>
                  <a:pt x="0" y="5940032"/>
                </a:lnTo>
                <a:lnTo>
                  <a:pt x="0" y="0"/>
                </a:lnTo>
                <a:close/>
              </a:path>
            </a:pathLst>
          </a:custGeom>
          <a:solidFill>
            <a:srgbClr val="0081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/>
              <a:t>Q&amp;A</a:t>
            </a:r>
            <a:endParaRPr lang="en-US" sz="8000" dirty="0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6B99AA00-5F9B-FA4E-9D58-CA7392CE1F29}"/>
              </a:ext>
            </a:extLst>
          </p:cNvPr>
          <p:cNvSpPr txBox="1">
            <a:spLocks/>
          </p:cNvSpPr>
          <p:nvPr/>
        </p:nvSpPr>
        <p:spPr>
          <a:xfrm>
            <a:off x="1110343" y="2264744"/>
            <a:ext cx="10315481" cy="2117960"/>
          </a:xfrm>
          <a:prstGeom prst="rect">
            <a:avLst/>
          </a:prstGeom>
        </p:spPr>
        <p:txBody>
          <a:bodyPr vert="horz" lIns="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81A7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8800" b="1" dirty="0" smtClean="0">
                <a:solidFill>
                  <a:srgbClr val="FFFFFF"/>
                </a:solidFill>
              </a:rPr>
              <a:t> </a:t>
            </a:r>
            <a:endParaRPr lang="en-US" sz="4800" dirty="0">
              <a:solidFill>
                <a:srgbClr val="FFFFFF"/>
              </a:solidFill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AD85E35F-0DB4-794A-8735-33761946D93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145105" y="304852"/>
            <a:ext cx="4184257" cy="94007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3682983B-A159-B643-B428-576F12803D1F}"/>
              </a:ext>
            </a:extLst>
          </p:cNvPr>
          <p:cNvSpPr/>
          <p:nvPr/>
        </p:nvSpPr>
        <p:spPr>
          <a:xfrm>
            <a:off x="10659649" y="6250488"/>
            <a:ext cx="1532351" cy="438411"/>
          </a:xfrm>
          <a:prstGeom prst="rect">
            <a:avLst/>
          </a:prstGeom>
          <a:solidFill>
            <a:srgbClr val="0081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riangle 1">
            <a:extLst>
              <a:ext uri="{FF2B5EF4-FFF2-40B4-BE49-F238E27FC236}">
                <a16:creationId xmlns:a16="http://schemas.microsoft.com/office/drawing/2014/main" id="{8485EFD6-AC17-E04C-9866-E21224CF714F}"/>
              </a:ext>
            </a:extLst>
          </p:cNvPr>
          <p:cNvSpPr/>
          <p:nvPr/>
        </p:nvSpPr>
        <p:spPr>
          <a:xfrm>
            <a:off x="-31557" y="1825924"/>
            <a:ext cx="1189385" cy="1625079"/>
          </a:xfrm>
          <a:custGeom>
            <a:avLst/>
            <a:gdLst>
              <a:gd name="connsiteX0" fmla="*/ 0 w 433488"/>
              <a:gd name="connsiteY0" fmla="*/ 418012 h 418012"/>
              <a:gd name="connsiteX1" fmla="*/ 216744 w 433488"/>
              <a:gd name="connsiteY1" fmla="*/ 0 h 418012"/>
              <a:gd name="connsiteX2" fmla="*/ 433488 w 433488"/>
              <a:gd name="connsiteY2" fmla="*/ 418012 h 418012"/>
              <a:gd name="connsiteX3" fmla="*/ 0 w 433488"/>
              <a:gd name="connsiteY3" fmla="*/ 418012 h 418012"/>
              <a:gd name="connsiteX0" fmla="*/ 0 w 433488"/>
              <a:gd name="connsiteY0" fmla="*/ 396746 h 396746"/>
              <a:gd name="connsiteX1" fmla="*/ 53711 w 433488"/>
              <a:gd name="connsiteY1" fmla="*/ 0 h 396746"/>
              <a:gd name="connsiteX2" fmla="*/ 433488 w 433488"/>
              <a:gd name="connsiteY2" fmla="*/ 396746 h 396746"/>
              <a:gd name="connsiteX3" fmla="*/ 0 w 433488"/>
              <a:gd name="connsiteY3" fmla="*/ 396746 h 396746"/>
              <a:gd name="connsiteX0" fmla="*/ 0 w 327162"/>
              <a:gd name="connsiteY0" fmla="*/ 396746 h 396746"/>
              <a:gd name="connsiteX1" fmla="*/ 53711 w 327162"/>
              <a:gd name="connsiteY1" fmla="*/ 0 h 396746"/>
              <a:gd name="connsiteX2" fmla="*/ 327162 w 327162"/>
              <a:gd name="connsiteY2" fmla="*/ 247890 h 396746"/>
              <a:gd name="connsiteX3" fmla="*/ 0 w 327162"/>
              <a:gd name="connsiteY3" fmla="*/ 396746 h 396746"/>
              <a:gd name="connsiteX0" fmla="*/ 949 w 273451"/>
              <a:gd name="connsiteY0" fmla="*/ 373621 h 373621"/>
              <a:gd name="connsiteX1" fmla="*/ 0 w 273451"/>
              <a:gd name="connsiteY1" fmla="*/ 0 h 373621"/>
              <a:gd name="connsiteX2" fmla="*/ 273451 w 273451"/>
              <a:gd name="connsiteY2" fmla="*/ 247890 h 373621"/>
              <a:gd name="connsiteX3" fmla="*/ 949 w 273451"/>
              <a:gd name="connsiteY3" fmla="*/ 373621 h 373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3451" h="373621">
                <a:moveTo>
                  <a:pt x="949" y="373621"/>
                </a:moveTo>
                <a:cubicBezTo>
                  <a:pt x="633" y="249081"/>
                  <a:pt x="316" y="124540"/>
                  <a:pt x="0" y="0"/>
                </a:cubicBezTo>
                <a:lnTo>
                  <a:pt x="273451" y="247890"/>
                </a:lnTo>
                <a:lnTo>
                  <a:pt x="949" y="373621"/>
                </a:lnTo>
                <a:close/>
              </a:path>
            </a:pathLst>
          </a:custGeom>
          <a:solidFill>
            <a:srgbClr val="00AE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38988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DESIGN_ID_1_OFFICE THEME" val="aExHYtdV"/>
  <p:tag name="ARTICULATE_SLIDE_COUNT" val="63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Stonewater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81A7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Stonewater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81A7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5060</TotalTime>
  <Words>98</Words>
  <Application>Microsoft Office PowerPoint</Application>
  <PresentationFormat>Widescreen</PresentationFormat>
  <Paragraphs>29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Five years on…  and, we’ve achieved so much.</dc:title>
  <dc:creator>Sean Michelin</dc:creator>
  <cp:lastModifiedBy>Andrew Myrie</cp:lastModifiedBy>
  <cp:revision>164</cp:revision>
  <dcterms:created xsi:type="dcterms:W3CDTF">2020-01-27T09:06:56Z</dcterms:created>
  <dcterms:modified xsi:type="dcterms:W3CDTF">2021-09-27T16:00:33Z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326A114E-716C-4D75-A01B-3B875C466D61</vt:lpwstr>
  </property>
  <property fmtid="{D5CDD505-2E9C-101B-9397-08002B2CF9AE}" pid="3" name="ArticulatePath">
    <vt:lpwstr>Successes of Stonewater and 2025MASTER (002)</vt:lpwstr>
  </property>
</Properties>
</file>