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 id="2147483674"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Open Sans"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1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b663de4f9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ab663de4f9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c0d6e80e25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c0d6e80e25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2b80f6d97_0_4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a2b80f6d97_0_4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0d6e80e25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c0d6e80e25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a2b80f6d97_0_2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a2b80f6d97_0_2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23b52ccff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c23b52ccff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c23b52ccff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0d6e80e25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255" name="Google Shape;255;gc0d6e80e25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a:p>
        </p:txBody>
      </p:sp>
      <p:sp>
        <p:nvSpPr>
          <p:cNvPr id="262" name="Google Shape;26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0d6e80e25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5" name="Google Shape;155;gc0d6e80e25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486bb2028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1" name="Google Shape;161;gd486bb2028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2b80f6d97_0_1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a2b80f6d97_0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486bb2028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d486bb202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2b80f6d97_0_2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a2b80f6d97_0_2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0d6e80e25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c0d6e80e25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a2b80f6d97_0_2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a2b80f6d97_0_2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eritage cover slide">
  <p:cSld name="Heritage cover slide">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57161" y="287867"/>
            <a:ext cx="5424486" cy="3026832"/>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7" name="Google Shape;17;p2"/>
          <p:cNvSpPr txBox="1">
            <a:spLocks noGrp="1"/>
          </p:cNvSpPr>
          <p:nvPr>
            <p:ph type="body" idx="1"/>
          </p:nvPr>
        </p:nvSpPr>
        <p:spPr>
          <a:xfrm>
            <a:off x="5775160" y="5231509"/>
            <a:ext cx="3195052" cy="1384299"/>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ritage cover slide">
  <p:cSld name="Heritage cover slide">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157161" y="287867"/>
            <a:ext cx="5424600" cy="3026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92" name="Google Shape;92;p15"/>
          <p:cNvSpPr txBox="1">
            <a:spLocks noGrp="1"/>
          </p:cNvSpPr>
          <p:nvPr>
            <p:ph type="body" idx="1"/>
          </p:nvPr>
        </p:nvSpPr>
        <p:spPr>
          <a:xfrm>
            <a:off x="5775160" y="5231509"/>
            <a:ext cx="3195000" cy="1384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obj">
  <p:cSld name="OBJECT">
    <p:bg>
      <p:bgPr>
        <a:solidFill>
          <a:schemeClr val="lt1"/>
        </a:solidFill>
        <a:effectLst/>
      </p:bgPr>
    </p:bg>
    <p:spTree>
      <p:nvGrpSpPr>
        <p:cNvPr id="1" name="Shape 93"/>
        <p:cNvGrpSpPr/>
        <p:nvPr/>
      </p:nvGrpSpPr>
      <p:grpSpPr>
        <a:xfrm>
          <a:off x="0" y="0"/>
          <a:ext cx="0" cy="0"/>
          <a:chOff x="0" y="0"/>
          <a:chExt cx="0" cy="0"/>
        </a:xfrm>
      </p:grpSpPr>
      <p:sp>
        <p:nvSpPr>
          <p:cNvPr id="94" name="Google Shape;94;p16"/>
          <p:cNvSpPr/>
          <p:nvPr/>
        </p:nvSpPr>
        <p:spPr>
          <a:xfrm>
            <a:off x="7607540" y="1730655"/>
            <a:ext cx="1536600" cy="2771700"/>
          </a:xfrm>
          <a:custGeom>
            <a:avLst/>
            <a:gdLst/>
            <a:ahLst/>
            <a:cxnLst/>
            <a:rect l="l" t="t" r="r" b="b"/>
            <a:pathLst>
              <a:path w="120000" h="120000" extrusionOk="0">
                <a:moveTo>
                  <a:pt x="75275" y="38578"/>
                </a:moveTo>
                <a:lnTo>
                  <a:pt x="44917" y="38578"/>
                </a:lnTo>
                <a:lnTo>
                  <a:pt x="44917" y="107249"/>
                </a:lnTo>
                <a:lnTo>
                  <a:pt x="47745" y="109166"/>
                </a:lnTo>
                <a:lnTo>
                  <a:pt x="50460" y="111170"/>
                </a:lnTo>
                <a:lnTo>
                  <a:pt x="53057" y="113259"/>
                </a:lnTo>
                <a:lnTo>
                  <a:pt x="55533" y="115430"/>
                </a:lnTo>
                <a:lnTo>
                  <a:pt x="57883" y="117678"/>
                </a:lnTo>
                <a:lnTo>
                  <a:pt x="60102" y="120000"/>
                </a:lnTo>
                <a:lnTo>
                  <a:pt x="62320" y="117678"/>
                </a:lnTo>
                <a:lnTo>
                  <a:pt x="64667" y="115430"/>
                </a:lnTo>
                <a:lnTo>
                  <a:pt x="67140" y="113259"/>
                </a:lnTo>
                <a:lnTo>
                  <a:pt x="69735" y="111170"/>
                </a:lnTo>
                <a:lnTo>
                  <a:pt x="72448" y="109166"/>
                </a:lnTo>
                <a:lnTo>
                  <a:pt x="75275" y="107249"/>
                </a:lnTo>
                <a:lnTo>
                  <a:pt x="75275" y="38578"/>
                </a:lnTo>
                <a:close/>
              </a:path>
              <a:path w="120000" h="120000" extrusionOk="0">
                <a:moveTo>
                  <a:pt x="111916" y="38467"/>
                </a:moveTo>
                <a:lnTo>
                  <a:pt x="75275" y="38467"/>
                </a:lnTo>
                <a:lnTo>
                  <a:pt x="102153" y="58423"/>
                </a:lnTo>
                <a:lnTo>
                  <a:pt x="119981" y="45181"/>
                </a:lnTo>
                <a:lnTo>
                  <a:pt x="119981" y="44454"/>
                </a:lnTo>
                <a:lnTo>
                  <a:pt x="111916" y="38467"/>
                </a:lnTo>
                <a:close/>
              </a:path>
              <a:path w="120000" h="120000" extrusionOk="0">
                <a:moveTo>
                  <a:pt x="60102" y="0"/>
                </a:moveTo>
                <a:lnTo>
                  <a:pt x="0" y="44663"/>
                </a:lnTo>
                <a:lnTo>
                  <a:pt x="18340" y="58321"/>
                </a:lnTo>
                <a:lnTo>
                  <a:pt x="44917" y="38578"/>
                </a:lnTo>
                <a:lnTo>
                  <a:pt x="75275" y="38578"/>
                </a:lnTo>
                <a:lnTo>
                  <a:pt x="75275" y="38467"/>
                </a:lnTo>
                <a:lnTo>
                  <a:pt x="111916" y="38467"/>
                </a:lnTo>
                <a:lnTo>
                  <a:pt x="60102" y="0"/>
                </a:lnTo>
                <a:close/>
              </a:path>
            </a:pathLst>
          </a:custGeom>
          <a:solidFill>
            <a:srgbClr val="44C8F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16"/>
          <p:cNvSpPr/>
          <p:nvPr/>
        </p:nvSpPr>
        <p:spPr>
          <a:xfrm>
            <a:off x="8571596" y="3875515"/>
            <a:ext cx="572700" cy="1477500"/>
          </a:xfrm>
          <a:custGeom>
            <a:avLst/>
            <a:gdLst/>
            <a:ahLst/>
            <a:cxnLst/>
            <a:rect l="l" t="t" r="r" b="b"/>
            <a:pathLst>
              <a:path w="120000" h="120000" extrusionOk="0">
                <a:moveTo>
                  <a:pt x="119923" y="0"/>
                </a:moveTo>
                <a:lnTo>
                  <a:pt x="109968" y="710"/>
                </a:lnTo>
                <a:lnTo>
                  <a:pt x="99643" y="1678"/>
                </a:lnTo>
                <a:lnTo>
                  <a:pt x="89519" y="2864"/>
                </a:lnTo>
                <a:lnTo>
                  <a:pt x="79599" y="4271"/>
                </a:lnTo>
                <a:lnTo>
                  <a:pt x="69886" y="5898"/>
                </a:lnTo>
                <a:lnTo>
                  <a:pt x="60383" y="7747"/>
                </a:lnTo>
                <a:lnTo>
                  <a:pt x="51094" y="9819"/>
                </a:lnTo>
                <a:lnTo>
                  <a:pt x="42020" y="12117"/>
                </a:lnTo>
                <a:lnTo>
                  <a:pt x="33165" y="14640"/>
                </a:lnTo>
                <a:lnTo>
                  <a:pt x="24533" y="17389"/>
                </a:lnTo>
                <a:lnTo>
                  <a:pt x="16126" y="20368"/>
                </a:lnTo>
                <a:lnTo>
                  <a:pt x="7947" y="23575"/>
                </a:lnTo>
                <a:lnTo>
                  <a:pt x="0" y="27013"/>
                </a:lnTo>
                <a:lnTo>
                  <a:pt x="0" y="119991"/>
                </a:lnTo>
                <a:lnTo>
                  <a:pt x="319" y="114677"/>
                </a:lnTo>
                <a:lnTo>
                  <a:pt x="1264" y="109476"/>
                </a:lnTo>
                <a:lnTo>
                  <a:pt x="2817" y="104396"/>
                </a:lnTo>
                <a:lnTo>
                  <a:pt x="4960" y="99447"/>
                </a:lnTo>
                <a:lnTo>
                  <a:pt x="7673" y="94636"/>
                </a:lnTo>
                <a:lnTo>
                  <a:pt x="10938" y="89974"/>
                </a:lnTo>
                <a:lnTo>
                  <a:pt x="14737" y="85468"/>
                </a:lnTo>
                <a:lnTo>
                  <a:pt x="19050" y="81129"/>
                </a:lnTo>
                <a:lnTo>
                  <a:pt x="23860" y="76964"/>
                </a:lnTo>
                <a:lnTo>
                  <a:pt x="29148" y="72982"/>
                </a:lnTo>
                <a:lnTo>
                  <a:pt x="34896" y="69193"/>
                </a:lnTo>
                <a:lnTo>
                  <a:pt x="41084" y="65606"/>
                </a:lnTo>
                <a:lnTo>
                  <a:pt x="47695" y="62229"/>
                </a:lnTo>
                <a:lnTo>
                  <a:pt x="54709" y="59070"/>
                </a:lnTo>
                <a:lnTo>
                  <a:pt x="62109" y="56140"/>
                </a:lnTo>
                <a:lnTo>
                  <a:pt x="69876" y="53447"/>
                </a:lnTo>
                <a:lnTo>
                  <a:pt x="77990" y="50999"/>
                </a:lnTo>
                <a:lnTo>
                  <a:pt x="86435" y="48806"/>
                </a:lnTo>
                <a:lnTo>
                  <a:pt x="95190" y="46877"/>
                </a:lnTo>
                <a:lnTo>
                  <a:pt x="104238" y="45220"/>
                </a:lnTo>
                <a:lnTo>
                  <a:pt x="113560" y="43845"/>
                </a:lnTo>
                <a:lnTo>
                  <a:pt x="119923" y="43124"/>
                </a:lnTo>
                <a:lnTo>
                  <a:pt x="119923" y="0"/>
                </a:lnTo>
                <a:close/>
              </a:path>
              <a:path w="120000" h="120000" extrusionOk="0">
                <a:moveTo>
                  <a:pt x="119923" y="79845"/>
                </a:moveTo>
                <a:lnTo>
                  <a:pt x="117956" y="80863"/>
                </a:lnTo>
                <a:lnTo>
                  <a:pt x="119923" y="81881"/>
                </a:lnTo>
                <a:lnTo>
                  <a:pt x="119923" y="79845"/>
                </a:lnTo>
                <a:close/>
              </a:path>
            </a:pathLst>
          </a:custGeom>
          <a:solidFill>
            <a:srgbClr val="8DC63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16"/>
          <p:cNvSpPr/>
          <p:nvPr/>
        </p:nvSpPr>
        <p:spPr>
          <a:xfrm>
            <a:off x="8377103" y="4208159"/>
            <a:ext cx="195000" cy="1145100"/>
          </a:xfrm>
          <a:custGeom>
            <a:avLst/>
            <a:gdLst/>
            <a:ahLst/>
            <a:cxnLst/>
            <a:rect l="l" t="t" r="r" b="b"/>
            <a:pathLst>
              <a:path w="120000" h="120000" extrusionOk="0">
                <a:moveTo>
                  <a:pt x="119702" y="0"/>
                </a:moveTo>
                <a:lnTo>
                  <a:pt x="97416" y="4638"/>
                </a:lnTo>
                <a:lnTo>
                  <a:pt x="76028" y="9488"/>
                </a:lnTo>
                <a:lnTo>
                  <a:pt x="55565" y="14543"/>
                </a:lnTo>
                <a:lnTo>
                  <a:pt x="36054" y="19795"/>
                </a:lnTo>
                <a:lnTo>
                  <a:pt x="17523" y="25240"/>
                </a:lnTo>
                <a:lnTo>
                  <a:pt x="0" y="30870"/>
                </a:lnTo>
                <a:lnTo>
                  <a:pt x="15700" y="36402"/>
                </a:lnTo>
                <a:lnTo>
                  <a:pt x="30413" y="42088"/>
                </a:lnTo>
                <a:lnTo>
                  <a:pt x="44110" y="47920"/>
                </a:lnTo>
                <a:lnTo>
                  <a:pt x="56763" y="53893"/>
                </a:lnTo>
                <a:lnTo>
                  <a:pt x="68343" y="60001"/>
                </a:lnTo>
                <a:lnTo>
                  <a:pt x="78824" y="66236"/>
                </a:lnTo>
                <a:lnTo>
                  <a:pt x="88176" y="72593"/>
                </a:lnTo>
                <a:lnTo>
                  <a:pt x="96372" y="79065"/>
                </a:lnTo>
                <a:lnTo>
                  <a:pt x="103384" y="85646"/>
                </a:lnTo>
                <a:lnTo>
                  <a:pt x="109184" y="92330"/>
                </a:lnTo>
                <a:lnTo>
                  <a:pt x="113744" y="99110"/>
                </a:lnTo>
                <a:lnTo>
                  <a:pt x="117035" y="105980"/>
                </a:lnTo>
                <a:lnTo>
                  <a:pt x="119031" y="112933"/>
                </a:lnTo>
                <a:lnTo>
                  <a:pt x="119702" y="119964"/>
                </a:lnTo>
                <a:lnTo>
                  <a:pt x="119702" y="0"/>
                </a:lnTo>
                <a:close/>
              </a:path>
            </a:pathLst>
          </a:custGeom>
          <a:solidFill>
            <a:srgbClr val="049F4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16"/>
          <p:cNvSpPr/>
          <p:nvPr/>
        </p:nvSpPr>
        <p:spPr>
          <a:xfrm>
            <a:off x="6595200" y="3078099"/>
            <a:ext cx="1588200" cy="2274900"/>
          </a:xfrm>
          <a:custGeom>
            <a:avLst/>
            <a:gdLst/>
            <a:ahLst/>
            <a:cxnLst/>
            <a:rect l="l" t="t" r="r" b="b"/>
            <a:pathLst>
              <a:path w="120000" h="120000" extrusionOk="0">
                <a:moveTo>
                  <a:pt x="119958" y="68652"/>
                </a:moveTo>
                <a:lnTo>
                  <a:pt x="64586" y="68652"/>
                </a:lnTo>
                <a:lnTo>
                  <a:pt x="68279" y="68758"/>
                </a:lnTo>
                <a:lnTo>
                  <a:pt x="71900" y="69072"/>
                </a:lnTo>
                <a:lnTo>
                  <a:pt x="75443" y="69588"/>
                </a:lnTo>
                <a:lnTo>
                  <a:pt x="78901" y="70300"/>
                </a:lnTo>
                <a:lnTo>
                  <a:pt x="82267" y="71202"/>
                </a:lnTo>
                <a:lnTo>
                  <a:pt x="85536" y="72289"/>
                </a:lnTo>
                <a:lnTo>
                  <a:pt x="88699" y="73553"/>
                </a:lnTo>
                <a:lnTo>
                  <a:pt x="91750" y="74990"/>
                </a:lnTo>
                <a:lnTo>
                  <a:pt x="94683" y="76593"/>
                </a:lnTo>
                <a:lnTo>
                  <a:pt x="97490" y="78357"/>
                </a:lnTo>
                <a:lnTo>
                  <a:pt x="100165" y="80274"/>
                </a:lnTo>
                <a:lnTo>
                  <a:pt x="102701" y="82341"/>
                </a:lnTo>
                <a:lnTo>
                  <a:pt x="105092" y="84549"/>
                </a:lnTo>
                <a:lnTo>
                  <a:pt x="107330" y="86894"/>
                </a:lnTo>
                <a:lnTo>
                  <a:pt x="109409" y="89370"/>
                </a:lnTo>
                <a:lnTo>
                  <a:pt x="111322" y="91971"/>
                </a:lnTo>
                <a:lnTo>
                  <a:pt x="113063" y="94689"/>
                </a:lnTo>
                <a:lnTo>
                  <a:pt x="114624" y="97521"/>
                </a:lnTo>
                <a:lnTo>
                  <a:pt x="115998" y="100459"/>
                </a:lnTo>
                <a:lnTo>
                  <a:pt x="117180" y="103498"/>
                </a:lnTo>
                <a:lnTo>
                  <a:pt x="118162" y="106632"/>
                </a:lnTo>
                <a:lnTo>
                  <a:pt x="118938" y="109855"/>
                </a:lnTo>
                <a:lnTo>
                  <a:pt x="119500" y="113160"/>
                </a:lnTo>
                <a:lnTo>
                  <a:pt x="119843" y="116543"/>
                </a:lnTo>
                <a:lnTo>
                  <a:pt x="119958" y="119996"/>
                </a:lnTo>
                <a:lnTo>
                  <a:pt x="119958" y="68652"/>
                </a:lnTo>
                <a:close/>
              </a:path>
              <a:path w="120000" h="120000" extrusionOk="0">
                <a:moveTo>
                  <a:pt x="58671" y="0"/>
                </a:moveTo>
                <a:lnTo>
                  <a:pt x="0" y="54915"/>
                </a:lnTo>
                <a:lnTo>
                  <a:pt x="59692" y="110769"/>
                </a:lnTo>
                <a:lnTo>
                  <a:pt x="77472" y="94157"/>
                </a:lnTo>
                <a:lnTo>
                  <a:pt x="50241" y="68652"/>
                </a:lnTo>
                <a:lnTo>
                  <a:pt x="119958" y="68652"/>
                </a:lnTo>
                <a:lnTo>
                  <a:pt x="119958" y="59612"/>
                </a:lnTo>
                <a:lnTo>
                  <a:pt x="117091" y="57376"/>
                </a:lnTo>
                <a:lnTo>
                  <a:pt x="114137" y="55285"/>
                </a:lnTo>
                <a:lnTo>
                  <a:pt x="111100" y="53339"/>
                </a:lnTo>
                <a:lnTo>
                  <a:pt x="107980" y="51537"/>
                </a:lnTo>
                <a:lnTo>
                  <a:pt x="104779" y="49879"/>
                </a:lnTo>
                <a:lnTo>
                  <a:pt x="101498" y="48366"/>
                </a:lnTo>
                <a:lnTo>
                  <a:pt x="98138" y="46998"/>
                </a:lnTo>
                <a:lnTo>
                  <a:pt x="94701" y="45774"/>
                </a:lnTo>
                <a:lnTo>
                  <a:pt x="91188" y="44694"/>
                </a:lnTo>
                <a:lnTo>
                  <a:pt x="87600" y="43758"/>
                </a:lnTo>
                <a:lnTo>
                  <a:pt x="83940" y="42966"/>
                </a:lnTo>
                <a:lnTo>
                  <a:pt x="80207" y="42319"/>
                </a:lnTo>
                <a:lnTo>
                  <a:pt x="76404" y="41815"/>
                </a:lnTo>
                <a:lnTo>
                  <a:pt x="72532" y="41456"/>
                </a:lnTo>
                <a:lnTo>
                  <a:pt x="68593" y="41240"/>
                </a:lnTo>
                <a:lnTo>
                  <a:pt x="64586" y="41168"/>
                </a:lnTo>
                <a:lnTo>
                  <a:pt x="50241" y="41168"/>
                </a:lnTo>
                <a:lnTo>
                  <a:pt x="76451" y="16652"/>
                </a:lnTo>
                <a:lnTo>
                  <a:pt x="58671" y="0"/>
                </a:lnTo>
                <a:close/>
              </a:path>
            </a:pathLst>
          </a:custGeom>
          <a:solidFill>
            <a:srgbClr val="F794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16"/>
          <p:cNvSpPr/>
          <p:nvPr/>
        </p:nvSpPr>
        <p:spPr>
          <a:xfrm>
            <a:off x="8182832" y="4208159"/>
            <a:ext cx="195000" cy="1145100"/>
          </a:xfrm>
          <a:custGeom>
            <a:avLst/>
            <a:gdLst/>
            <a:ahLst/>
            <a:cxnLst/>
            <a:rect l="l" t="t" r="r" b="b"/>
            <a:pathLst>
              <a:path w="120000" h="120000" extrusionOk="0">
                <a:moveTo>
                  <a:pt x="0" y="0"/>
                </a:moveTo>
                <a:lnTo>
                  <a:pt x="0" y="119964"/>
                </a:lnTo>
                <a:lnTo>
                  <a:pt x="670" y="112933"/>
                </a:lnTo>
                <a:lnTo>
                  <a:pt x="2666" y="105980"/>
                </a:lnTo>
                <a:lnTo>
                  <a:pt x="5957" y="99110"/>
                </a:lnTo>
                <a:lnTo>
                  <a:pt x="10518" y="92330"/>
                </a:lnTo>
                <a:lnTo>
                  <a:pt x="16317" y="85646"/>
                </a:lnTo>
                <a:lnTo>
                  <a:pt x="23329" y="79065"/>
                </a:lnTo>
                <a:lnTo>
                  <a:pt x="31525" y="72593"/>
                </a:lnTo>
                <a:lnTo>
                  <a:pt x="40878" y="66236"/>
                </a:lnTo>
                <a:lnTo>
                  <a:pt x="51358" y="60001"/>
                </a:lnTo>
                <a:lnTo>
                  <a:pt x="62938" y="53893"/>
                </a:lnTo>
                <a:lnTo>
                  <a:pt x="75591" y="47920"/>
                </a:lnTo>
                <a:lnTo>
                  <a:pt x="89288" y="42088"/>
                </a:lnTo>
                <a:lnTo>
                  <a:pt x="104001" y="36402"/>
                </a:lnTo>
                <a:lnTo>
                  <a:pt x="119702" y="30870"/>
                </a:lnTo>
                <a:lnTo>
                  <a:pt x="102178" y="25240"/>
                </a:lnTo>
                <a:lnTo>
                  <a:pt x="83646" y="19795"/>
                </a:lnTo>
                <a:lnTo>
                  <a:pt x="64134" y="14543"/>
                </a:lnTo>
                <a:lnTo>
                  <a:pt x="43670" y="9488"/>
                </a:lnTo>
                <a:lnTo>
                  <a:pt x="22283" y="4638"/>
                </a:lnTo>
                <a:lnTo>
                  <a:pt x="0" y="0"/>
                </a:lnTo>
                <a:close/>
              </a:path>
            </a:pathLst>
          </a:custGeom>
          <a:solidFill>
            <a:srgbClr val="CA672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16"/>
          <p:cNvSpPr/>
          <p:nvPr/>
        </p:nvSpPr>
        <p:spPr>
          <a:xfrm>
            <a:off x="8182749" y="4502672"/>
            <a:ext cx="389400" cy="2353500"/>
          </a:xfrm>
          <a:custGeom>
            <a:avLst/>
            <a:gdLst/>
            <a:ahLst/>
            <a:cxnLst/>
            <a:rect l="l" t="t" r="r" b="b"/>
            <a:pathLst>
              <a:path w="120000" h="120000" extrusionOk="0">
                <a:moveTo>
                  <a:pt x="59945" y="0"/>
                </a:moveTo>
                <a:lnTo>
                  <a:pt x="52081" y="2691"/>
                </a:lnTo>
                <a:lnTo>
                  <a:pt x="44713" y="5457"/>
                </a:lnTo>
                <a:lnTo>
                  <a:pt x="37854" y="8295"/>
                </a:lnTo>
                <a:lnTo>
                  <a:pt x="31517" y="11201"/>
                </a:lnTo>
                <a:lnTo>
                  <a:pt x="25718" y="14172"/>
                </a:lnTo>
                <a:lnTo>
                  <a:pt x="20470" y="17206"/>
                </a:lnTo>
                <a:lnTo>
                  <a:pt x="15786" y="20299"/>
                </a:lnTo>
                <a:lnTo>
                  <a:pt x="11682" y="23448"/>
                </a:lnTo>
                <a:lnTo>
                  <a:pt x="8171" y="26649"/>
                </a:lnTo>
                <a:lnTo>
                  <a:pt x="5266" y="29901"/>
                </a:lnTo>
                <a:lnTo>
                  <a:pt x="2983" y="33200"/>
                </a:lnTo>
                <a:lnTo>
                  <a:pt x="1335" y="36542"/>
                </a:lnTo>
                <a:lnTo>
                  <a:pt x="336" y="39925"/>
                </a:lnTo>
                <a:lnTo>
                  <a:pt x="0" y="43346"/>
                </a:lnTo>
                <a:lnTo>
                  <a:pt x="0" y="119974"/>
                </a:lnTo>
                <a:lnTo>
                  <a:pt x="119847" y="119974"/>
                </a:lnTo>
                <a:lnTo>
                  <a:pt x="119847" y="43346"/>
                </a:lnTo>
                <a:lnTo>
                  <a:pt x="119511" y="39925"/>
                </a:lnTo>
                <a:lnTo>
                  <a:pt x="118514" y="36542"/>
                </a:lnTo>
                <a:lnTo>
                  <a:pt x="116868" y="33200"/>
                </a:lnTo>
                <a:lnTo>
                  <a:pt x="114589" y="29901"/>
                </a:lnTo>
                <a:lnTo>
                  <a:pt x="111688" y="26649"/>
                </a:lnTo>
                <a:lnTo>
                  <a:pt x="108181" y="23448"/>
                </a:lnTo>
                <a:lnTo>
                  <a:pt x="104081" y="20299"/>
                </a:lnTo>
                <a:lnTo>
                  <a:pt x="99403" y="17206"/>
                </a:lnTo>
                <a:lnTo>
                  <a:pt x="94159" y="14172"/>
                </a:lnTo>
                <a:lnTo>
                  <a:pt x="88363" y="11201"/>
                </a:lnTo>
                <a:lnTo>
                  <a:pt x="82031" y="8295"/>
                </a:lnTo>
                <a:lnTo>
                  <a:pt x="75174" y="5457"/>
                </a:lnTo>
                <a:lnTo>
                  <a:pt x="67807" y="2691"/>
                </a:lnTo>
                <a:lnTo>
                  <a:pt x="59945" y="0"/>
                </a:lnTo>
                <a:close/>
              </a:path>
            </a:pathLst>
          </a:custGeom>
          <a:solidFill>
            <a:srgbClr val="00693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itizens Advice_Cover_Heritage 1" type="title">
  <p:cSld name="TITLE">
    <p:bg>
      <p:bgPr>
        <a:solidFill>
          <a:srgbClr val="FCBB69"/>
        </a:solidFill>
        <a:effectLst/>
      </p:bgPr>
    </p:bg>
    <p:spTree>
      <p:nvGrpSpPr>
        <p:cNvPr id="1" name="Shape 100"/>
        <p:cNvGrpSpPr/>
        <p:nvPr/>
      </p:nvGrpSpPr>
      <p:grpSpPr>
        <a:xfrm>
          <a:off x="0" y="0"/>
          <a:ext cx="0" cy="0"/>
          <a:chOff x="0" y="0"/>
          <a:chExt cx="0" cy="0"/>
        </a:xfrm>
      </p:grpSpPr>
      <p:pic>
        <p:nvPicPr>
          <p:cNvPr id="101" name="Google Shape;101;p17" descr="CA_SpeechBubbles_RGB-03.png"/>
          <p:cNvPicPr preferRelativeResize="0"/>
          <p:nvPr/>
        </p:nvPicPr>
        <p:blipFill rotWithShape="1">
          <a:blip r:embed="rId2">
            <a:alphaModFix/>
          </a:blip>
          <a:srcRect l="16352" t="53000"/>
          <a:stretch/>
        </p:blipFill>
        <p:spPr>
          <a:xfrm>
            <a:off x="0" y="0"/>
            <a:ext cx="6915600" cy="5516700"/>
          </a:xfrm>
          <a:prstGeom prst="rect">
            <a:avLst/>
          </a:prstGeom>
          <a:noFill/>
          <a:ln>
            <a:noFill/>
          </a:ln>
        </p:spPr>
      </p:pic>
      <p:sp>
        <p:nvSpPr>
          <p:cNvPr id="102" name="Google Shape;102;p17"/>
          <p:cNvSpPr txBox="1">
            <a:spLocks noGrp="1"/>
          </p:cNvSpPr>
          <p:nvPr>
            <p:ph type="ctrTitle"/>
          </p:nvPr>
        </p:nvSpPr>
        <p:spPr>
          <a:xfrm>
            <a:off x="443675" y="288633"/>
            <a:ext cx="5661600" cy="374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FCBB69"/>
              </a:buClr>
              <a:buSzPts val="1400"/>
              <a:buFont typeface="Open Sans"/>
              <a:buNone/>
              <a:defRPr sz="4200" b="1" i="0" u="none" strike="noStrike" cap="none">
                <a:solidFill>
                  <a:srgbClr val="FCBB69"/>
                </a:solidFill>
                <a:latin typeface="Open Sans"/>
                <a:ea typeface="Open Sans"/>
                <a:cs typeface="Open Sans"/>
                <a:sym typeface="Open Sans"/>
              </a:defRPr>
            </a:lvl1pPr>
            <a:lvl2pPr lvl="1" indent="0" algn="ctr" rtl="0">
              <a:spcBef>
                <a:spcPts val="0"/>
              </a:spcBef>
              <a:spcAft>
                <a:spcPts val="0"/>
              </a:spcAft>
              <a:buClr>
                <a:schemeClr val="dk1"/>
              </a:buClr>
              <a:buSzPts val="1400"/>
              <a:buFont typeface="Arial"/>
              <a:buNone/>
              <a:defRPr sz="4800" b="1">
                <a:solidFill>
                  <a:schemeClr val="dk1"/>
                </a:solidFill>
              </a:defRPr>
            </a:lvl2pPr>
            <a:lvl3pPr lvl="2" indent="0" algn="ctr" rtl="0">
              <a:spcBef>
                <a:spcPts val="0"/>
              </a:spcBef>
              <a:spcAft>
                <a:spcPts val="0"/>
              </a:spcAft>
              <a:buClr>
                <a:schemeClr val="dk1"/>
              </a:buClr>
              <a:buSzPts val="1400"/>
              <a:buFont typeface="Arial"/>
              <a:buNone/>
              <a:defRPr sz="4800" b="1">
                <a:solidFill>
                  <a:schemeClr val="dk1"/>
                </a:solidFill>
              </a:defRPr>
            </a:lvl3pPr>
            <a:lvl4pPr lvl="3" indent="0" algn="ctr" rtl="0">
              <a:spcBef>
                <a:spcPts val="0"/>
              </a:spcBef>
              <a:spcAft>
                <a:spcPts val="0"/>
              </a:spcAft>
              <a:buClr>
                <a:schemeClr val="dk1"/>
              </a:buClr>
              <a:buSzPts val="1400"/>
              <a:buFont typeface="Arial"/>
              <a:buNone/>
              <a:defRPr sz="4800" b="1">
                <a:solidFill>
                  <a:schemeClr val="dk1"/>
                </a:solidFill>
              </a:defRPr>
            </a:lvl4pPr>
            <a:lvl5pPr lvl="4" indent="0" algn="ctr" rtl="0">
              <a:spcBef>
                <a:spcPts val="0"/>
              </a:spcBef>
              <a:spcAft>
                <a:spcPts val="0"/>
              </a:spcAft>
              <a:buClr>
                <a:schemeClr val="dk1"/>
              </a:buClr>
              <a:buSzPts val="1400"/>
              <a:buFont typeface="Arial"/>
              <a:buNone/>
              <a:defRPr sz="4800" b="1">
                <a:solidFill>
                  <a:schemeClr val="dk1"/>
                </a:solidFill>
              </a:defRPr>
            </a:lvl5pPr>
            <a:lvl6pPr lvl="5" indent="0" algn="ctr" rtl="0">
              <a:spcBef>
                <a:spcPts val="0"/>
              </a:spcBef>
              <a:spcAft>
                <a:spcPts val="0"/>
              </a:spcAft>
              <a:buClr>
                <a:schemeClr val="dk1"/>
              </a:buClr>
              <a:buSzPts val="1400"/>
              <a:buFont typeface="Arial"/>
              <a:buNone/>
              <a:defRPr sz="4800" b="1">
                <a:solidFill>
                  <a:schemeClr val="dk1"/>
                </a:solidFill>
              </a:defRPr>
            </a:lvl6pPr>
            <a:lvl7pPr lvl="6" indent="0" algn="ctr" rtl="0">
              <a:spcBef>
                <a:spcPts val="0"/>
              </a:spcBef>
              <a:spcAft>
                <a:spcPts val="0"/>
              </a:spcAft>
              <a:buClr>
                <a:schemeClr val="dk1"/>
              </a:buClr>
              <a:buSzPts val="1400"/>
              <a:buFont typeface="Arial"/>
              <a:buNone/>
              <a:defRPr sz="4800" b="1">
                <a:solidFill>
                  <a:schemeClr val="dk1"/>
                </a:solidFill>
              </a:defRPr>
            </a:lvl7pPr>
            <a:lvl8pPr lvl="7" indent="0" algn="ctr" rtl="0">
              <a:spcBef>
                <a:spcPts val="0"/>
              </a:spcBef>
              <a:spcAft>
                <a:spcPts val="0"/>
              </a:spcAft>
              <a:buClr>
                <a:schemeClr val="dk1"/>
              </a:buClr>
              <a:buSzPts val="1400"/>
              <a:buFont typeface="Arial"/>
              <a:buNone/>
              <a:defRPr sz="4800" b="1">
                <a:solidFill>
                  <a:schemeClr val="dk1"/>
                </a:solidFill>
              </a:defRPr>
            </a:lvl8pPr>
            <a:lvl9pPr lvl="8" indent="0" algn="ctr" rtl="0">
              <a:spcBef>
                <a:spcPts val="0"/>
              </a:spcBef>
              <a:spcAft>
                <a:spcPts val="0"/>
              </a:spcAft>
              <a:buClr>
                <a:schemeClr val="dk1"/>
              </a:buClr>
              <a:buSzPts val="1400"/>
              <a:buFont typeface="Arial"/>
              <a:buNone/>
              <a:defRPr sz="4800" b="1">
                <a:solidFill>
                  <a:schemeClr val="dk1"/>
                </a:solidFill>
              </a:defRPr>
            </a:lvl9pPr>
          </a:lstStyle>
          <a:p>
            <a:endParaRPr/>
          </a:p>
        </p:txBody>
      </p:sp>
      <p:pic>
        <p:nvPicPr>
          <p:cNvPr id="103" name="Google Shape;103;p17" descr="citizensadvice_english_RGB_colour_TransNew.png"/>
          <p:cNvPicPr preferRelativeResize="0"/>
          <p:nvPr/>
        </p:nvPicPr>
        <p:blipFill rotWithShape="1">
          <a:blip r:embed="rId3">
            <a:alphaModFix/>
          </a:blip>
          <a:srcRect/>
          <a:stretch/>
        </p:blipFill>
        <p:spPr>
          <a:xfrm>
            <a:off x="270200" y="5146788"/>
            <a:ext cx="960900" cy="1364100"/>
          </a:xfrm>
          <a:prstGeom prst="rect">
            <a:avLst/>
          </a:prstGeom>
          <a:noFill/>
          <a:ln>
            <a:noFill/>
          </a:ln>
        </p:spPr>
      </p:pic>
      <p:sp>
        <p:nvSpPr>
          <p:cNvPr id="104" name="Google Shape;104;p17"/>
          <p:cNvSpPr txBox="1">
            <a:spLocks noGrp="1"/>
          </p:cNvSpPr>
          <p:nvPr>
            <p:ph type="subTitle" idx="1"/>
          </p:nvPr>
        </p:nvSpPr>
        <p:spPr>
          <a:xfrm>
            <a:off x="5842525" y="4370933"/>
            <a:ext cx="2804100" cy="19644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rgbClr val="004888"/>
              </a:buClr>
              <a:buSzPts val="1400"/>
              <a:buFont typeface="Open Sans"/>
              <a:buNone/>
              <a:defRPr sz="2800" b="0" i="0" u="none" strike="noStrike" cap="none">
                <a:solidFill>
                  <a:srgbClr val="004888"/>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SzPts val="2800"/>
              <a:buFont typeface="Arial"/>
              <a:buNone/>
              <a:defRPr sz="3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2400"/>
              <a:buFont typeface="Arial"/>
              <a:buNone/>
              <a:defRPr sz="3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2000"/>
              <a:buFont typeface="Arial"/>
              <a:buNone/>
              <a:defRPr sz="3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2000"/>
              <a:buFont typeface="Arial"/>
              <a:buNone/>
              <a:defRPr sz="3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2000"/>
              <a:buFont typeface="Arial"/>
              <a:buNone/>
              <a:defRPr sz="3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2000"/>
              <a:buFont typeface="Arial"/>
              <a:buNone/>
              <a:defRPr sz="3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2000"/>
              <a:buFont typeface="Arial"/>
              <a:buNone/>
              <a:defRPr sz="3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2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fographic or graph content slide">
  <p:cSld name="Infographic or graph content slide">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214610" y="275167"/>
            <a:ext cx="8229600" cy="11433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07" name="Google Shape;107;p18"/>
          <p:cNvSpPr txBox="1">
            <a:spLocks noGrp="1"/>
          </p:cNvSpPr>
          <p:nvPr>
            <p:ph type="body" idx="1"/>
          </p:nvPr>
        </p:nvSpPr>
        <p:spPr>
          <a:xfrm>
            <a:off x="214312" y="1524000"/>
            <a:ext cx="8704200" cy="5173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28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2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content slide">
  <p:cSld name="Text content slide">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214610" y="275167"/>
            <a:ext cx="8229600" cy="11433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10" name="Google Shape;110;p19"/>
          <p:cNvSpPr txBox="1">
            <a:spLocks noGrp="1"/>
          </p:cNvSpPr>
          <p:nvPr>
            <p:ph type="body" idx="1"/>
          </p:nvPr>
        </p:nvSpPr>
        <p:spPr>
          <a:xfrm>
            <a:off x="214610" y="1600200"/>
            <a:ext cx="4109100" cy="4525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28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2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ritage end slide">
  <p:cSld name="Heritage end slide">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178934" y="275167"/>
            <a:ext cx="8229600" cy="11433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13" name="Google Shape;113;p20"/>
          <p:cNvSpPr txBox="1">
            <a:spLocks noGrp="1"/>
          </p:cNvSpPr>
          <p:nvPr>
            <p:ph type="body" idx="1"/>
          </p:nvPr>
        </p:nvSpPr>
        <p:spPr>
          <a:xfrm>
            <a:off x="178934" y="1600200"/>
            <a:ext cx="8229600" cy="2072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itizens Advice_Cover_Heritage 1 1">
  <p:cSld name="TITLE_1">
    <p:bg>
      <p:bgPr>
        <a:solidFill>
          <a:srgbClr val="FCBB69"/>
        </a:solidFill>
        <a:effectLst/>
      </p:bgPr>
    </p:bg>
    <p:spTree>
      <p:nvGrpSpPr>
        <p:cNvPr id="1" name="Shape 114"/>
        <p:cNvGrpSpPr/>
        <p:nvPr/>
      </p:nvGrpSpPr>
      <p:grpSpPr>
        <a:xfrm>
          <a:off x="0" y="0"/>
          <a:ext cx="0" cy="0"/>
          <a:chOff x="0" y="0"/>
          <a:chExt cx="0" cy="0"/>
        </a:xfrm>
      </p:grpSpPr>
      <p:pic>
        <p:nvPicPr>
          <p:cNvPr id="115" name="Google Shape;115;p21" descr="CA_SpeechBubbles_RGB-03.png"/>
          <p:cNvPicPr preferRelativeResize="0"/>
          <p:nvPr/>
        </p:nvPicPr>
        <p:blipFill rotWithShape="1">
          <a:blip r:embed="rId2">
            <a:alphaModFix/>
          </a:blip>
          <a:srcRect l="16352" t="53000"/>
          <a:stretch/>
        </p:blipFill>
        <p:spPr>
          <a:xfrm>
            <a:off x="0" y="0"/>
            <a:ext cx="6915647" cy="5516693"/>
          </a:xfrm>
          <a:prstGeom prst="rect">
            <a:avLst/>
          </a:prstGeom>
          <a:noFill/>
          <a:ln>
            <a:noFill/>
          </a:ln>
        </p:spPr>
      </p:pic>
      <p:sp>
        <p:nvSpPr>
          <p:cNvPr id="116" name="Google Shape;116;p21"/>
          <p:cNvSpPr txBox="1">
            <a:spLocks noGrp="1"/>
          </p:cNvSpPr>
          <p:nvPr>
            <p:ph type="ctrTitle"/>
          </p:nvPr>
        </p:nvSpPr>
        <p:spPr>
          <a:xfrm>
            <a:off x="443675" y="288633"/>
            <a:ext cx="5661600" cy="3744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CBB69"/>
              </a:buClr>
              <a:buSzPts val="3800"/>
              <a:buFont typeface="Open Sans"/>
              <a:buNone/>
              <a:defRPr sz="3800">
                <a:solidFill>
                  <a:srgbClr val="FCBB69"/>
                </a:solidFill>
                <a:latin typeface="Open Sans"/>
                <a:ea typeface="Open Sans"/>
                <a:cs typeface="Open Sans"/>
                <a:sym typeface="Open Sans"/>
              </a:defRPr>
            </a:lvl1pPr>
            <a:lvl2pPr lvl="1" algn="ctr" rtl="0">
              <a:spcBef>
                <a:spcPts val="0"/>
              </a:spcBef>
              <a:spcAft>
                <a:spcPts val="0"/>
              </a:spcAft>
              <a:buSzPts val="4300"/>
              <a:buNone/>
              <a:defRPr sz="4300"/>
            </a:lvl2pPr>
            <a:lvl3pPr lvl="2" algn="ctr" rtl="0">
              <a:spcBef>
                <a:spcPts val="0"/>
              </a:spcBef>
              <a:spcAft>
                <a:spcPts val="0"/>
              </a:spcAft>
              <a:buSzPts val="4300"/>
              <a:buNone/>
              <a:defRPr sz="4300"/>
            </a:lvl3pPr>
            <a:lvl4pPr lvl="3" algn="ctr" rtl="0">
              <a:spcBef>
                <a:spcPts val="0"/>
              </a:spcBef>
              <a:spcAft>
                <a:spcPts val="0"/>
              </a:spcAft>
              <a:buSzPts val="4300"/>
              <a:buNone/>
              <a:defRPr sz="4300"/>
            </a:lvl4pPr>
            <a:lvl5pPr lvl="4" algn="ctr" rtl="0">
              <a:spcBef>
                <a:spcPts val="0"/>
              </a:spcBef>
              <a:spcAft>
                <a:spcPts val="0"/>
              </a:spcAft>
              <a:buSzPts val="4300"/>
              <a:buNone/>
              <a:defRPr sz="4300"/>
            </a:lvl5pPr>
            <a:lvl6pPr lvl="5" algn="ctr" rtl="0">
              <a:spcBef>
                <a:spcPts val="0"/>
              </a:spcBef>
              <a:spcAft>
                <a:spcPts val="0"/>
              </a:spcAft>
              <a:buSzPts val="4300"/>
              <a:buNone/>
              <a:defRPr sz="4300"/>
            </a:lvl6pPr>
            <a:lvl7pPr lvl="6" algn="ctr" rtl="0">
              <a:spcBef>
                <a:spcPts val="0"/>
              </a:spcBef>
              <a:spcAft>
                <a:spcPts val="0"/>
              </a:spcAft>
              <a:buSzPts val="4300"/>
              <a:buNone/>
              <a:defRPr sz="4300"/>
            </a:lvl7pPr>
            <a:lvl8pPr lvl="7" algn="ctr" rtl="0">
              <a:spcBef>
                <a:spcPts val="0"/>
              </a:spcBef>
              <a:spcAft>
                <a:spcPts val="0"/>
              </a:spcAft>
              <a:buSzPts val="4300"/>
              <a:buNone/>
              <a:defRPr sz="4300"/>
            </a:lvl8pPr>
            <a:lvl9pPr lvl="8" algn="ctr" rtl="0">
              <a:spcBef>
                <a:spcPts val="0"/>
              </a:spcBef>
              <a:spcAft>
                <a:spcPts val="0"/>
              </a:spcAft>
              <a:buSzPts val="4300"/>
              <a:buNone/>
              <a:defRPr sz="4300"/>
            </a:lvl9pPr>
          </a:lstStyle>
          <a:p>
            <a:endParaRPr/>
          </a:p>
        </p:txBody>
      </p:sp>
      <p:pic>
        <p:nvPicPr>
          <p:cNvPr id="117" name="Google Shape;117;p21" descr="citizensadvice_english_RGB_colour_TransNew.png"/>
          <p:cNvPicPr preferRelativeResize="0"/>
          <p:nvPr/>
        </p:nvPicPr>
        <p:blipFill>
          <a:blip r:embed="rId3">
            <a:alphaModFix/>
          </a:blip>
          <a:stretch>
            <a:fillRect/>
          </a:stretch>
        </p:blipFill>
        <p:spPr>
          <a:xfrm>
            <a:off x="270200" y="5146788"/>
            <a:ext cx="552207" cy="587955"/>
          </a:xfrm>
          <a:prstGeom prst="rect">
            <a:avLst/>
          </a:prstGeom>
          <a:noFill/>
          <a:ln>
            <a:noFill/>
          </a:ln>
        </p:spPr>
      </p:pic>
      <p:sp>
        <p:nvSpPr>
          <p:cNvPr id="118" name="Google Shape;118;p21"/>
          <p:cNvSpPr txBox="1">
            <a:spLocks noGrp="1"/>
          </p:cNvSpPr>
          <p:nvPr>
            <p:ph type="subTitle" idx="1"/>
          </p:nvPr>
        </p:nvSpPr>
        <p:spPr>
          <a:xfrm>
            <a:off x="5842525" y="4370933"/>
            <a:ext cx="2804100" cy="1964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888"/>
              </a:buClr>
              <a:buSzPts val="2600"/>
              <a:buFont typeface="Open Sans"/>
              <a:buNone/>
              <a:defRPr sz="2600">
                <a:solidFill>
                  <a:srgbClr val="004888"/>
                </a:solidFill>
                <a:latin typeface="Open Sans"/>
                <a:ea typeface="Open Sans"/>
                <a:cs typeface="Open Sans"/>
                <a:sym typeface="Open Sans"/>
              </a:defRPr>
            </a:lvl1pPr>
            <a:lvl2pPr lvl="1" algn="ctr" rtl="0">
              <a:spcBef>
                <a:spcPts val="0"/>
              </a:spcBef>
              <a:spcAft>
                <a:spcPts val="0"/>
              </a:spcAft>
              <a:buClr>
                <a:schemeClr val="dk2"/>
              </a:buClr>
              <a:buSzPts val="2700"/>
              <a:buNone/>
              <a:defRPr sz="2700">
                <a:solidFill>
                  <a:schemeClr val="dk2"/>
                </a:solidFill>
              </a:defRPr>
            </a:lvl2pPr>
            <a:lvl3pPr lvl="2" algn="ctr" rtl="0">
              <a:spcBef>
                <a:spcPts val="0"/>
              </a:spcBef>
              <a:spcAft>
                <a:spcPts val="0"/>
              </a:spcAft>
              <a:buClr>
                <a:schemeClr val="dk2"/>
              </a:buClr>
              <a:buSzPts val="2700"/>
              <a:buNone/>
              <a:defRPr sz="2700">
                <a:solidFill>
                  <a:schemeClr val="dk2"/>
                </a:solidFill>
              </a:defRPr>
            </a:lvl3pPr>
            <a:lvl4pPr lvl="3" algn="ctr" rtl="0">
              <a:spcBef>
                <a:spcPts val="0"/>
              </a:spcBef>
              <a:spcAft>
                <a:spcPts val="0"/>
              </a:spcAft>
              <a:buClr>
                <a:schemeClr val="dk2"/>
              </a:buClr>
              <a:buSzPts val="2700"/>
              <a:buNone/>
              <a:defRPr sz="2700">
                <a:solidFill>
                  <a:schemeClr val="dk2"/>
                </a:solidFill>
              </a:defRPr>
            </a:lvl4pPr>
            <a:lvl5pPr lvl="4" algn="ctr" rtl="0">
              <a:spcBef>
                <a:spcPts val="0"/>
              </a:spcBef>
              <a:spcAft>
                <a:spcPts val="0"/>
              </a:spcAft>
              <a:buClr>
                <a:schemeClr val="dk2"/>
              </a:buClr>
              <a:buSzPts val="2700"/>
              <a:buNone/>
              <a:defRPr sz="2700">
                <a:solidFill>
                  <a:schemeClr val="dk2"/>
                </a:solidFill>
              </a:defRPr>
            </a:lvl5pPr>
            <a:lvl6pPr lvl="5" algn="ctr" rtl="0">
              <a:spcBef>
                <a:spcPts val="0"/>
              </a:spcBef>
              <a:spcAft>
                <a:spcPts val="0"/>
              </a:spcAft>
              <a:buClr>
                <a:schemeClr val="dk2"/>
              </a:buClr>
              <a:buSzPts val="2700"/>
              <a:buNone/>
              <a:defRPr sz="2700">
                <a:solidFill>
                  <a:schemeClr val="dk2"/>
                </a:solidFill>
              </a:defRPr>
            </a:lvl6pPr>
            <a:lvl7pPr lvl="6" algn="ctr" rtl="0">
              <a:spcBef>
                <a:spcPts val="0"/>
              </a:spcBef>
              <a:spcAft>
                <a:spcPts val="0"/>
              </a:spcAft>
              <a:buClr>
                <a:schemeClr val="dk2"/>
              </a:buClr>
              <a:buSzPts val="2700"/>
              <a:buNone/>
              <a:defRPr sz="2700">
                <a:solidFill>
                  <a:schemeClr val="dk2"/>
                </a:solidFill>
              </a:defRPr>
            </a:lvl7pPr>
            <a:lvl8pPr lvl="7" algn="ctr" rtl="0">
              <a:spcBef>
                <a:spcPts val="0"/>
              </a:spcBef>
              <a:spcAft>
                <a:spcPts val="0"/>
              </a:spcAft>
              <a:buClr>
                <a:schemeClr val="dk2"/>
              </a:buClr>
              <a:buSzPts val="2700"/>
              <a:buNone/>
              <a:defRPr sz="2700">
                <a:solidFill>
                  <a:schemeClr val="dk2"/>
                </a:solidFill>
              </a:defRPr>
            </a:lvl8pPr>
            <a:lvl9pPr lvl="8" algn="ctr" rtl="0">
              <a:spcBef>
                <a:spcPts val="0"/>
              </a:spcBef>
              <a:spcAft>
                <a:spcPts val="0"/>
              </a:spcAft>
              <a:buClr>
                <a:schemeClr val="dk2"/>
              </a:buClr>
              <a:buSzPts val="2700"/>
              <a:buNone/>
              <a:defRPr sz="27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itizens Advice  - Wide column title and body" type="tx">
  <p:cSld name="TITLE_AND_BODY">
    <p:spTree>
      <p:nvGrpSpPr>
        <p:cNvPr id="1" name="Shape 119"/>
        <p:cNvGrpSpPr/>
        <p:nvPr/>
      </p:nvGrpSpPr>
      <p:grpSpPr>
        <a:xfrm>
          <a:off x="0" y="0"/>
          <a:ext cx="0" cy="0"/>
          <a:chOff x="0" y="0"/>
          <a:chExt cx="0" cy="0"/>
        </a:xfrm>
      </p:grpSpPr>
      <p:sp>
        <p:nvSpPr>
          <p:cNvPr id="120" name="Google Shape;120;p22"/>
          <p:cNvSpPr txBox="1">
            <a:spLocks noGrp="1"/>
          </p:cNvSpPr>
          <p:nvPr>
            <p:ph type="subTitle" idx="1"/>
          </p:nvPr>
        </p:nvSpPr>
        <p:spPr>
          <a:xfrm>
            <a:off x="457200" y="624667"/>
            <a:ext cx="5261100" cy="459900"/>
          </a:xfrm>
          <a:prstGeom prst="rect">
            <a:avLst/>
          </a:prstGeom>
        </p:spPr>
        <p:txBody>
          <a:bodyPr spcFirstLastPara="1" wrap="square" lIns="91425" tIns="91425" rIns="91425" bIns="91425" anchor="t" anchorCtr="0">
            <a:noAutofit/>
          </a:bodyPr>
          <a:lstStyle>
            <a:lvl1pPr lvl="0" rtl="0">
              <a:spcBef>
                <a:spcPts val="400"/>
              </a:spcBef>
              <a:spcAft>
                <a:spcPts val="0"/>
              </a:spcAft>
              <a:buNone/>
              <a:defRPr sz="800">
                <a:solidFill>
                  <a:srgbClr val="004888"/>
                </a:solidFill>
                <a:latin typeface="Open Sans"/>
                <a:ea typeface="Open Sans"/>
                <a:cs typeface="Open Sans"/>
                <a:sym typeface="Open Sans"/>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a:endParaRPr/>
          </a:p>
        </p:txBody>
      </p:sp>
      <p:sp>
        <p:nvSpPr>
          <p:cNvPr id="121" name="Google Shape;121;p22"/>
          <p:cNvSpPr txBox="1">
            <a:spLocks noGrp="1"/>
          </p:cNvSpPr>
          <p:nvPr>
            <p:ph type="body" idx="2"/>
          </p:nvPr>
        </p:nvSpPr>
        <p:spPr>
          <a:xfrm>
            <a:off x="457200" y="2272233"/>
            <a:ext cx="6333900" cy="4234500"/>
          </a:xfrm>
          <a:prstGeom prst="rect">
            <a:avLst/>
          </a:prstGeom>
        </p:spPr>
        <p:txBody>
          <a:bodyPr spcFirstLastPara="1" wrap="square" lIns="91425" tIns="91425" rIns="91425" bIns="91425" anchor="t" anchorCtr="0">
            <a:noAutofit/>
          </a:bodyPr>
          <a:lstStyle>
            <a:lvl1pPr marL="457200" lvl="0" indent="-317500" rtl="0">
              <a:lnSpc>
                <a:spcPct val="130000"/>
              </a:lnSpc>
              <a:spcBef>
                <a:spcPts val="0"/>
              </a:spcBef>
              <a:spcAft>
                <a:spcPts val="0"/>
              </a:spcAft>
              <a:buClr>
                <a:srgbClr val="004888"/>
              </a:buClr>
              <a:buSzPts val="1400"/>
              <a:buFont typeface="Open Sans"/>
              <a:buChar char="●"/>
              <a:defRPr sz="1400">
                <a:latin typeface="Open Sans"/>
                <a:ea typeface="Open Sans"/>
                <a:cs typeface="Open Sans"/>
                <a:sym typeface="Open Sans"/>
              </a:defRPr>
            </a:lvl1pPr>
            <a:lvl2pPr marL="914400" lvl="1" indent="-317500" rtl="0">
              <a:lnSpc>
                <a:spcPct val="130000"/>
              </a:lnSpc>
              <a:spcBef>
                <a:spcPts val="800"/>
              </a:spcBef>
              <a:spcAft>
                <a:spcPts val="0"/>
              </a:spcAft>
              <a:buClr>
                <a:srgbClr val="004888"/>
              </a:buClr>
              <a:buSzPts val="1400"/>
              <a:buFont typeface="Open Sans"/>
              <a:buChar char="○"/>
              <a:defRPr sz="1400">
                <a:latin typeface="Open Sans"/>
                <a:ea typeface="Open Sans"/>
                <a:cs typeface="Open Sans"/>
                <a:sym typeface="Open Sans"/>
              </a:defRPr>
            </a:lvl2pPr>
            <a:lvl3pPr marL="1371600" lvl="2" indent="-317500" rtl="0">
              <a:lnSpc>
                <a:spcPct val="130000"/>
              </a:lnSpc>
              <a:spcBef>
                <a:spcPts val="800"/>
              </a:spcBef>
              <a:spcAft>
                <a:spcPts val="0"/>
              </a:spcAft>
              <a:buClr>
                <a:srgbClr val="004888"/>
              </a:buClr>
              <a:buSzPts val="1400"/>
              <a:buFont typeface="Open Sans"/>
              <a:buChar char="■"/>
              <a:defRPr sz="1400">
                <a:latin typeface="Open Sans"/>
                <a:ea typeface="Open Sans"/>
                <a:cs typeface="Open Sans"/>
                <a:sym typeface="Open Sans"/>
              </a:defRPr>
            </a:lvl3pPr>
            <a:lvl4pPr marL="1828800" lvl="3" indent="-317500" rtl="0">
              <a:lnSpc>
                <a:spcPct val="130000"/>
              </a:lnSpc>
              <a:spcBef>
                <a:spcPts val="800"/>
              </a:spcBef>
              <a:spcAft>
                <a:spcPts val="0"/>
              </a:spcAft>
              <a:buClr>
                <a:srgbClr val="004888"/>
              </a:buClr>
              <a:buSzPts val="1400"/>
              <a:buFont typeface="Open Sans"/>
              <a:buChar char="●"/>
              <a:defRPr sz="1400">
                <a:latin typeface="Open Sans"/>
                <a:ea typeface="Open Sans"/>
                <a:cs typeface="Open Sans"/>
                <a:sym typeface="Open Sans"/>
              </a:defRPr>
            </a:lvl4pPr>
            <a:lvl5pPr marL="2286000" lvl="4" indent="-317500" rtl="0">
              <a:lnSpc>
                <a:spcPct val="130000"/>
              </a:lnSpc>
              <a:spcBef>
                <a:spcPts val="800"/>
              </a:spcBef>
              <a:spcAft>
                <a:spcPts val="0"/>
              </a:spcAft>
              <a:buClr>
                <a:srgbClr val="004888"/>
              </a:buClr>
              <a:buSzPts val="1400"/>
              <a:buFont typeface="Open Sans"/>
              <a:buChar char="○"/>
              <a:defRPr sz="1400">
                <a:latin typeface="Open Sans"/>
                <a:ea typeface="Open Sans"/>
                <a:cs typeface="Open Sans"/>
                <a:sym typeface="Open Sans"/>
              </a:defRPr>
            </a:lvl5pPr>
            <a:lvl6pPr marL="2743200" lvl="5" indent="-317500" rtl="0">
              <a:lnSpc>
                <a:spcPct val="130000"/>
              </a:lnSpc>
              <a:spcBef>
                <a:spcPts val="800"/>
              </a:spcBef>
              <a:spcAft>
                <a:spcPts val="0"/>
              </a:spcAft>
              <a:buClr>
                <a:srgbClr val="004888"/>
              </a:buClr>
              <a:buSzPts val="1400"/>
              <a:buFont typeface="Open Sans"/>
              <a:buChar char="■"/>
              <a:defRPr sz="1400">
                <a:latin typeface="Open Sans"/>
                <a:ea typeface="Open Sans"/>
                <a:cs typeface="Open Sans"/>
                <a:sym typeface="Open Sans"/>
              </a:defRPr>
            </a:lvl6pPr>
            <a:lvl7pPr marL="3200400" lvl="6" indent="-317500" rtl="0">
              <a:lnSpc>
                <a:spcPct val="130000"/>
              </a:lnSpc>
              <a:spcBef>
                <a:spcPts val="800"/>
              </a:spcBef>
              <a:spcAft>
                <a:spcPts val="0"/>
              </a:spcAft>
              <a:buClr>
                <a:srgbClr val="004888"/>
              </a:buClr>
              <a:buSzPts val="1400"/>
              <a:buFont typeface="Open Sans"/>
              <a:buChar char="●"/>
              <a:defRPr sz="1400">
                <a:latin typeface="Open Sans"/>
                <a:ea typeface="Open Sans"/>
                <a:cs typeface="Open Sans"/>
                <a:sym typeface="Open Sans"/>
              </a:defRPr>
            </a:lvl7pPr>
            <a:lvl8pPr marL="3657600" lvl="7" indent="-317500" rtl="0">
              <a:lnSpc>
                <a:spcPct val="130000"/>
              </a:lnSpc>
              <a:spcBef>
                <a:spcPts val="800"/>
              </a:spcBef>
              <a:spcAft>
                <a:spcPts val="0"/>
              </a:spcAft>
              <a:buClr>
                <a:srgbClr val="004888"/>
              </a:buClr>
              <a:buSzPts val="1400"/>
              <a:buFont typeface="Open Sans"/>
              <a:buChar char="○"/>
              <a:defRPr sz="1400">
                <a:latin typeface="Open Sans"/>
                <a:ea typeface="Open Sans"/>
                <a:cs typeface="Open Sans"/>
                <a:sym typeface="Open Sans"/>
              </a:defRPr>
            </a:lvl8pPr>
            <a:lvl9pPr marL="4114800" lvl="8" indent="-317500" rtl="0">
              <a:lnSpc>
                <a:spcPct val="130000"/>
              </a:lnSpc>
              <a:spcBef>
                <a:spcPts val="800"/>
              </a:spcBef>
              <a:spcAft>
                <a:spcPts val="800"/>
              </a:spcAft>
              <a:buClr>
                <a:srgbClr val="004888"/>
              </a:buClr>
              <a:buSzPts val="1400"/>
              <a:buFont typeface="Open Sans"/>
              <a:buChar char="■"/>
              <a:defRPr sz="1400">
                <a:latin typeface="Open Sans"/>
                <a:ea typeface="Open Sans"/>
                <a:cs typeface="Open Sans"/>
                <a:sym typeface="Open Sans"/>
              </a:defRPr>
            </a:lvl9pPr>
          </a:lstStyle>
          <a:p>
            <a:endParaRPr/>
          </a:p>
        </p:txBody>
      </p:sp>
      <p:sp>
        <p:nvSpPr>
          <p:cNvPr id="122" name="Google Shape;122;p22"/>
          <p:cNvSpPr txBox="1">
            <a:spLocks noGrp="1"/>
          </p:cNvSpPr>
          <p:nvPr>
            <p:ph type="title"/>
          </p:nvPr>
        </p:nvSpPr>
        <p:spPr>
          <a:xfrm>
            <a:off x="457200" y="930100"/>
            <a:ext cx="8229600" cy="1143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888"/>
              </a:buClr>
              <a:buSzPts val="2600"/>
              <a:buFont typeface="Open Sans"/>
              <a:buNone/>
              <a:defRPr sz="2600">
                <a:solidFill>
                  <a:srgbClr val="004888"/>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itizens Advice  - Back cover_Heritage">
  <p:cSld name="CUSTOM">
    <p:bg>
      <p:bgPr>
        <a:solidFill>
          <a:srgbClr val="FCBB69"/>
        </a:solidFill>
        <a:effectLst/>
      </p:bgPr>
    </p:bg>
    <p:spTree>
      <p:nvGrpSpPr>
        <p:cNvPr id="1" name="Shape 123"/>
        <p:cNvGrpSpPr/>
        <p:nvPr/>
      </p:nvGrpSpPr>
      <p:grpSpPr>
        <a:xfrm>
          <a:off x="0" y="0"/>
          <a:ext cx="0" cy="0"/>
          <a:chOff x="0" y="0"/>
          <a:chExt cx="0" cy="0"/>
        </a:xfrm>
      </p:grpSpPr>
      <p:sp>
        <p:nvSpPr>
          <p:cNvPr id="124" name="Google Shape;124;p23"/>
          <p:cNvSpPr txBox="1">
            <a:spLocks noGrp="1"/>
          </p:cNvSpPr>
          <p:nvPr>
            <p:ph type="subTitle" idx="1"/>
          </p:nvPr>
        </p:nvSpPr>
        <p:spPr>
          <a:xfrm>
            <a:off x="1640925" y="4971167"/>
            <a:ext cx="6996600" cy="136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888"/>
              </a:buClr>
              <a:buSzPts val="1800"/>
              <a:buFont typeface="Open Sans"/>
              <a:buNone/>
              <a:defRPr sz="1800">
                <a:solidFill>
                  <a:srgbClr val="004888"/>
                </a:solidFill>
                <a:latin typeface="Open Sans"/>
                <a:ea typeface="Open Sans"/>
                <a:cs typeface="Open Sans"/>
                <a:sym typeface="Open Sans"/>
              </a:defRPr>
            </a:lvl1pPr>
            <a:lvl2pPr lvl="1" algn="ctr" rtl="0">
              <a:spcBef>
                <a:spcPts val="0"/>
              </a:spcBef>
              <a:spcAft>
                <a:spcPts val="0"/>
              </a:spcAft>
              <a:buClr>
                <a:schemeClr val="dk2"/>
              </a:buClr>
              <a:buSzPts val="2700"/>
              <a:buNone/>
              <a:defRPr sz="2700">
                <a:solidFill>
                  <a:schemeClr val="dk2"/>
                </a:solidFill>
              </a:defRPr>
            </a:lvl2pPr>
            <a:lvl3pPr lvl="2" algn="ctr" rtl="0">
              <a:spcBef>
                <a:spcPts val="0"/>
              </a:spcBef>
              <a:spcAft>
                <a:spcPts val="0"/>
              </a:spcAft>
              <a:buClr>
                <a:schemeClr val="dk2"/>
              </a:buClr>
              <a:buSzPts val="2700"/>
              <a:buNone/>
              <a:defRPr sz="2700">
                <a:solidFill>
                  <a:schemeClr val="dk2"/>
                </a:solidFill>
              </a:defRPr>
            </a:lvl3pPr>
            <a:lvl4pPr lvl="3" algn="ctr" rtl="0">
              <a:spcBef>
                <a:spcPts val="0"/>
              </a:spcBef>
              <a:spcAft>
                <a:spcPts val="0"/>
              </a:spcAft>
              <a:buClr>
                <a:schemeClr val="dk2"/>
              </a:buClr>
              <a:buSzPts val="2700"/>
              <a:buNone/>
              <a:defRPr sz="2700">
                <a:solidFill>
                  <a:schemeClr val="dk2"/>
                </a:solidFill>
              </a:defRPr>
            </a:lvl4pPr>
            <a:lvl5pPr lvl="4" algn="ctr" rtl="0">
              <a:spcBef>
                <a:spcPts val="0"/>
              </a:spcBef>
              <a:spcAft>
                <a:spcPts val="0"/>
              </a:spcAft>
              <a:buClr>
                <a:schemeClr val="dk2"/>
              </a:buClr>
              <a:buSzPts val="2700"/>
              <a:buNone/>
              <a:defRPr sz="2700">
                <a:solidFill>
                  <a:schemeClr val="dk2"/>
                </a:solidFill>
              </a:defRPr>
            </a:lvl5pPr>
            <a:lvl6pPr lvl="5" algn="ctr" rtl="0">
              <a:spcBef>
                <a:spcPts val="0"/>
              </a:spcBef>
              <a:spcAft>
                <a:spcPts val="0"/>
              </a:spcAft>
              <a:buClr>
                <a:schemeClr val="dk2"/>
              </a:buClr>
              <a:buSzPts val="2700"/>
              <a:buNone/>
              <a:defRPr sz="2700">
                <a:solidFill>
                  <a:schemeClr val="dk2"/>
                </a:solidFill>
              </a:defRPr>
            </a:lvl6pPr>
            <a:lvl7pPr lvl="6" algn="ctr" rtl="0">
              <a:spcBef>
                <a:spcPts val="0"/>
              </a:spcBef>
              <a:spcAft>
                <a:spcPts val="0"/>
              </a:spcAft>
              <a:buClr>
                <a:schemeClr val="dk2"/>
              </a:buClr>
              <a:buSzPts val="2700"/>
              <a:buNone/>
              <a:defRPr sz="2700">
                <a:solidFill>
                  <a:schemeClr val="dk2"/>
                </a:solidFill>
              </a:defRPr>
            </a:lvl7pPr>
            <a:lvl8pPr lvl="7" algn="ctr" rtl="0">
              <a:spcBef>
                <a:spcPts val="0"/>
              </a:spcBef>
              <a:spcAft>
                <a:spcPts val="0"/>
              </a:spcAft>
              <a:buClr>
                <a:schemeClr val="dk2"/>
              </a:buClr>
              <a:buSzPts val="2700"/>
              <a:buNone/>
              <a:defRPr sz="2700">
                <a:solidFill>
                  <a:schemeClr val="dk2"/>
                </a:solidFill>
              </a:defRPr>
            </a:lvl8pPr>
            <a:lvl9pPr lvl="8" algn="ctr" rtl="0">
              <a:spcBef>
                <a:spcPts val="0"/>
              </a:spcBef>
              <a:spcAft>
                <a:spcPts val="0"/>
              </a:spcAft>
              <a:buClr>
                <a:schemeClr val="dk2"/>
              </a:buClr>
              <a:buSzPts val="2700"/>
              <a:buNone/>
              <a:defRPr sz="2700">
                <a:solidFill>
                  <a:schemeClr val="dk2"/>
                </a:solidFill>
              </a:defRPr>
            </a:lvl9pPr>
          </a:lstStyle>
          <a:p>
            <a:endParaRPr/>
          </a:p>
        </p:txBody>
      </p:sp>
      <p:pic>
        <p:nvPicPr>
          <p:cNvPr id="125" name="Google Shape;125;p23" descr="citizensadvice_english_RGB_colour_TransNew.png"/>
          <p:cNvPicPr preferRelativeResize="0"/>
          <p:nvPr/>
        </p:nvPicPr>
        <p:blipFill>
          <a:blip r:embed="rId2">
            <a:alphaModFix/>
          </a:blip>
          <a:stretch>
            <a:fillRect/>
          </a:stretch>
        </p:blipFill>
        <p:spPr>
          <a:xfrm>
            <a:off x="270200" y="5146788"/>
            <a:ext cx="552207" cy="58795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itizens Advice_Cover_Heritage 1 2">
  <p:cSld name="TITLE_2">
    <p:bg>
      <p:bgPr>
        <a:solidFill>
          <a:srgbClr val="FCBB69"/>
        </a:solidFill>
        <a:effectLst/>
      </p:bgPr>
    </p:bg>
    <p:spTree>
      <p:nvGrpSpPr>
        <p:cNvPr id="1" name="Shape 126"/>
        <p:cNvGrpSpPr/>
        <p:nvPr/>
      </p:nvGrpSpPr>
      <p:grpSpPr>
        <a:xfrm>
          <a:off x="0" y="0"/>
          <a:ext cx="0" cy="0"/>
          <a:chOff x="0" y="0"/>
          <a:chExt cx="0" cy="0"/>
        </a:xfrm>
      </p:grpSpPr>
      <p:pic>
        <p:nvPicPr>
          <p:cNvPr id="127" name="Google Shape;127;p24" descr="CA_SpeechBubbles_RGB-03.png"/>
          <p:cNvPicPr preferRelativeResize="0"/>
          <p:nvPr/>
        </p:nvPicPr>
        <p:blipFill rotWithShape="1">
          <a:blip r:embed="rId2">
            <a:alphaModFix/>
          </a:blip>
          <a:srcRect l="16352" t="53000"/>
          <a:stretch/>
        </p:blipFill>
        <p:spPr>
          <a:xfrm>
            <a:off x="0" y="0"/>
            <a:ext cx="6915647" cy="5516693"/>
          </a:xfrm>
          <a:prstGeom prst="rect">
            <a:avLst/>
          </a:prstGeom>
          <a:noFill/>
          <a:ln>
            <a:noFill/>
          </a:ln>
        </p:spPr>
      </p:pic>
      <p:sp>
        <p:nvSpPr>
          <p:cNvPr id="128" name="Google Shape;128;p24"/>
          <p:cNvSpPr txBox="1">
            <a:spLocks noGrp="1"/>
          </p:cNvSpPr>
          <p:nvPr>
            <p:ph type="ctrTitle"/>
          </p:nvPr>
        </p:nvSpPr>
        <p:spPr>
          <a:xfrm>
            <a:off x="443675" y="288633"/>
            <a:ext cx="5661600" cy="3744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CBB69"/>
              </a:buClr>
              <a:buSzPts val="3800"/>
              <a:buFont typeface="Open Sans"/>
              <a:buNone/>
              <a:defRPr sz="3800">
                <a:solidFill>
                  <a:srgbClr val="FCBB69"/>
                </a:solidFill>
                <a:latin typeface="Open Sans"/>
                <a:ea typeface="Open Sans"/>
                <a:cs typeface="Open Sans"/>
                <a:sym typeface="Open Sans"/>
              </a:defRPr>
            </a:lvl1pPr>
            <a:lvl2pPr lvl="1" algn="ctr" rtl="0">
              <a:spcBef>
                <a:spcPts val="0"/>
              </a:spcBef>
              <a:spcAft>
                <a:spcPts val="0"/>
              </a:spcAft>
              <a:buSzPts val="4300"/>
              <a:buNone/>
              <a:defRPr sz="4300"/>
            </a:lvl2pPr>
            <a:lvl3pPr lvl="2" algn="ctr" rtl="0">
              <a:spcBef>
                <a:spcPts val="0"/>
              </a:spcBef>
              <a:spcAft>
                <a:spcPts val="0"/>
              </a:spcAft>
              <a:buSzPts val="4300"/>
              <a:buNone/>
              <a:defRPr sz="4300"/>
            </a:lvl3pPr>
            <a:lvl4pPr lvl="3" algn="ctr" rtl="0">
              <a:spcBef>
                <a:spcPts val="0"/>
              </a:spcBef>
              <a:spcAft>
                <a:spcPts val="0"/>
              </a:spcAft>
              <a:buSzPts val="4300"/>
              <a:buNone/>
              <a:defRPr sz="4300"/>
            </a:lvl4pPr>
            <a:lvl5pPr lvl="4" algn="ctr" rtl="0">
              <a:spcBef>
                <a:spcPts val="0"/>
              </a:spcBef>
              <a:spcAft>
                <a:spcPts val="0"/>
              </a:spcAft>
              <a:buSzPts val="4300"/>
              <a:buNone/>
              <a:defRPr sz="4300"/>
            </a:lvl5pPr>
            <a:lvl6pPr lvl="5" algn="ctr" rtl="0">
              <a:spcBef>
                <a:spcPts val="0"/>
              </a:spcBef>
              <a:spcAft>
                <a:spcPts val="0"/>
              </a:spcAft>
              <a:buSzPts val="4300"/>
              <a:buNone/>
              <a:defRPr sz="4300"/>
            </a:lvl6pPr>
            <a:lvl7pPr lvl="6" algn="ctr" rtl="0">
              <a:spcBef>
                <a:spcPts val="0"/>
              </a:spcBef>
              <a:spcAft>
                <a:spcPts val="0"/>
              </a:spcAft>
              <a:buSzPts val="4300"/>
              <a:buNone/>
              <a:defRPr sz="4300"/>
            </a:lvl7pPr>
            <a:lvl8pPr lvl="7" algn="ctr" rtl="0">
              <a:spcBef>
                <a:spcPts val="0"/>
              </a:spcBef>
              <a:spcAft>
                <a:spcPts val="0"/>
              </a:spcAft>
              <a:buSzPts val="4300"/>
              <a:buNone/>
              <a:defRPr sz="4300"/>
            </a:lvl8pPr>
            <a:lvl9pPr lvl="8" algn="ctr" rtl="0">
              <a:spcBef>
                <a:spcPts val="0"/>
              </a:spcBef>
              <a:spcAft>
                <a:spcPts val="0"/>
              </a:spcAft>
              <a:buSzPts val="4300"/>
              <a:buNone/>
              <a:defRPr sz="4300"/>
            </a:lvl9pPr>
          </a:lstStyle>
          <a:p>
            <a:endParaRPr/>
          </a:p>
        </p:txBody>
      </p:sp>
      <p:pic>
        <p:nvPicPr>
          <p:cNvPr id="129" name="Google Shape;129;p24" descr="citizensadvice_english_RGB_colour_TransNew.png"/>
          <p:cNvPicPr preferRelativeResize="0"/>
          <p:nvPr/>
        </p:nvPicPr>
        <p:blipFill>
          <a:blip r:embed="rId3">
            <a:alphaModFix/>
          </a:blip>
          <a:stretch>
            <a:fillRect/>
          </a:stretch>
        </p:blipFill>
        <p:spPr>
          <a:xfrm>
            <a:off x="270200" y="5146788"/>
            <a:ext cx="552207" cy="587955"/>
          </a:xfrm>
          <a:prstGeom prst="rect">
            <a:avLst/>
          </a:prstGeom>
          <a:noFill/>
          <a:ln>
            <a:noFill/>
          </a:ln>
        </p:spPr>
      </p:pic>
      <p:sp>
        <p:nvSpPr>
          <p:cNvPr id="130" name="Google Shape;130;p24"/>
          <p:cNvSpPr txBox="1">
            <a:spLocks noGrp="1"/>
          </p:cNvSpPr>
          <p:nvPr>
            <p:ph type="subTitle" idx="1"/>
          </p:nvPr>
        </p:nvSpPr>
        <p:spPr>
          <a:xfrm>
            <a:off x="5842525" y="4370933"/>
            <a:ext cx="2804100" cy="1964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888"/>
              </a:buClr>
              <a:buSzPts val="2600"/>
              <a:buFont typeface="Open Sans"/>
              <a:buNone/>
              <a:defRPr sz="2600">
                <a:solidFill>
                  <a:srgbClr val="004888"/>
                </a:solidFill>
                <a:latin typeface="Open Sans"/>
                <a:ea typeface="Open Sans"/>
                <a:cs typeface="Open Sans"/>
                <a:sym typeface="Open Sans"/>
              </a:defRPr>
            </a:lvl1pPr>
            <a:lvl2pPr lvl="1" algn="ctr" rtl="0">
              <a:spcBef>
                <a:spcPts val="0"/>
              </a:spcBef>
              <a:spcAft>
                <a:spcPts val="0"/>
              </a:spcAft>
              <a:buClr>
                <a:schemeClr val="dk2"/>
              </a:buClr>
              <a:buSzPts val="2700"/>
              <a:buNone/>
              <a:defRPr sz="2700">
                <a:solidFill>
                  <a:schemeClr val="dk2"/>
                </a:solidFill>
              </a:defRPr>
            </a:lvl2pPr>
            <a:lvl3pPr lvl="2" algn="ctr" rtl="0">
              <a:spcBef>
                <a:spcPts val="0"/>
              </a:spcBef>
              <a:spcAft>
                <a:spcPts val="0"/>
              </a:spcAft>
              <a:buClr>
                <a:schemeClr val="dk2"/>
              </a:buClr>
              <a:buSzPts val="2700"/>
              <a:buNone/>
              <a:defRPr sz="2700">
                <a:solidFill>
                  <a:schemeClr val="dk2"/>
                </a:solidFill>
              </a:defRPr>
            </a:lvl3pPr>
            <a:lvl4pPr lvl="3" algn="ctr" rtl="0">
              <a:spcBef>
                <a:spcPts val="0"/>
              </a:spcBef>
              <a:spcAft>
                <a:spcPts val="0"/>
              </a:spcAft>
              <a:buClr>
                <a:schemeClr val="dk2"/>
              </a:buClr>
              <a:buSzPts val="2700"/>
              <a:buNone/>
              <a:defRPr sz="2700">
                <a:solidFill>
                  <a:schemeClr val="dk2"/>
                </a:solidFill>
              </a:defRPr>
            </a:lvl4pPr>
            <a:lvl5pPr lvl="4" algn="ctr" rtl="0">
              <a:spcBef>
                <a:spcPts val="0"/>
              </a:spcBef>
              <a:spcAft>
                <a:spcPts val="0"/>
              </a:spcAft>
              <a:buClr>
                <a:schemeClr val="dk2"/>
              </a:buClr>
              <a:buSzPts val="2700"/>
              <a:buNone/>
              <a:defRPr sz="2700">
                <a:solidFill>
                  <a:schemeClr val="dk2"/>
                </a:solidFill>
              </a:defRPr>
            </a:lvl5pPr>
            <a:lvl6pPr lvl="5" algn="ctr" rtl="0">
              <a:spcBef>
                <a:spcPts val="0"/>
              </a:spcBef>
              <a:spcAft>
                <a:spcPts val="0"/>
              </a:spcAft>
              <a:buClr>
                <a:schemeClr val="dk2"/>
              </a:buClr>
              <a:buSzPts val="2700"/>
              <a:buNone/>
              <a:defRPr sz="2700">
                <a:solidFill>
                  <a:schemeClr val="dk2"/>
                </a:solidFill>
              </a:defRPr>
            </a:lvl6pPr>
            <a:lvl7pPr lvl="6" algn="ctr" rtl="0">
              <a:spcBef>
                <a:spcPts val="0"/>
              </a:spcBef>
              <a:spcAft>
                <a:spcPts val="0"/>
              </a:spcAft>
              <a:buClr>
                <a:schemeClr val="dk2"/>
              </a:buClr>
              <a:buSzPts val="2700"/>
              <a:buNone/>
              <a:defRPr sz="2700">
                <a:solidFill>
                  <a:schemeClr val="dk2"/>
                </a:solidFill>
              </a:defRPr>
            </a:lvl7pPr>
            <a:lvl8pPr lvl="7" algn="ctr" rtl="0">
              <a:spcBef>
                <a:spcPts val="0"/>
              </a:spcBef>
              <a:spcAft>
                <a:spcPts val="0"/>
              </a:spcAft>
              <a:buClr>
                <a:schemeClr val="dk2"/>
              </a:buClr>
              <a:buSzPts val="2700"/>
              <a:buNone/>
              <a:defRPr sz="2700">
                <a:solidFill>
                  <a:schemeClr val="dk2"/>
                </a:solidFill>
              </a:defRPr>
            </a:lvl8pPr>
            <a:lvl9pPr lvl="8" algn="ctr" rtl="0">
              <a:spcBef>
                <a:spcPts val="0"/>
              </a:spcBef>
              <a:spcAft>
                <a:spcPts val="0"/>
              </a:spcAft>
              <a:buClr>
                <a:schemeClr val="dk2"/>
              </a:buClr>
              <a:buSzPts val="2700"/>
              <a:buNone/>
              <a:defRPr sz="2700">
                <a:solidFill>
                  <a:schemeClr val="dk2"/>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content slide">
  <p:cSld name="Text content slide">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214610" y="275167"/>
            <a:ext cx="8229600" cy="11433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36" name="Google Shape;136;p26"/>
          <p:cNvSpPr txBox="1">
            <a:spLocks noGrp="1"/>
          </p:cNvSpPr>
          <p:nvPr>
            <p:ph type="body" idx="1"/>
          </p:nvPr>
        </p:nvSpPr>
        <p:spPr>
          <a:xfrm>
            <a:off x="214610" y="1600200"/>
            <a:ext cx="4109100" cy="4525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fographic or graph content slide">
  <p:cSld name="Infographic or graph content slide">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214610" y="275167"/>
            <a:ext cx="8229600" cy="11433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39" name="Google Shape;139;p27"/>
          <p:cNvSpPr txBox="1">
            <a:spLocks noGrp="1"/>
          </p:cNvSpPr>
          <p:nvPr>
            <p:ph type="body" idx="1"/>
          </p:nvPr>
        </p:nvSpPr>
        <p:spPr>
          <a:xfrm>
            <a:off x="214312" y="1524000"/>
            <a:ext cx="8704200" cy="5173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7" name="Google Shape;27;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4" name="Google Shape;64;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157161" y="287867"/>
            <a:ext cx="5424600" cy="3026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9" name="Google Shape;89;p14"/>
          <p:cNvSpPr txBox="1">
            <a:spLocks noGrp="1"/>
          </p:cNvSpPr>
          <p:nvPr>
            <p:ph type="body" idx="1"/>
          </p:nvPr>
        </p:nvSpPr>
        <p:spPr>
          <a:xfrm>
            <a:off x="5772150" y="4233333"/>
            <a:ext cx="2914500" cy="1892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214312" y="275167"/>
            <a:ext cx="8229600" cy="11433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33" name="Google Shape;133;p25"/>
          <p:cNvSpPr txBox="1">
            <a:spLocks noGrp="1"/>
          </p:cNvSpPr>
          <p:nvPr>
            <p:ph type="body" idx="1"/>
          </p:nvPr>
        </p:nvSpPr>
        <p:spPr>
          <a:xfrm>
            <a:off x="214312" y="1600200"/>
            <a:ext cx="4110000" cy="4525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itizensadviceswindon.org.uk"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ctrTitle"/>
          </p:nvPr>
        </p:nvSpPr>
        <p:spPr>
          <a:xfrm>
            <a:off x="467925" y="547175"/>
            <a:ext cx="6862500" cy="25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5200" b="0">
                <a:solidFill>
                  <a:srgbClr val="F6B26B"/>
                </a:solidFill>
                <a:latin typeface="Arial"/>
                <a:ea typeface="Arial"/>
                <a:cs typeface="Arial"/>
                <a:sym typeface="Arial"/>
              </a:rPr>
              <a:t>Citizen Advice Swindon</a:t>
            </a:r>
            <a:endParaRPr sz="5200" b="0">
              <a:solidFill>
                <a:srgbClr val="F6B26B"/>
              </a:solidFill>
              <a:latin typeface="Arial"/>
              <a:ea typeface="Arial"/>
              <a:cs typeface="Arial"/>
              <a:sym typeface="Arial"/>
            </a:endParaRPr>
          </a:p>
          <a:p>
            <a:pPr marL="0" lvl="0" indent="0" algn="l" rtl="0">
              <a:spcBef>
                <a:spcPts val="0"/>
              </a:spcBef>
              <a:spcAft>
                <a:spcPts val="0"/>
              </a:spcAft>
              <a:buNone/>
            </a:pPr>
            <a:endParaRPr sz="2400" b="0">
              <a:solidFill>
                <a:srgbClr val="F6B26B"/>
              </a:solidFill>
              <a:latin typeface="Arial"/>
              <a:ea typeface="Arial"/>
              <a:cs typeface="Arial"/>
              <a:sym typeface="Arial"/>
            </a:endParaRPr>
          </a:p>
        </p:txBody>
      </p:sp>
      <p:pic>
        <p:nvPicPr>
          <p:cNvPr id="145" name="Google Shape;145;p28" descr="https://lh6.googleusercontent.com/5VRAgnZ4cYvvl6U1ZQrMMpXvHnkxGU8C8gwBYQ-5ubbMrgjv9KTxwpxigdtneuylLGjxE4MxaabVjAY9mHBwEPYB17_5W-R0Gr3sFtcQSGE0ZDurSDgzjLCnXBuQHWyu8gH0XRQJ"/>
          <p:cNvPicPr preferRelativeResize="0"/>
          <p:nvPr/>
        </p:nvPicPr>
        <p:blipFill rotWithShape="1">
          <a:blip r:embed="rId3">
            <a:alphaModFix/>
          </a:blip>
          <a:srcRect/>
          <a:stretch/>
        </p:blipFill>
        <p:spPr>
          <a:xfrm>
            <a:off x="0" y="4962100"/>
            <a:ext cx="4724424" cy="172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14904" y="-4528"/>
            <a:ext cx="9144000" cy="1143000"/>
          </a:xfrm>
          <a:prstGeom prst="rect">
            <a:avLst/>
          </a:prstGeom>
          <a:solidFill>
            <a:schemeClr val="accent6"/>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183E70"/>
              </a:buClr>
              <a:buSzPts val="4000"/>
              <a:buFont typeface="Open Sans"/>
              <a:buNone/>
            </a:pPr>
            <a:r>
              <a:rPr lang="en-GB" sz="4000" b="1">
                <a:solidFill>
                  <a:srgbClr val="183E70"/>
                </a:solidFill>
                <a:latin typeface="Open Sans"/>
                <a:ea typeface="Open Sans"/>
                <a:cs typeface="Open Sans"/>
                <a:sym typeface="Open Sans"/>
              </a:rPr>
              <a:t>Employment</a:t>
            </a:r>
            <a:endParaRPr sz="4000"/>
          </a:p>
        </p:txBody>
      </p:sp>
      <p:sp>
        <p:nvSpPr>
          <p:cNvPr id="222" name="Google Shape;222;p37"/>
          <p:cNvSpPr txBox="1">
            <a:spLocks noGrp="1"/>
          </p:cNvSpPr>
          <p:nvPr>
            <p:ph type="body" idx="1"/>
          </p:nvPr>
        </p:nvSpPr>
        <p:spPr>
          <a:xfrm>
            <a:off x="0" y="1196750"/>
            <a:ext cx="9067800" cy="566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2000"/>
              <a:buFont typeface="Open Sans"/>
              <a:buNone/>
            </a:pP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latin typeface="Open Sans"/>
                <a:ea typeface="Open Sans"/>
                <a:cs typeface="Open Sans"/>
                <a:sym typeface="Open Sans"/>
              </a:rPr>
              <a:t>Establish whether a client is an employee, a worker or self-employed, and what the problem is.</a:t>
            </a:r>
            <a:endParaRPr sz="2400">
              <a:solidFill>
                <a:schemeClr val="dk2"/>
              </a:solidFill>
              <a:latin typeface="Open Sans"/>
              <a:ea typeface="Open Sans"/>
              <a:cs typeface="Open Sans"/>
              <a:sym typeface="Open Sans"/>
            </a:endParaRPr>
          </a:p>
          <a:p>
            <a:pPr marL="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latin typeface="Open Sans"/>
                <a:ea typeface="Open Sans"/>
                <a:cs typeface="Open Sans"/>
                <a:sym typeface="Open Sans"/>
              </a:rPr>
              <a:t>Identify clients statutory rights.</a:t>
            </a:r>
            <a:endParaRPr sz="2400">
              <a:solidFill>
                <a:schemeClr val="dk2"/>
              </a:solidFill>
              <a:latin typeface="Open Sans"/>
              <a:ea typeface="Open Sans"/>
              <a:cs typeface="Open Sans"/>
              <a:sym typeface="Open Sans"/>
            </a:endParaRPr>
          </a:p>
          <a:p>
            <a:pPr marL="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latin typeface="Open Sans"/>
                <a:ea typeface="Open Sans"/>
                <a:cs typeface="Open Sans"/>
                <a:sym typeface="Open Sans"/>
              </a:rPr>
              <a:t>Identify clients contractual rights.</a:t>
            </a: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latin typeface="Open Sans"/>
                <a:ea typeface="Open Sans"/>
                <a:cs typeface="Open Sans"/>
                <a:sym typeface="Open Sans"/>
              </a:rPr>
              <a:t>Check possible routes for action</a:t>
            </a: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latin typeface="Open Sans"/>
                <a:ea typeface="Open Sans"/>
                <a:cs typeface="Open Sans"/>
                <a:sym typeface="Open Sans"/>
              </a:rPr>
              <a:t>Signpost/refer client for specialist advice</a:t>
            </a:r>
            <a:endParaRPr sz="2400">
              <a:solidFill>
                <a:schemeClr val="dk2"/>
              </a:solidFill>
              <a:latin typeface="Open Sans"/>
              <a:ea typeface="Open Sans"/>
              <a:cs typeface="Open Sans"/>
              <a:sym typeface="Open Sans"/>
            </a:endParaRPr>
          </a:p>
          <a:p>
            <a:pPr marL="342900" lvl="0" indent="-215900" algn="l" rtl="0">
              <a:spcBef>
                <a:spcPts val="0"/>
              </a:spcBef>
              <a:spcAft>
                <a:spcPts val="0"/>
              </a:spcAft>
              <a:buClr>
                <a:schemeClr val="dk1"/>
              </a:buClr>
              <a:buSzPts val="2000"/>
              <a:buFont typeface="Noto Sans Symbols"/>
              <a:buNone/>
            </a:pP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Arial"/>
              <a:ea typeface="Arial"/>
              <a:cs typeface="Arial"/>
              <a:sym typeface="Arial"/>
            </a:endParaRPr>
          </a:p>
          <a:p>
            <a:pPr marL="342900" lvl="0" indent="-215900" algn="l" rtl="0">
              <a:spcBef>
                <a:spcPts val="0"/>
              </a:spcBef>
              <a:spcAft>
                <a:spcPts val="0"/>
              </a:spcAft>
              <a:buClr>
                <a:schemeClr val="dk1"/>
              </a:buClr>
              <a:buSzPts val="2000"/>
              <a:buFont typeface="Noto Sans Symbols"/>
              <a:buNone/>
            </a:pP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Arial"/>
              <a:ea typeface="Arial"/>
              <a:cs typeface="Arial"/>
              <a:sym typeface="Arial"/>
            </a:endParaRPr>
          </a:p>
          <a:p>
            <a:pPr marL="457200" lvl="0" indent="0" algn="l" rtl="0">
              <a:lnSpc>
                <a:spcPct val="115000"/>
              </a:lnSpc>
              <a:spcBef>
                <a:spcPts val="0"/>
              </a:spcBef>
              <a:spcAft>
                <a:spcPts val="0"/>
              </a:spcAft>
              <a:buNone/>
            </a:pPr>
            <a:endParaRPr sz="2400">
              <a:solidFill>
                <a:schemeClr val="dk2"/>
              </a:solidFill>
              <a:latin typeface="Open Sans"/>
              <a:ea typeface="Open Sans"/>
              <a:cs typeface="Open Sans"/>
              <a:sym typeface="Open Sans"/>
            </a:endParaRPr>
          </a:p>
          <a:p>
            <a:pPr marL="457200" lvl="0" indent="0" algn="l" rtl="0">
              <a:lnSpc>
                <a:spcPct val="115000"/>
              </a:lnSpc>
              <a:spcBef>
                <a:spcPts val="1600"/>
              </a:spcBef>
              <a:spcAft>
                <a:spcPts val="0"/>
              </a:spcAft>
              <a:buNone/>
            </a:pPr>
            <a:endParaRPr sz="2400">
              <a:solidFill>
                <a:schemeClr val="dk2"/>
              </a:solidFill>
              <a:latin typeface="Open Sans"/>
              <a:ea typeface="Open Sans"/>
              <a:cs typeface="Open Sans"/>
              <a:sym typeface="Open Sans"/>
            </a:endParaRPr>
          </a:p>
          <a:p>
            <a:pPr marL="342900" lvl="0" indent="-215900" algn="l" rtl="0">
              <a:spcBef>
                <a:spcPts val="400"/>
              </a:spcBef>
              <a:spcAft>
                <a:spcPts val="0"/>
              </a:spcAft>
              <a:buClr>
                <a:schemeClr val="dk1"/>
              </a:buClr>
              <a:buSzPts val="2000"/>
              <a:buNone/>
            </a:pPr>
            <a:endParaRPr sz="2400">
              <a:solidFill>
                <a:schemeClr val="dk2"/>
              </a:solidFill>
              <a:latin typeface="Open Sans"/>
              <a:ea typeface="Open Sans"/>
              <a:cs typeface="Open Sans"/>
              <a:sym typeface="Open Sans"/>
            </a:endParaRPr>
          </a:p>
        </p:txBody>
      </p:sp>
      <p:pic>
        <p:nvPicPr>
          <p:cNvPr id="223" name="Google Shape;223;p37" descr="https://lh6.googleusercontent.com/5VRAgnZ4cYvvl6U1ZQrMMpXvHnkxGU8C8gwBYQ-5ubbMrgjv9KTxwpxigdtneuylLGjxE4MxaabVjAY9mHBwEPYB17_5W-R0Gr3sFtcQSGE0ZDurSDgzjLCnXBuQHWyu8gH0XRQJ"/>
          <p:cNvPicPr preferRelativeResize="0"/>
          <p:nvPr/>
        </p:nvPicPr>
        <p:blipFill rotWithShape="1">
          <a:blip r:embed="rId3">
            <a:alphaModFix/>
          </a:blip>
          <a:srcRect/>
          <a:stretch/>
        </p:blipFill>
        <p:spPr>
          <a:xfrm>
            <a:off x="6734525" y="5413250"/>
            <a:ext cx="3323925" cy="1261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8"/>
          <p:cNvSpPr txBox="1">
            <a:spLocks noGrp="1"/>
          </p:cNvSpPr>
          <p:nvPr>
            <p:ph type="title"/>
          </p:nvPr>
        </p:nvSpPr>
        <p:spPr>
          <a:xfrm>
            <a:off x="-14904" y="-4528"/>
            <a:ext cx="9144000" cy="1143000"/>
          </a:xfrm>
          <a:prstGeom prst="rect">
            <a:avLst/>
          </a:prstGeom>
          <a:solidFill>
            <a:schemeClr val="accent6"/>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183E70"/>
              </a:buClr>
              <a:buSzPts val="4000"/>
              <a:buFont typeface="Open Sans"/>
              <a:buNone/>
            </a:pPr>
            <a:r>
              <a:rPr lang="en-GB" sz="4000" b="1">
                <a:solidFill>
                  <a:srgbClr val="183E70"/>
                </a:solidFill>
                <a:latin typeface="Open Sans"/>
                <a:ea typeface="Open Sans"/>
                <a:cs typeface="Open Sans"/>
                <a:sym typeface="Open Sans"/>
              </a:rPr>
              <a:t>Family and Personal issues</a:t>
            </a:r>
            <a:endParaRPr sz="4000"/>
          </a:p>
        </p:txBody>
      </p:sp>
      <p:sp>
        <p:nvSpPr>
          <p:cNvPr id="229" name="Google Shape;229;p38"/>
          <p:cNvSpPr txBox="1">
            <a:spLocks noGrp="1"/>
          </p:cNvSpPr>
          <p:nvPr>
            <p:ph type="body" idx="1"/>
          </p:nvPr>
        </p:nvSpPr>
        <p:spPr>
          <a:xfrm>
            <a:off x="0" y="1196750"/>
            <a:ext cx="8879100" cy="566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400">
              <a:solidFill>
                <a:schemeClr val="dk2"/>
              </a:solidFill>
              <a:latin typeface="Open Sans"/>
              <a:ea typeface="Open Sans"/>
              <a:cs typeface="Open Sans"/>
              <a:sym typeface="Open Sans"/>
            </a:endParaRPr>
          </a:p>
          <a:p>
            <a:pPr marL="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r>
              <a:rPr lang="en-GB" sz="2400">
                <a:solidFill>
                  <a:schemeClr val="dk2"/>
                </a:solidFill>
                <a:highlight>
                  <a:srgbClr val="FFFFFF"/>
                </a:highlight>
                <a:latin typeface="Open Sans"/>
                <a:ea typeface="Open Sans"/>
                <a:cs typeface="Open Sans"/>
                <a:sym typeface="Open Sans"/>
              </a:rPr>
              <a:t>We can advise on:</a:t>
            </a:r>
            <a:endParaRPr sz="2400">
              <a:solidFill>
                <a:schemeClr val="dk2"/>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highlight>
                <a:srgbClr val="FFFFFF"/>
              </a:highlight>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highlight>
                  <a:srgbClr val="FFFFFF"/>
                </a:highlight>
                <a:latin typeface="Open Sans"/>
                <a:ea typeface="Open Sans"/>
                <a:cs typeface="Open Sans"/>
                <a:sym typeface="Open Sans"/>
              </a:rPr>
              <a:t>rights people have when their relationship has broken down, for example whether they can stay in the family home or who the children should live with</a:t>
            </a:r>
            <a:endParaRPr sz="2400">
              <a:solidFill>
                <a:schemeClr val="dk2"/>
              </a:solidFill>
              <a:highlight>
                <a:srgbClr val="FFFFFF"/>
              </a:highlight>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highlight>
                  <a:srgbClr val="FFFFFF"/>
                </a:highlight>
                <a:latin typeface="Open Sans"/>
                <a:ea typeface="Open Sans"/>
                <a:cs typeface="Open Sans"/>
                <a:sym typeface="Open Sans"/>
              </a:rPr>
              <a:t>how to deal with things like making a will</a:t>
            </a:r>
            <a:endParaRPr sz="2400">
              <a:solidFill>
                <a:schemeClr val="dk2"/>
              </a:solidFill>
              <a:highlight>
                <a:srgbClr val="FFFFFF"/>
              </a:highlight>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highlight>
                  <a:srgbClr val="FFFFFF"/>
                </a:highlight>
                <a:latin typeface="Open Sans"/>
                <a:ea typeface="Open Sans"/>
                <a:cs typeface="Open Sans"/>
                <a:sym typeface="Open Sans"/>
              </a:rPr>
              <a:t>how to get power of attorney or apply to court of protection</a:t>
            </a:r>
            <a:endParaRPr sz="2400">
              <a:solidFill>
                <a:schemeClr val="dk2"/>
              </a:solidFill>
              <a:highlight>
                <a:srgbClr val="FFFFFF"/>
              </a:highlight>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highlight>
                  <a:srgbClr val="FFFFFF"/>
                </a:highlight>
                <a:latin typeface="Open Sans"/>
                <a:ea typeface="Open Sans"/>
                <a:cs typeface="Open Sans"/>
                <a:sym typeface="Open Sans"/>
              </a:rPr>
              <a:t>what to do after death</a:t>
            </a:r>
            <a:endParaRPr sz="2400">
              <a:solidFill>
                <a:schemeClr val="dk2"/>
              </a:solidFill>
              <a:highlight>
                <a:srgbClr val="FFFFFF"/>
              </a:highlight>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highlight>
                  <a:srgbClr val="FFFFFF"/>
                </a:highlight>
                <a:latin typeface="Open Sans"/>
                <a:ea typeface="Open Sans"/>
                <a:cs typeface="Open Sans"/>
                <a:sym typeface="Open Sans"/>
              </a:rPr>
              <a:t>how to register birth or change a name</a:t>
            </a:r>
            <a:endParaRPr sz="2400">
              <a:solidFill>
                <a:schemeClr val="dk2"/>
              </a:solidFill>
              <a:highlight>
                <a:srgbClr val="FFFFFF"/>
              </a:highlight>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highlight>
                  <a:srgbClr val="FFFFFF"/>
                </a:highlight>
                <a:latin typeface="Open Sans"/>
                <a:ea typeface="Open Sans"/>
                <a:cs typeface="Open Sans"/>
                <a:sym typeface="Open Sans"/>
              </a:rPr>
              <a:t>schools and education</a:t>
            </a:r>
            <a:endParaRPr sz="2400">
              <a:solidFill>
                <a:schemeClr val="dk2"/>
              </a:solidFill>
              <a:highlight>
                <a:srgbClr val="FFFFFF"/>
              </a:highlight>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highlight>
                  <a:srgbClr val="FFFFFF"/>
                </a:highlight>
                <a:latin typeface="Open Sans"/>
                <a:ea typeface="Open Sans"/>
                <a:cs typeface="Open Sans"/>
                <a:sym typeface="Open Sans"/>
              </a:rPr>
              <a:t>and others</a:t>
            </a:r>
            <a:endParaRPr sz="2400">
              <a:solidFill>
                <a:schemeClr val="dk2"/>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Open Sans"/>
              <a:ea typeface="Open Sans"/>
              <a:cs typeface="Open Sans"/>
              <a:sym typeface="Open Sans"/>
            </a:endParaRPr>
          </a:p>
          <a:p>
            <a:pPr marL="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Open Sans"/>
              <a:ea typeface="Open Sans"/>
              <a:cs typeface="Open Sans"/>
              <a:sym typeface="Open Sans"/>
            </a:endParaRPr>
          </a:p>
          <a:p>
            <a:pPr marL="0" lvl="0" indent="0" algn="l" rtl="0">
              <a:spcBef>
                <a:spcPts val="0"/>
              </a:spcBef>
              <a:spcAft>
                <a:spcPts val="0"/>
              </a:spcAft>
              <a:buNone/>
            </a:pPr>
            <a:endParaRPr sz="2400">
              <a:solidFill>
                <a:schemeClr val="dk2"/>
              </a:solidFill>
              <a:latin typeface="Open Sans"/>
              <a:ea typeface="Open Sans"/>
              <a:cs typeface="Open Sans"/>
              <a:sym typeface="Open Sans"/>
            </a:endParaRPr>
          </a:p>
          <a:p>
            <a:pPr marL="0" lvl="0" indent="0" algn="l" rtl="0">
              <a:spcBef>
                <a:spcPts val="0"/>
              </a:spcBef>
              <a:spcAft>
                <a:spcPts val="0"/>
              </a:spcAft>
              <a:buClr>
                <a:srgbClr val="0070C0"/>
              </a:buClr>
              <a:buSzPts val="2000"/>
              <a:buFont typeface="Open Sans"/>
              <a:buNone/>
            </a:pPr>
            <a:r>
              <a:rPr lang="en-GB" sz="2400">
                <a:solidFill>
                  <a:schemeClr val="dk2"/>
                </a:solidFill>
                <a:latin typeface="Open Sans"/>
                <a:ea typeface="Open Sans"/>
                <a:cs typeface="Open Sans"/>
                <a:sym typeface="Open Sans"/>
              </a:rPr>
              <a:t>	</a:t>
            </a:r>
            <a:endParaRPr sz="2400">
              <a:solidFill>
                <a:schemeClr val="dk2"/>
              </a:solidFill>
              <a:latin typeface="Open Sans"/>
              <a:ea typeface="Open Sans"/>
              <a:cs typeface="Open Sans"/>
              <a:sym typeface="Open Sans"/>
            </a:endParaRPr>
          </a:p>
          <a:p>
            <a:pPr marL="0" lvl="0" indent="0" algn="l" rtl="0">
              <a:spcBef>
                <a:spcPts val="0"/>
              </a:spcBef>
              <a:spcAft>
                <a:spcPts val="0"/>
              </a:spcAft>
              <a:buNone/>
            </a:pPr>
            <a:endParaRPr sz="2400">
              <a:solidFill>
                <a:schemeClr val="dk2"/>
              </a:solidFill>
              <a:latin typeface="Open Sans"/>
              <a:ea typeface="Open Sans"/>
              <a:cs typeface="Open Sans"/>
              <a:sym typeface="Open Sans"/>
            </a:endParaRPr>
          </a:p>
          <a:p>
            <a:pPr marL="0" lvl="0" indent="0" algn="l" rtl="0">
              <a:spcBef>
                <a:spcPts val="0"/>
              </a:spcBef>
              <a:spcAft>
                <a:spcPts val="0"/>
              </a:spcAft>
              <a:buClr>
                <a:srgbClr val="0070C0"/>
              </a:buClr>
              <a:buSzPts val="2000"/>
              <a:buFont typeface="Arial"/>
              <a:buNone/>
            </a:pPr>
            <a:endParaRPr sz="2400">
              <a:solidFill>
                <a:schemeClr val="dk2"/>
              </a:solidFill>
              <a:latin typeface="Open Sans"/>
              <a:ea typeface="Open Sans"/>
              <a:cs typeface="Open Sans"/>
              <a:sym typeface="Open Sans"/>
            </a:endParaRPr>
          </a:p>
          <a:p>
            <a:pPr marL="342900" lvl="0" indent="-215900" algn="l" rtl="0">
              <a:spcBef>
                <a:spcPts val="0"/>
              </a:spcBef>
              <a:spcAft>
                <a:spcPts val="0"/>
              </a:spcAft>
              <a:buClr>
                <a:srgbClr val="0070C0"/>
              </a:buClr>
              <a:buSzPts val="2000"/>
              <a:buFont typeface="Noto Sans Symbols"/>
              <a:buNone/>
            </a:pPr>
            <a:endParaRPr sz="2400">
              <a:solidFill>
                <a:schemeClr val="dk2"/>
              </a:solidFill>
              <a:latin typeface="Open Sans"/>
              <a:ea typeface="Open Sans"/>
              <a:cs typeface="Open Sans"/>
              <a:sym typeface="Open Sans"/>
            </a:endParaRPr>
          </a:p>
          <a:p>
            <a:pPr marL="0" lvl="0" indent="0" algn="l" rtl="0">
              <a:spcBef>
                <a:spcPts val="0"/>
              </a:spcBef>
              <a:spcAft>
                <a:spcPts val="0"/>
              </a:spcAft>
              <a:buNone/>
            </a:pPr>
            <a:endParaRPr sz="240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endParaRPr sz="2400">
              <a:solidFill>
                <a:schemeClr val="dk2"/>
              </a:solidFill>
              <a:latin typeface="Open Sans"/>
              <a:ea typeface="Open Sans"/>
              <a:cs typeface="Open Sans"/>
              <a:sym typeface="Open Sans"/>
            </a:endParaRPr>
          </a:p>
          <a:p>
            <a:pPr marL="457200" lvl="0" indent="0" algn="l" rtl="0">
              <a:lnSpc>
                <a:spcPct val="115000"/>
              </a:lnSpc>
              <a:spcBef>
                <a:spcPts val="1600"/>
              </a:spcBef>
              <a:spcAft>
                <a:spcPts val="0"/>
              </a:spcAft>
              <a:buNone/>
            </a:pPr>
            <a:endParaRPr sz="2400">
              <a:solidFill>
                <a:schemeClr val="dk2"/>
              </a:solidFill>
              <a:latin typeface="Open Sans"/>
              <a:ea typeface="Open Sans"/>
              <a:cs typeface="Open Sans"/>
              <a:sym typeface="Open Sans"/>
            </a:endParaRPr>
          </a:p>
          <a:p>
            <a:pPr marL="342900" lvl="0" indent="-215900" algn="l" rtl="0">
              <a:spcBef>
                <a:spcPts val="400"/>
              </a:spcBef>
              <a:spcAft>
                <a:spcPts val="0"/>
              </a:spcAft>
              <a:buClr>
                <a:schemeClr val="dk1"/>
              </a:buClr>
              <a:buSzPts val="2000"/>
              <a:buNone/>
            </a:pPr>
            <a:endParaRPr sz="2400">
              <a:solidFill>
                <a:schemeClr val="dk2"/>
              </a:solidFill>
              <a:latin typeface="Open Sans"/>
              <a:ea typeface="Open Sans"/>
              <a:cs typeface="Open Sans"/>
              <a:sym typeface="Open Sans"/>
            </a:endParaRPr>
          </a:p>
        </p:txBody>
      </p:sp>
      <p:pic>
        <p:nvPicPr>
          <p:cNvPr id="230" name="Google Shape;230;p38"/>
          <p:cNvPicPr preferRelativeResize="0"/>
          <p:nvPr/>
        </p:nvPicPr>
        <p:blipFill rotWithShape="1">
          <a:blip r:embed="rId3">
            <a:alphaModFix/>
          </a:blip>
          <a:srcRect/>
          <a:stretch/>
        </p:blipFill>
        <p:spPr>
          <a:xfrm>
            <a:off x="6929923" y="5427353"/>
            <a:ext cx="2085013" cy="13229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14904" y="-4528"/>
            <a:ext cx="9144000" cy="1143000"/>
          </a:xfrm>
          <a:prstGeom prst="rect">
            <a:avLst/>
          </a:prstGeom>
          <a:solidFill>
            <a:schemeClr val="accent6"/>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183E70"/>
              </a:buClr>
              <a:buSzPts val="4000"/>
              <a:buFont typeface="Open Sans"/>
              <a:buNone/>
            </a:pPr>
            <a:r>
              <a:rPr lang="en-GB" sz="4000" b="1">
                <a:solidFill>
                  <a:srgbClr val="183E70"/>
                </a:solidFill>
                <a:latin typeface="Open Sans"/>
                <a:ea typeface="Open Sans"/>
                <a:cs typeface="Open Sans"/>
                <a:sym typeface="Open Sans"/>
              </a:rPr>
              <a:t>Consumer issues</a:t>
            </a:r>
            <a:endParaRPr sz="4000"/>
          </a:p>
        </p:txBody>
      </p:sp>
      <p:sp>
        <p:nvSpPr>
          <p:cNvPr id="236" name="Google Shape;236;p39"/>
          <p:cNvSpPr txBox="1">
            <a:spLocks noGrp="1"/>
          </p:cNvSpPr>
          <p:nvPr>
            <p:ph type="body" idx="1"/>
          </p:nvPr>
        </p:nvSpPr>
        <p:spPr>
          <a:xfrm>
            <a:off x="0" y="1196750"/>
            <a:ext cx="7269600" cy="566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2000"/>
              <a:buFont typeface="Open Sans"/>
              <a:buNone/>
            </a:pPr>
            <a:endParaRPr sz="2400">
              <a:solidFill>
                <a:schemeClr val="dk2"/>
              </a:solidFill>
              <a:latin typeface="Open Sans"/>
              <a:ea typeface="Open Sans"/>
              <a:cs typeface="Open Sans"/>
              <a:sym typeface="Open Sans"/>
            </a:endParaRPr>
          </a:p>
          <a:p>
            <a:pPr marL="0" lvl="0" indent="0" algn="l" rtl="0">
              <a:spcBef>
                <a:spcPts val="0"/>
              </a:spcBef>
              <a:spcAft>
                <a:spcPts val="0"/>
              </a:spcAft>
              <a:buClr>
                <a:srgbClr val="0070C0"/>
              </a:buClr>
              <a:buSzPts val="2000"/>
              <a:buFont typeface="Open Sans"/>
              <a:buNone/>
            </a:pPr>
            <a:endParaRPr sz="2400">
              <a:solidFill>
                <a:schemeClr val="dk2"/>
              </a:solidFill>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latin typeface="Open Sans"/>
                <a:ea typeface="Open Sans"/>
                <a:cs typeface="Open Sans"/>
                <a:sym typeface="Open Sans"/>
              </a:rPr>
              <a:t>Consumer rights and issues with goods or services (including problems with digital content) </a:t>
            </a: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latin typeface="Open Sans"/>
                <a:ea typeface="Open Sans"/>
                <a:cs typeface="Open Sans"/>
                <a:sym typeface="Open Sans"/>
              </a:rPr>
              <a:t>Reporting cases to Trading Standards</a:t>
            </a: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latin typeface="Open Sans"/>
                <a:ea typeface="Open Sans"/>
                <a:cs typeface="Open Sans"/>
                <a:sym typeface="Open Sans"/>
              </a:rPr>
              <a:t>Advice on legal protections available against discrimination and unfair trading practices</a:t>
            </a: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latin typeface="Open Sans"/>
                <a:ea typeface="Open Sans"/>
                <a:cs typeface="Open Sans"/>
                <a:sym typeface="Open Sans"/>
              </a:rPr>
              <a:t>Free Citizens Advice consumer helpline: </a:t>
            </a: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r>
              <a:rPr lang="en-GB" sz="2400">
                <a:solidFill>
                  <a:schemeClr val="dk2"/>
                </a:solidFill>
                <a:latin typeface="Open Sans"/>
                <a:ea typeface="Open Sans"/>
                <a:cs typeface="Open Sans"/>
                <a:sym typeface="Open Sans"/>
              </a:rPr>
              <a:t>0808 223 1133</a:t>
            </a:r>
            <a:endParaRPr sz="2400">
              <a:solidFill>
                <a:schemeClr val="dk2"/>
              </a:solidFill>
              <a:latin typeface="Open Sans"/>
              <a:ea typeface="Open Sans"/>
              <a:cs typeface="Open Sans"/>
              <a:sym typeface="Open Sans"/>
            </a:endParaRPr>
          </a:p>
          <a:p>
            <a:pPr marL="0" lvl="0" indent="0" algn="l" rtl="0">
              <a:spcBef>
                <a:spcPts val="0"/>
              </a:spcBef>
              <a:spcAft>
                <a:spcPts val="0"/>
              </a:spcAft>
              <a:buClr>
                <a:srgbClr val="0070C0"/>
              </a:buClr>
              <a:buSzPts val="2000"/>
              <a:buFont typeface="Open Sans"/>
              <a:buNone/>
            </a:pPr>
            <a:endParaRPr sz="2400">
              <a:solidFill>
                <a:schemeClr val="dk2"/>
              </a:solidFill>
              <a:latin typeface="Open Sans"/>
              <a:ea typeface="Open Sans"/>
              <a:cs typeface="Open Sans"/>
              <a:sym typeface="Open Sans"/>
            </a:endParaRPr>
          </a:p>
          <a:p>
            <a:pPr marL="0" lvl="0" indent="0" algn="l" rtl="0">
              <a:spcBef>
                <a:spcPts val="0"/>
              </a:spcBef>
              <a:spcAft>
                <a:spcPts val="0"/>
              </a:spcAft>
              <a:buNone/>
            </a:pPr>
            <a:endParaRPr sz="2400">
              <a:solidFill>
                <a:schemeClr val="dk2"/>
              </a:solidFill>
              <a:latin typeface="Arial"/>
              <a:ea typeface="Arial"/>
              <a:cs typeface="Arial"/>
              <a:sym typeface="Arial"/>
            </a:endParaRPr>
          </a:p>
          <a:p>
            <a:pPr marL="0" lvl="0" indent="0" algn="l" rtl="0">
              <a:spcBef>
                <a:spcPts val="0"/>
              </a:spcBef>
              <a:spcAft>
                <a:spcPts val="0"/>
              </a:spcAft>
              <a:buClr>
                <a:srgbClr val="0070C0"/>
              </a:buClr>
              <a:buSzPts val="2000"/>
              <a:buFont typeface="Arial"/>
              <a:buNone/>
            </a:pPr>
            <a:endParaRPr sz="2400">
              <a:solidFill>
                <a:schemeClr val="dk2"/>
              </a:solidFill>
              <a:latin typeface="Open Sans"/>
              <a:ea typeface="Open Sans"/>
              <a:cs typeface="Open Sans"/>
              <a:sym typeface="Open Sans"/>
            </a:endParaRPr>
          </a:p>
          <a:p>
            <a:pPr marL="342900" lvl="0" indent="-215900" algn="l" rtl="0">
              <a:spcBef>
                <a:spcPts val="0"/>
              </a:spcBef>
              <a:spcAft>
                <a:spcPts val="0"/>
              </a:spcAft>
              <a:buClr>
                <a:srgbClr val="0070C0"/>
              </a:buClr>
              <a:buSzPts val="2000"/>
              <a:buFont typeface="Noto Sans Symbols"/>
              <a:buNone/>
            </a:pPr>
            <a:endParaRPr sz="2400">
              <a:solidFill>
                <a:schemeClr val="dk2"/>
              </a:solidFill>
              <a:latin typeface="Open Sans"/>
              <a:ea typeface="Open Sans"/>
              <a:cs typeface="Open Sans"/>
              <a:sym typeface="Open Sans"/>
            </a:endParaRPr>
          </a:p>
          <a:p>
            <a:pPr marL="0" lvl="0" indent="0" algn="l" rtl="0">
              <a:spcBef>
                <a:spcPts val="0"/>
              </a:spcBef>
              <a:spcAft>
                <a:spcPts val="0"/>
              </a:spcAft>
              <a:buNone/>
            </a:pPr>
            <a:endParaRPr sz="2400">
              <a:solidFill>
                <a:schemeClr val="dk2"/>
              </a:solidFill>
              <a:latin typeface="Arial"/>
              <a:ea typeface="Arial"/>
              <a:cs typeface="Arial"/>
              <a:sym typeface="Arial"/>
            </a:endParaRPr>
          </a:p>
          <a:p>
            <a:pPr marL="0" lvl="0" indent="0" algn="l" rtl="0">
              <a:lnSpc>
                <a:spcPct val="115000"/>
              </a:lnSpc>
              <a:spcBef>
                <a:spcPts val="0"/>
              </a:spcBef>
              <a:spcAft>
                <a:spcPts val="0"/>
              </a:spcAft>
              <a:buNone/>
            </a:pPr>
            <a:endParaRPr sz="2400">
              <a:solidFill>
                <a:schemeClr val="dk2"/>
              </a:solidFill>
              <a:latin typeface="Open Sans"/>
              <a:ea typeface="Open Sans"/>
              <a:cs typeface="Open Sans"/>
              <a:sym typeface="Open Sans"/>
            </a:endParaRPr>
          </a:p>
          <a:p>
            <a:pPr marL="457200" lvl="0" indent="0" algn="l" rtl="0">
              <a:lnSpc>
                <a:spcPct val="115000"/>
              </a:lnSpc>
              <a:spcBef>
                <a:spcPts val="1600"/>
              </a:spcBef>
              <a:spcAft>
                <a:spcPts val="0"/>
              </a:spcAft>
              <a:buNone/>
            </a:pPr>
            <a:endParaRPr sz="2400">
              <a:solidFill>
                <a:schemeClr val="dk2"/>
              </a:solidFill>
              <a:latin typeface="Open Sans"/>
              <a:ea typeface="Open Sans"/>
              <a:cs typeface="Open Sans"/>
              <a:sym typeface="Open Sans"/>
            </a:endParaRPr>
          </a:p>
          <a:p>
            <a:pPr marL="342900" lvl="0" indent="-215900" algn="l" rtl="0">
              <a:spcBef>
                <a:spcPts val="400"/>
              </a:spcBef>
              <a:spcAft>
                <a:spcPts val="0"/>
              </a:spcAft>
              <a:buClr>
                <a:schemeClr val="dk1"/>
              </a:buClr>
              <a:buSzPts val="2000"/>
              <a:buNone/>
            </a:pPr>
            <a:endParaRPr sz="2400">
              <a:solidFill>
                <a:schemeClr val="dk2"/>
              </a:solidFill>
              <a:latin typeface="Open Sans"/>
              <a:ea typeface="Open Sans"/>
              <a:cs typeface="Open Sans"/>
              <a:sym typeface="Open Sans"/>
            </a:endParaRPr>
          </a:p>
        </p:txBody>
      </p:sp>
      <p:pic>
        <p:nvPicPr>
          <p:cNvPr id="237" name="Google Shape;237;p39"/>
          <p:cNvPicPr preferRelativeResize="0"/>
          <p:nvPr/>
        </p:nvPicPr>
        <p:blipFill rotWithShape="1">
          <a:blip r:embed="rId3">
            <a:alphaModFix/>
          </a:blip>
          <a:srcRect/>
          <a:stretch/>
        </p:blipFill>
        <p:spPr>
          <a:xfrm>
            <a:off x="6595249" y="4618675"/>
            <a:ext cx="2533853" cy="2117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14904" y="-4528"/>
            <a:ext cx="9144000" cy="1143000"/>
          </a:xfrm>
          <a:prstGeom prst="rect">
            <a:avLst/>
          </a:prstGeom>
          <a:solidFill>
            <a:schemeClr val="accent6"/>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183E70"/>
              </a:buClr>
              <a:buSzPts val="4000"/>
              <a:buFont typeface="Open Sans"/>
              <a:buNone/>
            </a:pPr>
            <a:r>
              <a:rPr lang="en-GB" sz="4000" b="1">
                <a:solidFill>
                  <a:srgbClr val="183E70"/>
                </a:solidFill>
                <a:latin typeface="Open Sans"/>
                <a:ea typeface="Open Sans"/>
                <a:cs typeface="Open Sans"/>
                <a:sym typeface="Open Sans"/>
              </a:rPr>
              <a:t>Immigration</a:t>
            </a:r>
            <a:endParaRPr sz="4000"/>
          </a:p>
        </p:txBody>
      </p:sp>
      <p:sp>
        <p:nvSpPr>
          <p:cNvPr id="243" name="Google Shape;243;p40"/>
          <p:cNvSpPr txBox="1">
            <a:spLocks noGrp="1"/>
          </p:cNvSpPr>
          <p:nvPr>
            <p:ph type="body" idx="1"/>
          </p:nvPr>
        </p:nvSpPr>
        <p:spPr>
          <a:xfrm>
            <a:off x="0" y="1196752"/>
            <a:ext cx="9144000" cy="566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381000" algn="l" rtl="0">
              <a:lnSpc>
                <a:spcPct val="115000"/>
              </a:lnSpc>
              <a:spcBef>
                <a:spcPts val="0"/>
              </a:spcBef>
              <a:spcAft>
                <a:spcPts val="0"/>
              </a:spcAft>
              <a:buClr>
                <a:srgbClr val="183E70"/>
              </a:buClr>
              <a:buSzPts val="2400"/>
              <a:buChar char="●"/>
            </a:pPr>
            <a:r>
              <a:rPr lang="en-GB" sz="2400">
                <a:solidFill>
                  <a:srgbClr val="183E70"/>
                </a:solidFill>
                <a:latin typeface="Open Sans"/>
                <a:ea typeface="Open Sans"/>
                <a:cs typeface="Open Sans"/>
                <a:sym typeface="Open Sans"/>
              </a:rPr>
              <a:t>Explore rights to stay in the UK </a:t>
            </a:r>
            <a:endParaRPr sz="2400">
              <a:solidFill>
                <a:srgbClr val="183E70"/>
              </a:solidFill>
              <a:latin typeface="Open Sans"/>
              <a:ea typeface="Open Sans"/>
              <a:cs typeface="Open Sans"/>
              <a:sym typeface="Open Sans"/>
            </a:endParaRPr>
          </a:p>
          <a:p>
            <a:pPr marL="457200" lvl="0" indent="-381000" algn="l" rtl="0">
              <a:lnSpc>
                <a:spcPct val="115000"/>
              </a:lnSpc>
              <a:spcBef>
                <a:spcPts val="0"/>
              </a:spcBef>
              <a:spcAft>
                <a:spcPts val="0"/>
              </a:spcAft>
              <a:buClr>
                <a:srgbClr val="183E70"/>
              </a:buClr>
              <a:buSzPts val="2400"/>
              <a:buChar char="●"/>
            </a:pPr>
            <a:r>
              <a:rPr lang="en-GB" sz="2400">
                <a:solidFill>
                  <a:srgbClr val="183E70"/>
                </a:solidFill>
                <a:latin typeface="Open Sans"/>
                <a:ea typeface="Open Sans"/>
                <a:cs typeface="Open Sans"/>
                <a:sym typeface="Open Sans"/>
              </a:rPr>
              <a:t>Identify what help is needed with the claiming process and help you fill the relevant forms</a:t>
            </a:r>
            <a:endParaRPr sz="2400">
              <a:solidFill>
                <a:srgbClr val="183E70"/>
              </a:solidFill>
              <a:latin typeface="Open Sans"/>
              <a:ea typeface="Open Sans"/>
              <a:cs typeface="Open Sans"/>
              <a:sym typeface="Open Sans"/>
            </a:endParaRPr>
          </a:p>
          <a:p>
            <a:pPr marL="457200" lvl="0" indent="0" algn="l" rtl="0">
              <a:lnSpc>
                <a:spcPct val="115000"/>
              </a:lnSpc>
              <a:spcBef>
                <a:spcPts val="1600"/>
              </a:spcBef>
              <a:spcAft>
                <a:spcPts val="0"/>
              </a:spcAft>
              <a:buNone/>
            </a:pPr>
            <a:r>
              <a:rPr lang="en-GB" sz="2400">
                <a:solidFill>
                  <a:srgbClr val="183E70"/>
                </a:solidFill>
                <a:latin typeface="Open Sans"/>
                <a:ea typeface="Open Sans"/>
                <a:cs typeface="Open Sans"/>
                <a:sym typeface="Open Sans"/>
              </a:rPr>
              <a:t>All adviser are able to provide</a:t>
            </a:r>
            <a:r>
              <a:rPr lang="en-GB" sz="3300">
                <a:solidFill>
                  <a:srgbClr val="4A86E8"/>
                </a:solidFill>
                <a:latin typeface="Open Sans"/>
                <a:ea typeface="Open Sans"/>
                <a:cs typeface="Open Sans"/>
                <a:sym typeface="Open Sans"/>
              </a:rPr>
              <a:t> </a:t>
            </a:r>
            <a:r>
              <a:rPr lang="en-GB" sz="2100">
                <a:solidFill>
                  <a:srgbClr val="0000FF"/>
                </a:solidFill>
                <a:highlight>
                  <a:srgbClr val="FFFFFF"/>
                </a:highlight>
                <a:latin typeface="Arial"/>
                <a:ea typeface="Arial"/>
                <a:cs typeface="Arial"/>
                <a:sym typeface="Arial"/>
              </a:rPr>
              <a:t>OISC</a:t>
            </a:r>
            <a:r>
              <a:rPr lang="en-GB" sz="3300">
                <a:solidFill>
                  <a:srgbClr val="0000FF"/>
                </a:solidFill>
                <a:latin typeface="Open Sans"/>
                <a:ea typeface="Open Sans"/>
                <a:cs typeface="Open Sans"/>
                <a:sym typeface="Open Sans"/>
              </a:rPr>
              <a:t> </a:t>
            </a:r>
            <a:r>
              <a:rPr lang="en-GB" sz="2400">
                <a:solidFill>
                  <a:srgbClr val="183E70"/>
                </a:solidFill>
                <a:latin typeface="Open Sans"/>
                <a:ea typeface="Open Sans"/>
                <a:cs typeface="Open Sans"/>
                <a:sym typeface="Open Sans"/>
              </a:rPr>
              <a:t>Level 1</a:t>
            </a:r>
            <a:endParaRPr sz="2400">
              <a:solidFill>
                <a:srgbClr val="183E70"/>
              </a:solidFill>
              <a:latin typeface="Open Sans"/>
              <a:ea typeface="Open Sans"/>
              <a:cs typeface="Open Sans"/>
              <a:sym typeface="Open Sans"/>
            </a:endParaRPr>
          </a:p>
          <a:p>
            <a:pPr marL="457200" lvl="0" indent="0" algn="l" rtl="0">
              <a:lnSpc>
                <a:spcPct val="115000"/>
              </a:lnSpc>
              <a:spcBef>
                <a:spcPts val="1600"/>
              </a:spcBef>
              <a:spcAft>
                <a:spcPts val="0"/>
              </a:spcAft>
              <a:buNone/>
            </a:pPr>
            <a:r>
              <a:rPr lang="en-GB" sz="2400">
                <a:solidFill>
                  <a:srgbClr val="183E70"/>
                </a:solidFill>
                <a:latin typeface="Open Sans"/>
                <a:ea typeface="Open Sans"/>
                <a:cs typeface="Open Sans"/>
                <a:sym typeface="Open Sans"/>
              </a:rPr>
              <a:t>Provide specialist immigration advice -</a:t>
            </a:r>
            <a:endParaRPr sz="2400">
              <a:solidFill>
                <a:srgbClr val="183E70"/>
              </a:solidFill>
              <a:latin typeface="Open Sans"/>
              <a:ea typeface="Open Sans"/>
              <a:cs typeface="Open Sans"/>
              <a:sym typeface="Open Sans"/>
            </a:endParaRPr>
          </a:p>
          <a:p>
            <a:pPr marL="457200" lvl="0" indent="0" algn="l" rtl="0">
              <a:lnSpc>
                <a:spcPct val="115000"/>
              </a:lnSpc>
              <a:spcBef>
                <a:spcPts val="1600"/>
              </a:spcBef>
              <a:spcAft>
                <a:spcPts val="0"/>
              </a:spcAft>
              <a:buNone/>
            </a:pPr>
            <a:r>
              <a:rPr lang="en-GB" sz="2400">
                <a:solidFill>
                  <a:srgbClr val="183E70"/>
                </a:solidFill>
                <a:latin typeface="Open Sans"/>
                <a:ea typeface="Open Sans"/>
                <a:cs typeface="Open Sans"/>
                <a:sym typeface="Open Sans"/>
              </a:rPr>
              <a:t>CAS Immigration Caseworker </a:t>
            </a:r>
            <a:r>
              <a:rPr lang="en-GB" sz="2100">
                <a:solidFill>
                  <a:srgbClr val="0000FF"/>
                </a:solidFill>
                <a:highlight>
                  <a:srgbClr val="FFFFFF"/>
                </a:highlight>
                <a:latin typeface="Arial"/>
                <a:ea typeface="Arial"/>
                <a:cs typeface="Arial"/>
                <a:sym typeface="Arial"/>
              </a:rPr>
              <a:t>OISC</a:t>
            </a:r>
            <a:r>
              <a:rPr lang="en-GB" sz="2400">
                <a:solidFill>
                  <a:srgbClr val="183E70"/>
                </a:solidFill>
                <a:latin typeface="Open Sans"/>
                <a:ea typeface="Open Sans"/>
                <a:cs typeface="Open Sans"/>
                <a:sym typeface="Open Sans"/>
              </a:rPr>
              <a:t> level 2 - 3</a:t>
            </a:r>
            <a:endParaRPr sz="2400">
              <a:solidFill>
                <a:srgbClr val="183E70"/>
              </a:solidFill>
              <a:latin typeface="Open Sans"/>
              <a:ea typeface="Open Sans"/>
              <a:cs typeface="Open Sans"/>
              <a:sym typeface="Open Sans"/>
            </a:endParaRPr>
          </a:p>
          <a:p>
            <a:pPr marL="457200" lvl="0" indent="0" algn="l" rtl="0">
              <a:lnSpc>
                <a:spcPct val="115000"/>
              </a:lnSpc>
              <a:spcBef>
                <a:spcPts val="1600"/>
              </a:spcBef>
              <a:spcAft>
                <a:spcPts val="0"/>
              </a:spcAft>
              <a:buNone/>
            </a:pPr>
            <a:endParaRPr sz="2400">
              <a:solidFill>
                <a:schemeClr val="dk2"/>
              </a:solidFill>
              <a:latin typeface="Open Sans"/>
              <a:ea typeface="Open Sans"/>
              <a:cs typeface="Open Sans"/>
              <a:sym typeface="Open Sans"/>
            </a:endParaRPr>
          </a:p>
          <a:p>
            <a:pPr marL="342900" lvl="0" indent="-215900" algn="l" rtl="0">
              <a:spcBef>
                <a:spcPts val="400"/>
              </a:spcBef>
              <a:spcAft>
                <a:spcPts val="0"/>
              </a:spcAft>
              <a:buClr>
                <a:schemeClr val="dk1"/>
              </a:buClr>
              <a:buSzPts val="2000"/>
              <a:buNone/>
            </a:pPr>
            <a:endParaRPr sz="2400">
              <a:solidFill>
                <a:schemeClr val="dk2"/>
              </a:solidFill>
              <a:latin typeface="Open Sans"/>
              <a:ea typeface="Open Sans"/>
              <a:cs typeface="Open Sans"/>
              <a:sym typeface="Open Sans"/>
            </a:endParaRPr>
          </a:p>
        </p:txBody>
      </p:sp>
      <p:pic>
        <p:nvPicPr>
          <p:cNvPr id="244" name="Google Shape;244;p40"/>
          <p:cNvPicPr preferRelativeResize="0"/>
          <p:nvPr/>
        </p:nvPicPr>
        <p:blipFill rotWithShape="1">
          <a:blip r:embed="rId3">
            <a:alphaModFix/>
          </a:blip>
          <a:srcRect/>
          <a:stretch/>
        </p:blipFill>
        <p:spPr>
          <a:xfrm>
            <a:off x="6750275" y="4326650"/>
            <a:ext cx="2117750" cy="24558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153649" y="61825"/>
            <a:ext cx="8770500" cy="1143300"/>
          </a:xfrm>
          <a:prstGeom prst="rect">
            <a:avLst/>
          </a:prstGeom>
          <a:solidFill>
            <a:srgbClr val="E69138"/>
          </a:solidFill>
        </p:spPr>
        <p:txBody>
          <a:bodyPr spcFirstLastPara="1" wrap="square" lIns="91425" tIns="91425" rIns="91425" bIns="91425" anchor="ctr" anchorCtr="0">
            <a:noAutofit/>
          </a:bodyPr>
          <a:lstStyle/>
          <a:p>
            <a:pPr marL="0" lvl="0" indent="0" algn="l" rtl="0">
              <a:spcBef>
                <a:spcPts val="0"/>
              </a:spcBef>
              <a:spcAft>
                <a:spcPts val="0"/>
              </a:spcAft>
              <a:buNone/>
            </a:pPr>
            <a:r>
              <a:rPr lang="en-GB" sz="4000"/>
              <a:t>Volunteers </a:t>
            </a:r>
            <a:endParaRPr sz="4000"/>
          </a:p>
        </p:txBody>
      </p:sp>
      <p:sp>
        <p:nvSpPr>
          <p:cNvPr id="251" name="Google Shape;251;p41"/>
          <p:cNvSpPr txBox="1">
            <a:spLocks noGrp="1"/>
          </p:cNvSpPr>
          <p:nvPr>
            <p:ph type="body" idx="1"/>
          </p:nvPr>
        </p:nvSpPr>
        <p:spPr>
          <a:xfrm>
            <a:off x="219912" y="1321800"/>
            <a:ext cx="8704200" cy="51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b="1">
                <a:highlight>
                  <a:srgbClr val="FFFFFF"/>
                </a:highlight>
              </a:rPr>
              <a:t>C</a:t>
            </a:r>
            <a:r>
              <a:rPr lang="en-GB" b="1">
                <a:highlight>
                  <a:srgbClr val="FFFFFF"/>
                </a:highlight>
              </a:rPr>
              <a:t>itizens Advice volunteers come from a range of backgrounds and volunteer with us for different reasons</a:t>
            </a:r>
            <a:endParaRPr b="1">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GB">
                <a:highlight>
                  <a:srgbClr val="FFFFFF"/>
                </a:highlight>
              </a:rPr>
              <a:t>Our volunteer roles are varied, challenging and rewarding.</a:t>
            </a:r>
            <a:endParaRPr>
              <a:highlight>
                <a:srgbClr val="FFFFFF"/>
              </a:highlight>
            </a:endParaRPr>
          </a:p>
          <a:p>
            <a:pPr marL="0" lvl="0" indent="0" algn="l" rtl="0">
              <a:spcBef>
                <a:spcPts val="0"/>
              </a:spcBef>
              <a:spcAft>
                <a:spcPts val="0"/>
              </a:spcAft>
              <a:buNone/>
            </a:pPr>
            <a:endParaRPr b="1">
              <a:highlight>
                <a:srgbClr val="FFFFFF"/>
              </a:highlight>
            </a:endParaRPr>
          </a:p>
          <a:p>
            <a:pPr marL="0" lvl="0" indent="0" algn="l" rtl="0">
              <a:spcBef>
                <a:spcPts val="0"/>
              </a:spcBef>
              <a:spcAft>
                <a:spcPts val="0"/>
              </a:spcAft>
              <a:buNone/>
            </a:pPr>
            <a:r>
              <a:rPr lang="en-GB">
                <a:highlight>
                  <a:srgbClr val="FFFFFF"/>
                </a:highlight>
              </a:rPr>
              <a:t>Out training team deliver the full extensive range of training in house - virtually to get our volunteers certified as Generalist Advisers. </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GB">
                <a:highlight>
                  <a:srgbClr val="FFFFFF"/>
                </a:highlight>
              </a:rPr>
              <a:t>Local Citizens Advice volunteering provides skills and experience that is valued by many employers.</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GB">
                <a:highlight>
                  <a:srgbClr val="FFFFFF"/>
                </a:highlight>
              </a:rPr>
              <a:t>Volunteers are fully supported and supervised throughout their time at Citizens Advice.</a:t>
            </a:r>
            <a:endParaRPr>
              <a:highlight>
                <a:srgbClr val="FFFFFF"/>
              </a:highlight>
            </a:endParaRPr>
          </a:p>
          <a:p>
            <a:pPr marL="0" lvl="0" indent="0" algn="l" rtl="0">
              <a:spcBef>
                <a:spcPts val="0"/>
              </a:spcBef>
              <a:spcAft>
                <a:spcPts val="0"/>
              </a:spcAft>
              <a:buNone/>
            </a:pPr>
            <a:endParaRPr b="1"/>
          </a:p>
        </p:txBody>
      </p:sp>
      <p:pic>
        <p:nvPicPr>
          <p:cNvPr id="252" name="Google Shape;252;p41" descr="https://lh6.googleusercontent.com/5VRAgnZ4cYvvl6U1ZQrMMpXvHnkxGU8C8gwBYQ-5ubbMrgjv9KTxwpxigdtneuylLGjxE4MxaabVjAY9mHBwEPYB17_5W-R0Gr3sFtcQSGE0ZDurSDgzjLCnXBuQHWyu8gH0XRQJ"/>
          <p:cNvPicPr preferRelativeResize="0"/>
          <p:nvPr/>
        </p:nvPicPr>
        <p:blipFill rotWithShape="1">
          <a:blip r:embed="rId3">
            <a:alphaModFix/>
          </a:blip>
          <a:srcRect/>
          <a:stretch/>
        </p:blipFill>
        <p:spPr>
          <a:xfrm>
            <a:off x="6872200" y="5633475"/>
            <a:ext cx="3169825" cy="11411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2"/>
          <p:cNvSpPr txBox="1">
            <a:spLocks noGrp="1"/>
          </p:cNvSpPr>
          <p:nvPr>
            <p:ph type="title"/>
          </p:nvPr>
        </p:nvSpPr>
        <p:spPr>
          <a:xfrm>
            <a:off x="-150" y="0"/>
            <a:ext cx="9144000" cy="1418400"/>
          </a:xfrm>
          <a:prstGeom prst="rect">
            <a:avLst/>
          </a:prstGeom>
          <a:solidFill>
            <a:srgbClr val="E691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GB" sz="4000">
                <a:solidFill>
                  <a:schemeClr val="dk2"/>
                </a:solidFill>
              </a:rPr>
              <a:t>Our Contact Details</a:t>
            </a:r>
            <a:endParaRPr sz="4000">
              <a:solidFill>
                <a:schemeClr val="dk2"/>
              </a:solidFill>
            </a:endParaRPr>
          </a:p>
          <a:p>
            <a:pPr marL="0" marR="0" lvl="0" indent="0" algn="l" rtl="0">
              <a:lnSpc>
                <a:spcPct val="100000"/>
              </a:lnSpc>
              <a:spcBef>
                <a:spcPts val="0"/>
              </a:spcBef>
              <a:spcAft>
                <a:spcPts val="0"/>
              </a:spcAft>
              <a:buClr>
                <a:schemeClr val="dk1"/>
              </a:buClr>
              <a:buFont typeface="Open Sans"/>
              <a:buNone/>
            </a:pPr>
            <a:endParaRPr sz="4000">
              <a:solidFill>
                <a:schemeClr val="dk2"/>
              </a:solidFill>
            </a:endParaRPr>
          </a:p>
        </p:txBody>
      </p:sp>
      <p:sp>
        <p:nvSpPr>
          <p:cNvPr id="258" name="Google Shape;258;p42"/>
          <p:cNvSpPr txBox="1">
            <a:spLocks noGrp="1"/>
          </p:cNvSpPr>
          <p:nvPr>
            <p:ph type="body" idx="1"/>
          </p:nvPr>
        </p:nvSpPr>
        <p:spPr>
          <a:xfrm>
            <a:off x="181950" y="1537250"/>
            <a:ext cx="8779800" cy="45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1">
              <a:solidFill>
                <a:srgbClr val="004B88"/>
              </a:solidFill>
            </a:endParaRPr>
          </a:p>
          <a:p>
            <a:pPr marL="0" marR="0" lvl="0" indent="0" algn="l" rtl="0">
              <a:lnSpc>
                <a:spcPct val="100000"/>
              </a:lnSpc>
              <a:spcBef>
                <a:spcPts val="0"/>
              </a:spcBef>
              <a:spcAft>
                <a:spcPts val="0"/>
              </a:spcAft>
              <a:buClr>
                <a:schemeClr val="dk1"/>
              </a:buClr>
              <a:buFont typeface="Arial"/>
              <a:buNone/>
            </a:pPr>
            <a:endParaRPr sz="2400" b="1">
              <a:solidFill>
                <a:srgbClr val="004B88"/>
              </a:solidFill>
            </a:endParaRPr>
          </a:p>
          <a:p>
            <a:pPr marL="0" marR="0" lvl="0" indent="0" algn="l" rtl="0">
              <a:lnSpc>
                <a:spcPct val="100000"/>
              </a:lnSpc>
              <a:spcBef>
                <a:spcPts val="0"/>
              </a:spcBef>
              <a:spcAft>
                <a:spcPts val="0"/>
              </a:spcAft>
              <a:buClr>
                <a:schemeClr val="dk1"/>
              </a:buClr>
              <a:buFont typeface="Arial"/>
              <a:buNone/>
            </a:pPr>
            <a:r>
              <a:rPr lang="en-GB" sz="2400" b="1">
                <a:solidFill>
                  <a:srgbClr val="004B88"/>
                </a:solidFill>
              </a:rPr>
              <a:t>Visit our website:  </a:t>
            </a:r>
            <a:r>
              <a:rPr lang="en-GB" sz="2400" b="1" u="sng">
                <a:solidFill>
                  <a:schemeClr val="hlink"/>
                </a:solidFill>
                <a:hlinkClick r:id="rId3"/>
              </a:rPr>
              <a:t>https://www.citizensadviceswindon.org.uk</a:t>
            </a:r>
            <a:r>
              <a:rPr lang="en-GB" sz="2400" b="1">
                <a:solidFill>
                  <a:srgbClr val="004B88"/>
                </a:solidFill>
              </a:rPr>
              <a:t> </a:t>
            </a:r>
            <a:endParaRPr sz="2400" b="1">
              <a:solidFill>
                <a:srgbClr val="004B88"/>
              </a:solidFill>
            </a:endParaRPr>
          </a:p>
          <a:p>
            <a:pPr marL="0" marR="0" lvl="0" indent="0" algn="l" rtl="0">
              <a:lnSpc>
                <a:spcPct val="100000"/>
              </a:lnSpc>
              <a:spcBef>
                <a:spcPts val="0"/>
              </a:spcBef>
              <a:spcAft>
                <a:spcPts val="0"/>
              </a:spcAft>
              <a:buClr>
                <a:schemeClr val="dk1"/>
              </a:buClr>
              <a:buFont typeface="Arial"/>
              <a:buNone/>
            </a:pPr>
            <a:endParaRPr sz="2400" b="1">
              <a:solidFill>
                <a:srgbClr val="004B88"/>
              </a:solidFill>
            </a:endParaRPr>
          </a:p>
          <a:p>
            <a:pPr marL="0" marR="0" lvl="0" indent="0" algn="l" rtl="0">
              <a:lnSpc>
                <a:spcPct val="100000"/>
              </a:lnSpc>
              <a:spcBef>
                <a:spcPts val="0"/>
              </a:spcBef>
              <a:spcAft>
                <a:spcPts val="0"/>
              </a:spcAft>
              <a:buClr>
                <a:schemeClr val="dk1"/>
              </a:buClr>
              <a:buFont typeface="Arial"/>
              <a:buNone/>
            </a:pPr>
            <a:r>
              <a:rPr lang="en-GB" sz="2400" b="1">
                <a:solidFill>
                  <a:srgbClr val="004B88"/>
                </a:solidFill>
              </a:rPr>
              <a:t>Call our Adviceline team on our free phone number  08082 787 813 - Mon to Fri, 10.00am - 4.00pm</a:t>
            </a:r>
            <a:endParaRPr sz="2400" b="1">
              <a:solidFill>
                <a:srgbClr val="004B88"/>
              </a:solidFill>
            </a:endParaRPr>
          </a:p>
          <a:p>
            <a:pPr marL="0" marR="0" lvl="0" indent="0" algn="l" rtl="0">
              <a:lnSpc>
                <a:spcPct val="100000"/>
              </a:lnSpc>
              <a:spcBef>
                <a:spcPts val="0"/>
              </a:spcBef>
              <a:spcAft>
                <a:spcPts val="0"/>
              </a:spcAft>
              <a:buClr>
                <a:schemeClr val="dk1"/>
              </a:buClr>
              <a:buFont typeface="Arial"/>
              <a:buNone/>
            </a:pPr>
            <a:endParaRPr sz="2400" b="1">
              <a:solidFill>
                <a:srgbClr val="004B88"/>
              </a:solidFill>
            </a:endParaRPr>
          </a:p>
          <a:p>
            <a:pPr marL="0" lvl="0" indent="0" algn="l" rtl="0">
              <a:spcBef>
                <a:spcPts val="0"/>
              </a:spcBef>
              <a:spcAft>
                <a:spcPts val="0"/>
              </a:spcAft>
              <a:buClr>
                <a:schemeClr val="dk1"/>
              </a:buClr>
              <a:buFont typeface="Arial"/>
              <a:buNone/>
            </a:pPr>
            <a:r>
              <a:rPr lang="en-GB" sz="2400" b="1">
                <a:solidFill>
                  <a:srgbClr val="004B88"/>
                </a:solidFill>
              </a:rPr>
              <a:t>Email or Referral to us through our contact form at: www.citizensadviceswindon.org.uk/contact-form/</a:t>
            </a:r>
            <a:endParaRPr sz="2400" b="1">
              <a:solidFill>
                <a:srgbClr val="004B88"/>
              </a:solidFill>
            </a:endParaRPr>
          </a:p>
          <a:p>
            <a:pPr marL="0" lvl="0" indent="0" algn="l" rtl="0">
              <a:spcBef>
                <a:spcPts val="0"/>
              </a:spcBef>
              <a:spcAft>
                <a:spcPts val="0"/>
              </a:spcAft>
              <a:buClr>
                <a:schemeClr val="dk1"/>
              </a:buClr>
              <a:buFont typeface="Arial"/>
              <a:buNone/>
            </a:pPr>
            <a:endParaRPr sz="2400" b="1">
              <a:solidFill>
                <a:srgbClr val="004B88"/>
              </a:solidFill>
            </a:endParaRPr>
          </a:p>
          <a:p>
            <a:pPr marL="0" lvl="0" indent="0" algn="l" rtl="0">
              <a:spcBef>
                <a:spcPts val="0"/>
              </a:spcBef>
              <a:spcAft>
                <a:spcPts val="0"/>
              </a:spcAft>
              <a:buClr>
                <a:schemeClr val="dk1"/>
              </a:buClr>
              <a:buFont typeface="Arial"/>
              <a:buNone/>
            </a:pPr>
            <a:r>
              <a:rPr lang="en-GB" sz="2400" b="1">
                <a:solidFill>
                  <a:srgbClr val="004B88"/>
                </a:solidFill>
              </a:rPr>
              <a:t>https://www.citizensadvice.org.uk</a:t>
            </a:r>
            <a:endParaRPr sz="2400" b="1">
              <a:solidFill>
                <a:srgbClr val="004B88"/>
              </a:solidFill>
            </a:endParaRPr>
          </a:p>
          <a:p>
            <a:pPr marL="0" marR="0" lvl="0" indent="0" algn="l" rtl="0">
              <a:lnSpc>
                <a:spcPct val="100000"/>
              </a:lnSpc>
              <a:spcBef>
                <a:spcPts val="0"/>
              </a:spcBef>
              <a:spcAft>
                <a:spcPts val="0"/>
              </a:spcAft>
              <a:buClr>
                <a:schemeClr val="dk1"/>
              </a:buClr>
              <a:buFont typeface="Arial"/>
              <a:buNone/>
            </a:pPr>
            <a:endParaRPr sz="2400" b="1">
              <a:solidFill>
                <a:srgbClr val="004B88"/>
              </a:solidFill>
            </a:endParaRPr>
          </a:p>
          <a:p>
            <a:pPr marL="0" marR="0" lvl="0" indent="0" algn="l" rtl="0">
              <a:lnSpc>
                <a:spcPct val="100000"/>
              </a:lnSpc>
              <a:spcBef>
                <a:spcPts val="0"/>
              </a:spcBef>
              <a:spcAft>
                <a:spcPts val="0"/>
              </a:spcAft>
              <a:buClr>
                <a:schemeClr val="dk1"/>
              </a:buClr>
              <a:buFont typeface="Arial"/>
              <a:buNone/>
            </a:pPr>
            <a:endParaRPr sz="2400" b="1">
              <a:solidFill>
                <a:srgbClr val="004B88"/>
              </a:solidFill>
            </a:endParaRPr>
          </a:p>
          <a:p>
            <a:pPr marL="0" marR="0" lvl="0" indent="0" algn="l" rtl="0">
              <a:lnSpc>
                <a:spcPct val="100000"/>
              </a:lnSpc>
              <a:spcBef>
                <a:spcPts val="0"/>
              </a:spcBef>
              <a:spcAft>
                <a:spcPts val="0"/>
              </a:spcAft>
              <a:buClr>
                <a:schemeClr val="dk1"/>
              </a:buClr>
              <a:buFont typeface="Arial"/>
              <a:buNone/>
            </a:pPr>
            <a:endParaRPr sz="2400" b="1">
              <a:solidFill>
                <a:srgbClr val="004B88"/>
              </a:solidFill>
            </a:endParaRPr>
          </a:p>
          <a:p>
            <a:pPr marL="0" marR="0" lvl="0" indent="0" algn="l" rtl="0">
              <a:lnSpc>
                <a:spcPct val="100000"/>
              </a:lnSpc>
              <a:spcBef>
                <a:spcPts val="0"/>
              </a:spcBef>
              <a:spcAft>
                <a:spcPts val="0"/>
              </a:spcAft>
              <a:buClr>
                <a:schemeClr val="dk1"/>
              </a:buClr>
              <a:buFont typeface="Arial"/>
              <a:buNone/>
            </a:pPr>
            <a:endParaRPr sz="2400" b="1">
              <a:solidFill>
                <a:srgbClr val="004B88"/>
              </a:solidFill>
            </a:endParaRPr>
          </a:p>
          <a:p>
            <a:pPr marL="0" marR="0" lvl="0" indent="0" algn="l" rtl="0">
              <a:lnSpc>
                <a:spcPct val="100000"/>
              </a:lnSpc>
              <a:spcBef>
                <a:spcPts val="0"/>
              </a:spcBef>
              <a:spcAft>
                <a:spcPts val="0"/>
              </a:spcAft>
              <a:buClr>
                <a:schemeClr val="dk1"/>
              </a:buClr>
              <a:buFont typeface="Arial"/>
              <a:buNone/>
            </a:pPr>
            <a:endParaRPr sz="2400" b="1">
              <a:solidFill>
                <a:srgbClr val="004B88"/>
              </a:solidFill>
            </a:endParaRPr>
          </a:p>
          <a:p>
            <a:pPr marL="0" marR="0" lvl="0" indent="0" algn="l" rtl="0">
              <a:lnSpc>
                <a:spcPct val="100000"/>
              </a:lnSpc>
              <a:spcBef>
                <a:spcPts val="0"/>
              </a:spcBef>
              <a:spcAft>
                <a:spcPts val="0"/>
              </a:spcAft>
              <a:buClr>
                <a:schemeClr val="dk1"/>
              </a:buClr>
              <a:buFont typeface="Arial"/>
              <a:buNone/>
            </a:pPr>
            <a:endParaRPr sz="2400" b="1">
              <a:solidFill>
                <a:srgbClr val="004B88"/>
              </a:solidFill>
            </a:endParaRPr>
          </a:p>
          <a:p>
            <a:pPr marL="0" marR="0" lvl="0" indent="0" algn="l" rtl="0">
              <a:lnSpc>
                <a:spcPct val="100000"/>
              </a:lnSpc>
              <a:spcBef>
                <a:spcPts val="0"/>
              </a:spcBef>
              <a:spcAft>
                <a:spcPts val="0"/>
              </a:spcAft>
              <a:buClr>
                <a:schemeClr val="dk1"/>
              </a:buClr>
              <a:buFont typeface="Arial"/>
              <a:buNone/>
            </a:pPr>
            <a:endParaRPr sz="2400" b="1">
              <a:solidFill>
                <a:srgbClr val="004B88"/>
              </a:solidFill>
            </a:endParaRPr>
          </a:p>
          <a:p>
            <a:pPr marL="0" marR="0" lvl="0" indent="0" algn="l" rtl="0">
              <a:lnSpc>
                <a:spcPct val="100000"/>
              </a:lnSpc>
              <a:spcBef>
                <a:spcPts val="0"/>
              </a:spcBef>
              <a:spcAft>
                <a:spcPts val="0"/>
              </a:spcAft>
              <a:buClr>
                <a:schemeClr val="dk1"/>
              </a:buClr>
              <a:buFont typeface="Arial"/>
              <a:buNone/>
            </a:pPr>
            <a:endParaRPr sz="2400" b="1">
              <a:solidFill>
                <a:srgbClr val="004B88"/>
              </a:solidFill>
            </a:endParaRPr>
          </a:p>
          <a:p>
            <a:pPr marL="914400" marR="0" lvl="0" indent="0" algn="l" rtl="0">
              <a:lnSpc>
                <a:spcPct val="100000"/>
              </a:lnSpc>
              <a:spcBef>
                <a:spcPts val="0"/>
              </a:spcBef>
              <a:spcAft>
                <a:spcPts val="0"/>
              </a:spcAft>
              <a:buNone/>
            </a:pPr>
            <a:endParaRPr sz="2400" b="1">
              <a:solidFill>
                <a:srgbClr val="004B88"/>
              </a:solidFill>
            </a:endParaRPr>
          </a:p>
          <a:p>
            <a:pPr marL="914400" marR="0" lvl="0" indent="0" algn="l" rtl="0">
              <a:lnSpc>
                <a:spcPct val="100000"/>
              </a:lnSpc>
              <a:spcBef>
                <a:spcPts val="0"/>
              </a:spcBef>
              <a:spcAft>
                <a:spcPts val="0"/>
              </a:spcAft>
              <a:buNone/>
            </a:pPr>
            <a:endParaRPr sz="2400" b="1">
              <a:solidFill>
                <a:srgbClr val="004B88"/>
              </a:solidFill>
            </a:endParaRPr>
          </a:p>
          <a:p>
            <a:pPr marL="0" marR="0" lvl="0" indent="0" algn="l" rtl="0">
              <a:lnSpc>
                <a:spcPct val="100000"/>
              </a:lnSpc>
              <a:spcBef>
                <a:spcPts val="0"/>
              </a:spcBef>
              <a:spcAft>
                <a:spcPts val="0"/>
              </a:spcAft>
              <a:buNone/>
            </a:pPr>
            <a:endParaRPr sz="2400" b="1">
              <a:solidFill>
                <a:srgbClr val="004B88"/>
              </a:solidFill>
            </a:endParaRPr>
          </a:p>
          <a:p>
            <a:pPr marL="0" marR="0" lvl="0" indent="0" algn="l" rtl="0">
              <a:lnSpc>
                <a:spcPct val="100000"/>
              </a:lnSpc>
              <a:spcBef>
                <a:spcPts val="0"/>
              </a:spcBef>
              <a:spcAft>
                <a:spcPts val="0"/>
              </a:spcAft>
              <a:buNone/>
            </a:pPr>
            <a:endParaRPr sz="2400" b="1">
              <a:solidFill>
                <a:srgbClr val="8DC63F"/>
              </a:solidFill>
            </a:endParaRPr>
          </a:p>
          <a:p>
            <a:pPr marL="914400" marR="0" lvl="0" indent="0" algn="l" rtl="0">
              <a:lnSpc>
                <a:spcPct val="100000"/>
              </a:lnSpc>
              <a:spcBef>
                <a:spcPts val="0"/>
              </a:spcBef>
              <a:spcAft>
                <a:spcPts val="0"/>
              </a:spcAft>
              <a:buNone/>
            </a:pPr>
            <a:endParaRPr sz="2400" b="1">
              <a:solidFill>
                <a:srgbClr val="004B88"/>
              </a:solidFill>
            </a:endParaRPr>
          </a:p>
          <a:p>
            <a:pPr marL="914400" marR="0" lvl="0" indent="0" algn="l" rtl="0">
              <a:lnSpc>
                <a:spcPct val="100000"/>
              </a:lnSpc>
              <a:spcBef>
                <a:spcPts val="0"/>
              </a:spcBef>
              <a:spcAft>
                <a:spcPts val="0"/>
              </a:spcAft>
              <a:buNone/>
            </a:pPr>
            <a:endParaRPr sz="2400" b="1">
              <a:solidFill>
                <a:srgbClr val="8DC63F"/>
              </a:solidFill>
            </a:endParaRPr>
          </a:p>
          <a:p>
            <a:pPr marL="914400" marR="0" lvl="0" indent="0" algn="l" rtl="0">
              <a:lnSpc>
                <a:spcPct val="100000"/>
              </a:lnSpc>
              <a:spcBef>
                <a:spcPts val="0"/>
              </a:spcBef>
              <a:spcAft>
                <a:spcPts val="0"/>
              </a:spcAft>
              <a:buNone/>
            </a:pPr>
            <a:endParaRPr sz="2400" b="1">
              <a:solidFill>
                <a:srgbClr val="004B88"/>
              </a:solidFill>
            </a:endParaRPr>
          </a:p>
          <a:p>
            <a:pPr marL="0" marR="0" lvl="0" indent="0" algn="l" rtl="0">
              <a:lnSpc>
                <a:spcPct val="100000"/>
              </a:lnSpc>
              <a:spcBef>
                <a:spcPts val="0"/>
              </a:spcBef>
              <a:spcAft>
                <a:spcPts val="0"/>
              </a:spcAft>
              <a:buNone/>
            </a:pPr>
            <a:endParaRPr sz="2400" b="1">
              <a:solidFill>
                <a:srgbClr val="004B88"/>
              </a:solidFill>
            </a:endParaRPr>
          </a:p>
          <a:p>
            <a:pPr marL="914400" marR="0" lvl="0" indent="0" algn="l" rtl="0">
              <a:lnSpc>
                <a:spcPct val="100000"/>
              </a:lnSpc>
              <a:spcBef>
                <a:spcPts val="0"/>
              </a:spcBef>
              <a:spcAft>
                <a:spcPts val="0"/>
              </a:spcAft>
              <a:buNone/>
            </a:pPr>
            <a:endParaRPr sz="2400" b="1">
              <a:solidFill>
                <a:srgbClr val="004B88"/>
              </a:solidFill>
            </a:endParaRPr>
          </a:p>
          <a:p>
            <a:pPr marL="0" marR="0" lvl="0" indent="0" algn="l" rtl="0">
              <a:lnSpc>
                <a:spcPct val="100000"/>
              </a:lnSpc>
              <a:spcBef>
                <a:spcPts val="0"/>
              </a:spcBef>
              <a:spcAft>
                <a:spcPts val="0"/>
              </a:spcAft>
              <a:buNone/>
            </a:pPr>
            <a:endParaRPr sz="2400" b="1">
              <a:solidFill>
                <a:srgbClr val="004B88"/>
              </a:solidFill>
            </a:endParaRPr>
          </a:p>
          <a:p>
            <a:pPr marL="0" marR="0" lvl="0" indent="0" algn="l" rtl="0">
              <a:lnSpc>
                <a:spcPct val="100000"/>
              </a:lnSpc>
              <a:spcBef>
                <a:spcPts val="0"/>
              </a:spcBef>
              <a:spcAft>
                <a:spcPts val="0"/>
              </a:spcAft>
              <a:buClr>
                <a:schemeClr val="dk1"/>
              </a:buClr>
              <a:buFont typeface="Arial"/>
              <a:buNone/>
            </a:pPr>
            <a:endParaRPr sz="2400">
              <a:solidFill>
                <a:srgbClr val="004B88"/>
              </a:solidFill>
            </a:endParaRPr>
          </a:p>
          <a:p>
            <a:pPr marL="0" marR="0" lvl="0" indent="0" algn="l" rtl="0">
              <a:lnSpc>
                <a:spcPct val="100000"/>
              </a:lnSpc>
              <a:spcBef>
                <a:spcPts val="0"/>
              </a:spcBef>
              <a:spcAft>
                <a:spcPts val="0"/>
              </a:spcAft>
              <a:buClr>
                <a:schemeClr val="dk1"/>
              </a:buClr>
              <a:buFont typeface="Arial"/>
              <a:buNone/>
            </a:pPr>
            <a:endParaRPr sz="2400">
              <a:solidFill>
                <a:srgbClr val="004B88"/>
              </a:solidFill>
            </a:endParaRPr>
          </a:p>
        </p:txBody>
      </p:sp>
      <p:pic>
        <p:nvPicPr>
          <p:cNvPr id="259" name="Google Shape;259;p42" descr="https://lh6.googleusercontent.com/5VRAgnZ4cYvvl6U1ZQrMMpXvHnkxGU8C8gwBYQ-5ubbMrgjv9KTxwpxigdtneuylLGjxE4MxaabVjAY9mHBwEPYB17_5W-R0Gr3sFtcQSGE0ZDurSDgzjLCnXBuQHWyu8gH0XRQJ"/>
          <p:cNvPicPr preferRelativeResize="0"/>
          <p:nvPr/>
        </p:nvPicPr>
        <p:blipFill rotWithShape="1">
          <a:blip r:embed="rId4">
            <a:alphaModFix/>
          </a:blip>
          <a:srcRect/>
          <a:stretch/>
        </p:blipFill>
        <p:spPr>
          <a:xfrm>
            <a:off x="6671575" y="5716875"/>
            <a:ext cx="3169825" cy="11411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0" y="0"/>
            <a:ext cx="9144000" cy="68580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Open Sans"/>
              <a:buNone/>
            </a:pPr>
            <a:r>
              <a:rPr lang="en-GB" sz="4000">
                <a:solidFill>
                  <a:srgbClr val="004B88"/>
                </a:solidFill>
              </a:rPr>
              <a:t/>
            </a:r>
            <a:br>
              <a:rPr lang="en-GB" sz="4000">
                <a:solidFill>
                  <a:srgbClr val="004B88"/>
                </a:solidFill>
              </a:rPr>
            </a:br>
            <a:r>
              <a:rPr lang="en-GB" sz="2400">
                <a:solidFill>
                  <a:srgbClr val="004B88"/>
                </a:solidFill>
              </a:rPr>
              <a:t>Free, confidential advice. Whoever you are.</a:t>
            </a:r>
            <a:endParaRPr sz="1400" b="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b="0">
              <a:solidFill>
                <a:srgbClr val="004B88"/>
              </a:solidFill>
            </a:endParaRPr>
          </a:p>
          <a:p>
            <a:pPr marL="0" lvl="0" indent="0" algn="l" rtl="0">
              <a:spcBef>
                <a:spcPts val="0"/>
              </a:spcBef>
              <a:spcAft>
                <a:spcPts val="0"/>
              </a:spcAft>
              <a:buClr>
                <a:srgbClr val="004B88"/>
              </a:buClr>
              <a:buSzPts val="450"/>
              <a:buFont typeface="Open Sans"/>
              <a:buNone/>
            </a:pPr>
            <a:r>
              <a:rPr lang="en-GB" sz="1800" b="0">
                <a:solidFill>
                  <a:srgbClr val="004B88"/>
                </a:solidFill>
              </a:rPr>
              <a:t>We help people overcome their problems and campaign on big issues when their voices need to be heard.</a:t>
            </a:r>
            <a:endParaRPr sz="1400" b="0">
              <a:latin typeface="Arial"/>
              <a:ea typeface="Arial"/>
              <a:cs typeface="Arial"/>
              <a:sym typeface="Arial"/>
            </a:endParaRPr>
          </a:p>
          <a:p>
            <a:pPr marL="0" lvl="0" indent="0" algn="l" rtl="0">
              <a:spcBef>
                <a:spcPts val="0"/>
              </a:spcBef>
              <a:spcAft>
                <a:spcPts val="0"/>
              </a:spcAft>
              <a:buClr>
                <a:srgbClr val="004B88"/>
              </a:buClr>
              <a:buSzPts val="450"/>
              <a:buFont typeface="Open Sans"/>
              <a:buNone/>
            </a:pPr>
            <a:r>
              <a:rPr lang="en-GB" sz="1800" b="0">
                <a:solidFill>
                  <a:srgbClr val="004B88"/>
                </a:solidFill>
              </a:rPr>
              <a:t>We value diversity, champion equality, and challenge discrimination and harassment. We’re here for everyone.</a:t>
            </a:r>
            <a:endParaRPr sz="1400" b="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Open Sans"/>
              <a:buNone/>
            </a:pPr>
            <a:r>
              <a:rPr lang="en-GB" sz="4000">
                <a:solidFill>
                  <a:srgbClr val="004B88"/>
                </a:solidFill>
              </a:rPr>
              <a:t/>
            </a:r>
            <a:br>
              <a:rPr lang="en-GB" sz="4000">
                <a:solidFill>
                  <a:srgbClr val="004B88"/>
                </a:solidFill>
              </a:rPr>
            </a:br>
            <a:r>
              <a:rPr lang="en-GB" sz="4000">
                <a:solidFill>
                  <a:srgbClr val="004B88"/>
                </a:solidFill>
              </a:rPr>
              <a:t/>
            </a:r>
            <a:br>
              <a:rPr lang="en-GB" sz="4000">
                <a:solidFill>
                  <a:srgbClr val="004B88"/>
                </a:solidFill>
              </a:rPr>
            </a:br>
            <a:r>
              <a:rPr lang="en-GB" sz="4000">
                <a:solidFill>
                  <a:srgbClr val="004B88"/>
                </a:solidFill>
              </a:rPr>
              <a:t>Thank you.</a:t>
            </a:r>
            <a:endParaRPr sz="4000">
              <a:solidFill>
                <a:srgbClr val="004B88"/>
              </a:solidFill>
            </a:endParaRPr>
          </a:p>
          <a:p>
            <a:pPr marL="0" marR="0" lvl="0" indent="0" algn="l" rtl="0">
              <a:lnSpc>
                <a:spcPct val="100000"/>
              </a:lnSpc>
              <a:spcBef>
                <a:spcPts val="0"/>
              </a:spcBef>
              <a:spcAft>
                <a:spcPts val="0"/>
              </a:spcAft>
              <a:buClr>
                <a:schemeClr val="dk1"/>
              </a:buClr>
              <a:buSzPts val="1400"/>
              <a:buFont typeface="Open Sans"/>
              <a:buNone/>
            </a:pPr>
            <a:endParaRPr sz="4000" b="0">
              <a:solidFill>
                <a:srgbClr val="004B88"/>
              </a:solidFill>
            </a:endParaRPr>
          </a:p>
          <a:p>
            <a:pPr marL="0" marR="0" lvl="0" indent="0" algn="l" rtl="0">
              <a:lnSpc>
                <a:spcPct val="100000"/>
              </a:lnSpc>
              <a:spcBef>
                <a:spcPts val="0"/>
              </a:spcBef>
              <a:spcAft>
                <a:spcPts val="0"/>
              </a:spcAft>
              <a:buClr>
                <a:schemeClr val="dk1"/>
              </a:buClr>
              <a:buSzPts val="1400"/>
              <a:buFont typeface="Open Sans"/>
              <a:buNone/>
            </a:pPr>
            <a:endParaRPr sz="4000">
              <a:solidFill>
                <a:srgbClr val="004B88"/>
              </a:solidFill>
            </a:endParaRPr>
          </a:p>
        </p:txBody>
      </p:sp>
      <p:pic>
        <p:nvPicPr>
          <p:cNvPr id="265" name="Google Shape;265;p43" descr="https://lh6.googleusercontent.com/5VRAgnZ4cYvvl6U1ZQrMMpXvHnkxGU8C8gwBYQ-5ubbMrgjv9KTxwpxigdtneuylLGjxE4MxaabVjAY9mHBwEPYB17_5W-R0Gr3sFtcQSGE0ZDurSDgzjLCnXBuQHWyu8gH0XRQJ"/>
          <p:cNvPicPr preferRelativeResize="0"/>
          <p:nvPr/>
        </p:nvPicPr>
        <p:blipFill rotWithShape="1">
          <a:blip r:embed="rId3">
            <a:alphaModFix/>
          </a:blip>
          <a:srcRect/>
          <a:stretch/>
        </p:blipFill>
        <p:spPr>
          <a:xfrm>
            <a:off x="286274" y="4962900"/>
            <a:ext cx="3753124" cy="1295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29"/>
          <p:cNvSpPr txBox="1">
            <a:spLocks noGrp="1"/>
          </p:cNvSpPr>
          <p:nvPr>
            <p:ph type="title"/>
          </p:nvPr>
        </p:nvSpPr>
        <p:spPr>
          <a:xfrm>
            <a:off x="-14904" y="-4528"/>
            <a:ext cx="9144000" cy="1143000"/>
          </a:xfrm>
          <a:prstGeom prst="rect">
            <a:avLst/>
          </a:prstGeom>
          <a:solidFill>
            <a:schemeClr val="accent6"/>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183E70"/>
              </a:buClr>
              <a:buSzPts val="3600"/>
              <a:buFont typeface="Open Sans"/>
              <a:buNone/>
            </a:pPr>
            <a:r>
              <a:rPr lang="en-GB" sz="3600" b="1">
                <a:solidFill>
                  <a:srgbClr val="183E70"/>
                </a:solidFill>
                <a:latin typeface="Open Sans"/>
                <a:ea typeface="Open Sans"/>
                <a:cs typeface="Open Sans"/>
                <a:sym typeface="Open Sans"/>
              </a:rPr>
              <a:t>Citizens Advice Swindon</a:t>
            </a:r>
            <a:endParaRPr sz="3600"/>
          </a:p>
        </p:txBody>
      </p:sp>
      <p:sp>
        <p:nvSpPr>
          <p:cNvPr id="151" name="Google Shape;151;p29"/>
          <p:cNvSpPr txBox="1">
            <a:spLocks noGrp="1"/>
          </p:cNvSpPr>
          <p:nvPr>
            <p:ph type="body" idx="1"/>
          </p:nvPr>
        </p:nvSpPr>
        <p:spPr>
          <a:xfrm>
            <a:off x="0" y="1196752"/>
            <a:ext cx="9144000" cy="566124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300">
                <a:solidFill>
                  <a:srgbClr val="183E70"/>
                </a:solidFill>
                <a:latin typeface="Open Sans"/>
                <a:ea typeface="Open Sans"/>
                <a:cs typeface="Open Sans"/>
                <a:sym typeface="Open Sans"/>
              </a:rPr>
              <a:t>Citizens Advice Swindon aims to:</a:t>
            </a:r>
            <a:endParaRPr sz="2300">
              <a:solidFill>
                <a:srgbClr val="183E70"/>
              </a:solidFill>
              <a:latin typeface="Open Sans"/>
              <a:ea typeface="Open Sans"/>
              <a:cs typeface="Open Sans"/>
              <a:sym typeface="Open Sans"/>
            </a:endParaRPr>
          </a:p>
          <a:p>
            <a:pPr marL="457200" lvl="0" indent="-374650" algn="l" rtl="0">
              <a:lnSpc>
                <a:spcPct val="115000"/>
              </a:lnSpc>
              <a:spcBef>
                <a:spcPts val="1600"/>
              </a:spcBef>
              <a:spcAft>
                <a:spcPts val="0"/>
              </a:spcAft>
              <a:buClr>
                <a:srgbClr val="183E70"/>
              </a:buClr>
              <a:buSzPts val="2300"/>
              <a:buFont typeface="Open Sans"/>
              <a:buChar char="➢"/>
            </a:pPr>
            <a:r>
              <a:rPr lang="en-GB" sz="2300">
                <a:solidFill>
                  <a:srgbClr val="183E70"/>
                </a:solidFill>
                <a:latin typeface="Open Sans"/>
                <a:ea typeface="Open Sans"/>
                <a:cs typeface="Open Sans"/>
                <a:sym typeface="Open Sans"/>
              </a:rPr>
              <a:t>provide the advice people need for the problems they face</a:t>
            </a:r>
            <a:endParaRPr sz="2300">
              <a:solidFill>
                <a:srgbClr val="183E70"/>
              </a:solidFill>
              <a:latin typeface="Open Sans"/>
              <a:ea typeface="Open Sans"/>
              <a:cs typeface="Open Sans"/>
              <a:sym typeface="Open Sans"/>
            </a:endParaRPr>
          </a:p>
          <a:p>
            <a:pPr marL="457200" lvl="0" indent="-374650" algn="l" rtl="0">
              <a:lnSpc>
                <a:spcPct val="115000"/>
              </a:lnSpc>
              <a:spcBef>
                <a:spcPts val="0"/>
              </a:spcBef>
              <a:spcAft>
                <a:spcPts val="0"/>
              </a:spcAft>
              <a:buClr>
                <a:srgbClr val="183E70"/>
              </a:buClr>
              <a:buSzPts val="2300"/>
              <a:buFont typeface="Open Sans"/>
              <a:buChar char="➢"/>
            </a:pPr>
            <a:r>
              <a:rPr lang="en-GB" sz="2300">
                <a:solidFill>
                  <a:srgbClr val="183E70"/>
                </a:solidFill>
                <a:latin typeface="Open Sans"/>
                <a:ea typeface="Open Sans"/>
                <a:cs typeface="Open Sans"/>
                <a:sym typeface="Open Sans"/>
              </a:rPr>
              <a:t> improve the policies and practices that affect people’s lives</a:t>
            </a:r>
            <a:endParaRPr sz="2300">
              <a:solidFill>
                <a:srgbClr val="183E70"/>
              </a:solidFill>
              <a:latin typeface="Open Sans"/>
              <a:ea typeface="Open Sans"/>
              <a:cs typeface="Open Sans"/>
              <a:sym typeface="Open Sans"/>
            </a:endParaRPr>
          </a:p>
          <a:p>
            <a:pPr marL="0" lvl="0" indent="0" algn="l" rtl="0">
              <a:lnSpc>
                <a:spcPct val="115000"/>
              </a:lnSpc>
              <a:spcBef>
                <a:spcPts val="1600"/>
              </a:spcBef>
              <a:spcAft>
                <a:spcPts val="0"/>
              </a:spcAft>
              <a:buNone/>
            </a:pPr>
            <a:r>
              <a:rPr lang="en-GB" sz="2300">
                <a:solidFill>
                  <a:srgbClr val="183E70"/>
                </a:solidFill>
                <a:latin typeface="Open Sans"/>
                <a:ea typeface="Open Sans"/>
                <a:cs typeface="Open Sans"/>
                <a:sym typeface="Open Sans"/>
              </a:rPr>
              <a:t>Our advice is:</a:t>
            </a:r>
            <a:endParaRPr sz="2300">
              <a:solidFill>
                <a:srgbClr val="183E70"/>
              </a:solidFill>
              <a:latin typeface="Open Sans"/>
              <a:ea typeface="Open Sans"/>
              <a:cs typeface="Open Sans"/>
              <a:sym typeface="Open Sans"/>
            </a:endParaRPr>
          </a:p>
          <a:p>
            <a:pPr marL="914400" lvl="0" indent="-374650" algn="l" rtl="0">
              <a:lnSpc>
                <a:spcPct val="115000"/>
              </a:lnSpc>
              <a:spcBef>
                <a:spcPts val="1600"/>
              </a:spcBef>
              <a:spcAft>
                <a:spcPts val="0"/>
              </a:spcAft>
              <a:buClr>
                <a:srgbClr val="183E70"/>
              </a:buClr>
              <a:buSzPts val="2300"/>
              <a:buFont typeface="Open Sans"/>
              <a:buChar char="●"/>
            </a:pPr>
            <a:r>
              <a:rPr lang="en-GB" sz="2300">
                <a:solidFill>
                  <a:srgbClr val="183E70"/>
                </a:solidFill>
                <a:latin typeface="Open Sans"/>
                <a:ea typeface="Open Sans"/>
                <a:cs typeface="Open Sans"/>
                <a:sym typeface="Open Sans"/>
              </a:rPr>
              <a:t>Free </a:t>
            </a:r>
            <a:endParaRPr sz="2300">
              <a:solidFill>
                <a:srgbClr val="183E70"/>
              </a:solidFill>
              <a:latin typeface="Open Sans"/>
              <a:ea typeface="Open Sans"/>
              <a:cs typeface="Open Sans"/>
              <a:sym typeface="Open Sans"/>
            </a:endParaRPr>
          </a:p>
          <a:p>
            <a:pPr marL="914400" lvl="0" indent="-374650" algn="l" rtl="0">
              <a:lnSpc>
                <a:spcPct val="115000"/>
              </a:lnSpc>
              <a:spcBef>
                <a:spcPts val="0"/>
              </a:spcBef>
              <a:spcAft>
                <a:spcPts val="0"/>
              </a:spcAft>
              <a:buClr>
                <a:srgbClr val="183E70"/>
              </a:buClr>
              <a:buSzPts val="2300"/>
              <a:buFont typeface="Open Sans"/>
              <a:buChar char="●"/>
            </a:pPr>
            <a:r>
              <a:rPr lang="en-GB" sz="2300">
                <a:solidFill>
                  <a:srgbClr val="183E70"/>
                </a:solidFill>
                <a:latin typeface="Open Sans"/>
                <a:ea typeface="Open Sans"/>
                <a:cs typeface="Open Sans"/>
                <a:sym typeface="Open Sans"/>
              </a:rPr>
              <a:t>Independent</a:t>
            </a:r>
            <a:endParaRPr sz="2300">
              <a:solidFill>
                <a:srgbClr val="183E70"/>
              </a:solidFill>
              <a:latin typeface="Open Sans"/>
              <a:ea typeface="Open Sans"/>
              <a:cs typeface="Open Sans"/>
              <a:sym typeface="Open Sans"/>
            </a:endParaRPr>
          </a:p>
          <a:p>
            <a:pPr marL="914400" lvl="0" indent="-374650" algn="l" rtl="0">
              <a:lnSpc>
                <a:spcPct val="115000"/>
              </a:lnSpc>
              <a:spcBef>
                <a:spcPts val="0"/>
              </a:spcBef>
              <a:spcAft>
                <a:spcPts val="0"/>
              </a:spcAft>
              <a:buClr>
                <a:srgbClr val="183E70"/>
              </a:buClr>
              <a:buSzPts val="2300"/>
              <a:buFont typeface="Open Sans"/>
              <a:buChar char="●"/>
            </a:pPr>
            <a:r>
              <a:rPr lang="en-GB" sz="2300">
                <a:solidFill>
                  <a:srgbClr val="183E70"/>
                </a:solidFill>
                <a:latin typeface="Open Sans"/>
                <a:ea typeface="Open Sans"/>
                <a:cs typeface="Open Sans"/>
                <a:sym typeface="Open Sans"/>
              </a:rPr>
              <a:t>Impartial </a:t>
            </a:r>
            <a:endParaRPr sz="2300">
              <a:solidFill>
                <a:srgbClr val="183E70"/>
              </a:solidFill>
              <a:latin typeface="Open Sans"/>
              <a:ea typeface="Open Sans"/>
              <a:cs typeface="Open Sans"/>
              <a:sym typeface="Open Sans"/>
            </a:endParaRPr>
          </a:p>
          <a:p>
            <a:pPr marL="914400" lvl="0" indent="-374650" algn="l" rtl="0">
              <a:lnSpc>
                <a:spcPct val="115000"/>
              </a:lnSpc>
              <a:spcBef>
                <a:spcPts val="0"/>
              </a:spcBef>
              <a:spcAft>
                <a:spcPts val="0"/>
              </a:spcAft>
              <a:buClr>
                <a:srgbClr val="183E70"/>
              </a:buClr>
              <a:buSzPts val="2300"/>
              <a:buFont typeface="Open Sans"/>
              <a:buChar char="●"/>
            </a:pPr>
            <a:r>
              <a:rPr lang="en-GB" sz="2300">
                <a:solidFill>
                  <a:srgbClr val="183E70"/>
                </a:solidFill>
                <a:latin typeface="Open Sans"/>
                <a:ea typeface="Open Sans"/>
                <a:cs typeface="Open Sans"/>
                <a:sym typeface="Open Sans"/>
              </a:rPr>
              <a:t>Confidential </a:t>
            </a:r>
            <a:endParaRPr sz="2300">
              <a:solidFill>
                <a:srgbClr val="183E70"/>
              </a:solidFill>
              <a:latin typeface="Open Sans"/>
              <a:ea typeface="Open Sans"/>
              <a:cs typeface="Open Sans"/>
              <a:sym typeface="Open Sans"/>
            </a:endParaRPr>
          </a:p>
          <a:p>
            <a:pPr marL="0" lvl="0" indent="0" algn="ctr" rtl="0">
              <a:spcBef>
                <a:spcPts val="1600"/>
              </a:spcBef>
              <a:spcAft>
                <a:spcPts val="0"/>
              </a:spcAft>
              <a:buNone/>
            </a:pPr>
            <a:r>
              <a:rPr lang="en-GB" sz="2300" b="1">
                <a:solidFill>
                  <a:schemeClr val="dk2"/>
                </a:solidFill>
                <a:latin typeface="Open Sans"/>
                <a:ea typeface="Open Sans"/>
                <a:cs typeface="Open Sans"/>
                <a:sym typeface="Open Sans"/>
              </a:rPr>
              <a:t>Advice we give is tailored to each individual, based on their particular circumstances. </a:t>
            </a:r>
            <a:endParaRPr sz="2300" b="1">
              <a:solidFill>
                <a:schemeClr val="dk2"/>
              </a:solidFill>
              <a:latin typeface="Open Sans"/>
              <a:ea typeface="Open Sans"/>
              <a:cs typeface="Open Sans"/>
              <a:sym typeface="Open Sans"/>
            </a:endParaRPr>
          </a:p>
        </p:txBody>
      </p:sp>
      <p:pic>
        <p:nvPicPr>
          <p:cNvPr id="152" name="Google Shape;152;p29" descr="https://lh6.googleusercontent.com/5VRAgnZ4cYvvl6U1ZQrMMpXvHnkxGU8C8gwBYQ-5ubbMrgjv9KTxwpxigdtneuylLGjxE4MxaabVjAY9mHBwEPYB17_5W-R0Gr3sFtcQSGE0ZDurSDgzjLCnXBuQHWyu8gH0XRQJ"/>
          <p:cNvPicPr preferRelativeResize="0"/>
          <p:nvPr/>
        </p:nvPicPr>
        <p:blipFill rotWithShape="1">
          <a:blip r:embed="rId3">
            <a:alphaModFix/>
          </a:blip>
          <a:srcRect/>
          <a:stretch/>
        </p:blipFill>
        <p:spPr>
          <a:xfrm>
            <a:off x="121925" y="5822625"/>
            <a:ext cx="2728000" cy="1035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14904" y="-4528"/>
            <a:ext cx="9144000" cy="1143000"/>
          </a:xfrm>
          <a:prstGeom prst="rect">
            <a:avLst/>
          </a:prstGeom>
          <a:solidFill>
            <a:schemeClr val="accent6"/>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183E70"/>
              </a:buClr>
              <a:buSzPts val="4000"/>
              <a:buFont typeface="Open Sans"/>
              <a:buNone/>
            </a:pPr>
            <a:r>
              <a:rPr lang="en-GB" sz="4000" b="1">
                <a:solidFill>
                  <a:srgbClr val="183E70"/>
                </a:solidFill>
                <a:latin typeface="Open Sans"/>
                <a:ea typeface="Open Sans"/>
                <a:cs typeface="Open Sans"/>
                <a:sym typeface="Open Sans"/>
              </a:rPr>
              <a:t>Key stats 2020/21 </a:t>
            </a:r>
            <a:endParaRPr sz="4000"/>
          </a:p>
        </p:txBody>
      </p:sp>
      <p:sp>
        <p:nvSpPr>
          <p:cNvPr id="158" name="Google Shape;158;p30"/>
          <p:cNvSpPr txBox="1">
            <a:spLocks noGrp="1"/>
          </p:cNvSpPr>
          <p:nvPr>
            <p:ph type="body" idx="1"/>
          </p:nvPr>
        </p:nvSpPr>
        <p:spPr>
          <a:xfrm>
            <a:off x="329200" y="1261875"/>
            <a:ext cx="8138100" cy="5267100"/>
          </a:xfrm>
          <a:prstGeom prst="rect">
            <a:avLst/>
          </a:prstGeom>
          <a:noFill/>
          <a:ln>
            <a:noFill/>
          </a:ln>
        </p:spPr>
        <p:txBody>
          <a:bodyPr spcFirstLastPara="1" wrap="square" lIns="91425" tIns="45700" rIns="91425" bIns="45700" anchor="t" anchorCtr="0">
            <a:noAutofit/>
          </a:bodyPr>
          <a:lstStyle/>
          <a:p>
            <a:pPr marL="457200" lvl="0" indent="-393700" algn="l" rtl="0">
              <a:spcBef>
                <a:spcPts val="0"/>
              </a:spcBef>
              <a:spcAft>
                <a:spcPts val="0"/>
              </a:spcAft>
              <a:buClr>
                <a:srgbClr val="004B88"/>
              </a:buClr>
              <a:buSzPts val="2600"/>
              <a:buFont typeface="Open Sans"/>
              <a:buChar char="•"/>
            </a:pPr>
            <a:r>
              <a:rPr lang="en-GB" sz="2600">
                <a:solidFill>
                  <a:srgbClr val="004B88"/>
                </a:solidFill>
                <a:latin typeface="Open Sans"/>
                <a:ea typeface="Open Sans"/>
                <a:cs typeface="Open Sans"/>
                <a:sym typeface="Open Sans"/>
              </a:rPr>
              <a:t>7044 people helped </a:t>
            </a:r>
            <a:endParaRPr sz="2600">
              <a:solidFill>
                <a:srgbClr val="004B88"/>
              </a:solidFill>
              <a:latin typeface="Open Sans"/>
              <a:ea typeface="Open Sans"/>
              <a:cs typeface="Open Sans"/>
              <a:sym typeface="Open Sans"/>
            </a:endParaRPr>
          </a:p>
          <a:p>
            <a:pPr marL="457200" lvl="0" indent="-393700" algn="l" rtl="0">
              <a:spcBef>
                <a:spcPts val="0"/>
              </a:spcBef>
              <a:spcAft>
                <a:spcPts val="0"/>
              </a:spcAft>
              <a:buClr>
                <a:srgbClr val="004B88"/>
              </a:buClr>
              <a:buSzPts val="2600"/>
              <a:buFont typeface="Open Sans"/>
              <a:buChar char="•"/>
            </a:pPr>
            <a:r>
              <a:rPr lang="en-GB" sz="2600">
                <a:solidFill>
                  <a:srgbClr val="004B88"/>
                </a:solidFill>
                <a:latin typeface="Open Sans"/>
                <a:ea typeface="Open Sans"/>
                <a:cs typeface="Open Sans"/>
                <a:sym typeface="Open Sans"/>
              </a:rPr>
              <a:t>23241 problems presented</a:t>
            </a:r>
            <a:endParaRPr sz="2600">
              <a:solidFill>
                <a:srgbClr val="004B88"/>
              </a:solidFill>
              <a:latin typeface="Open Sans"/>
              <a:ea typeface="Open Sans"/>
              <a:cs typeface="Open Sans"/>
              <a:sym typeface="Open Sans"/>
            </a:endParaRPr>
          </a:p>
          <a:p>
            <a:pPr marL="914400" lvl="1" indent="-393700" algn="l" rtl="0">
              <a:spcBef>
                <a:spcPts val="0"/>
              </a:spcBef>
              <a:spcAft>
                <a:spcPts val="0"/>
              </a:spcAft>
              <a:buClr>
                <a:srgbClr val="004B88"/>
              </a:buClr>
              <a:buSzPts val="2600"/>
              <a:buFont typeface="Open Sans"/>
              <a:buChar char="–"/>
            </a:pPr>
            <a:r>
              <a:rPr lang="en-GB" sz="2600">
                <a:solidFill>
                  <a:srgbClr val="004B88"/>
                </a:solidFill>
                <a:latin typeface="Open Sans"/>
                <a:ea typeface="Open Sans"/>
                <a:cs typeface="Open Sans"/>
                <a:sym typeface="Open Sans"/>
              </a:rPr>
              <a:t>22% Benefits</a:t>
            </a:r>
            <a:endParaRPr sz="2600">
              <a:solidFill>
                <a:srgbClr val="004B88"/>
              </a:solidFill>
              <a:latin typeface="Open Sans"/>
              <a:ea typeface="Open Sans"/>
              <a:cs typeface="Open Sans"/>
              <a:sym typeface="Open Sans"/>
            </a:endParaRPr>
          </a:p>
          <a:p>
            <a:pPr marL="914400" lvl="1" indent="-393700" algn="l" rtl="0">
              <a:spcBef>
                <a:spcPts val="0"/>
              </a:spcBef>
              <a:spcAft>
                <a:spcPts val="0"/>
              </a:spcAft>
              <a:buClr>
                <a:srgbClr val="004B88"/>
              </a:buClr>
              <a:buSzPts val="2600"/>
              <a:buFont typeface="Open Sans"/>
              <a:buChar char="–"/>
            </a:pPr>
            <a:r>
              <a:rPr lang="en-GB" sz="2600">
                <a:solidFill>
                  <a:srgbClr val="004B88"/>
                </a:solidFill>
                <a:latin typeface="Open Sans"/>
                <a:ea typeface="Open Sans"/>
                <a:cs typeface="Open Sans"/>
                <a:sym typeface="Open Sans"/>
              </a:rPr>
              <a:t>12% Debt</a:t>
            </a:r>
            <a:endParaRPr sz="2600">
              <a:solidFill>
                <a:srgbClr val="004B88"/>
              </a:solidFill>
              <a:latin typeface="Open Sans"/>
              <a:ea typeface="Open Sans"/>
              <a:cs typeface="Open Sans"/>
              <a:sym typeface="Open Sans"/>
            </a:endParaRPr>
          </a:p>
          <a:p>
            <a:pPr marL="914400" lvl="1" indent="-393700" algn="l" rtl="0">
              <a:spcBef>
                <a:spcPts val="0"/>
              </a:spcBef>
              <a:spcAft>
                <a:spcPts val="0"/>
              </a:spcAft>
              <a:buClr>
                <a:srgbClr val="004B88"/>
              </a:buClr>
              <a:buSzPts val="2600"/>
              <a:buFont typeface="Open Sans"/>
              <a:buChar char="–"/>
            </a:pPr>
            <a:r>
              <a:rPr lang="en-GB" sz="2600">
                <a:solidFill>
                  <a:srgbClr val="004B88"/>
                </a:solidFill>
                <a:latin typeface="Open Sans"/>
                <a:ea typeface="Open Sans"/>
                <a:cs typeface="Open Sans"/>
                <a:sym typeface="Open Sans"/>
              </a:rPr>
              <a:t>11% Universal Credit</a:t>
            </a:r>
            <a:endParaRPr sz="2600">
              <a:solidFill>
                <a:srgbClr val="004B88"/>
              </a:solidFill>
              <a:latin typeface="Open Sans"/>
              <a:ea typeface="Open Sans"/>
              <a:cs typeface="Open Sans"/>
              <a:sym typeface="Open Sans"/>
            </a:endParaRPr>
          </a:p>
          <a:p>
            <a:pPr marL="914400" lvl="1" indent="-393700" algn="l" rtl="0">
              <a:spcBef>
                <a:spcPts val="0"/>
              </a:spcBef>
              <a:spcAft>
                <a:spcPts val="0"/>
              </a:spcAft>
              <a:buClr>
                <a:srgbClr val="004B88"/>
              </a:buClr>
              <a:buSzPts val="2600"/>
              <a:buFont typeface="Open Sans"/>
              <a:buChar char="–"/>
            </a:pPr>
            <a:r>
              <a:rPr lang="en-GB" sz="2600">
                <a:solidFill>
                  <a:srgbClr val="004B88"/>
                </a:solidFill>
                <a:latin typeface="Open Sans"/>
                <a:ea typeface="Open Sans"/>
                <a:cs typeface="Open Sans"/>
                <a:sym typeface="Open Sans"/>
              </a:rPr>
              <a:t>11% Employment</a:t>
            </a:r>
            <a:endParaRPr sz="2600">
              <a:solidFill>
                <a:srgbClr val="004B88"/>
              </a:solidFill>
              <a:latin typeface="Open Sans"/>
              <a:ea typeface="Open Sans"/>
              <a:cs typeface="Open Sans"/>
              <a:sym typeface="Open Sans"/>
            </a:endParaRPr>
          </a:p>
          <a:p>
            <a:pPr marL="914400" lvl="1" indent="-393700" algn="l" rtl="0">
              <a:spcBef>
                <a:spcPts val="0"/>
              </a:spcBef>
              <a:spcAft>
                <a:spcPts val="0"/>
              </a:spcAft>
              <a:buClr>
                <a:srgbClr val="004B88"/>
              </a:buClr>
              <a:buSzPts val="2600"/>
              <a:buFont typeface="Open Sans"/>
              <a:buChar char="–"/>
            </a:pPr>
            <a:r>
              <a:rPr lang="en-GB" sz="2600">
                <a:solidFill>
                  <a:srgbClr val="004B88"/>
                </a:solidFill>
                <a:latin typeface="Open Sans"/>
                <a:ea typeface="Open Sans"/>
                <a:cs typeface="Open Sans"/>
                <a:sym typeface="Open Sans"/>
              </a:rPr>
              <a:t>10% Housing</a:t>
            </a:r>
            <a:endParaRPr sz="2600">
              <a:solidFill>
                <a:srgbClr val="004B88"/>
              </a:solidFill>
              <a:latin typeface="Open Sans"/>
              <a:ea typeface="Open Sans"/>
              <a:cs typeface="Open Sans"/>
              <a:sym typeface="Open Sans"/>
            </a:endParaRPr>
          </a:p>
          <a:p>
            <a:pPr marL="914400" lvl="1" indent="-393700" algn="l" rtl="0">
              <a:spcBef>
                <a:spcPts val="0"/>
              </a:spcBef>
              <a:spcAft>
                <a:spcPts val="0"/>
              </a:spcAft>
              <a:buClr>
                <a:srgbClr val="004B88"/>
              </a:buClr>
              <a:buSzPts val="2600"/>
              <a:buFont typeface="Open Sans"/>
              <a:buChar char="–"/>
            </a:pPr>
            <a:r>
              <a:rPr lang="en-GB" sz="2600">
                <a:solidFill>
                  <a:srgbClr val="004B88"/>
                </a:solidFill>
                <a:latin typeface="Open Sans"/>
                <a:ea typeface="Open Sans"/>
                <a:cs typeface="Open Sans"/>
                <a:sym typeface="Open Sans"/>
              </a:rPr>
              <a:t>7% Family and Relationships</a:t>
            </a:r>
            <a:endParaRPr sz="2600">
              <a:solidFill>
                <a:srgbClr val="004B88"/>
              </a:solidFill>
              <a:latin typeface="Open Sans"/>
              <a:ea typeface="Open Sans"/>
              <a:cs typeface="Open Sans"/>
              <a:sym typeface="Open Sans"/>
            </a:endParaRPr>
          </a:p>
          <a:p>
            <a:pPr marL="914400" lvl="0" indent="0" algn="l" rtl="0">
              <a:spcBef>
                <a:spcPts val="0"/>
              </a:spcBef>
              <a:spcAft>
                <a:spcPts val="0"/>
              </a:spcAft>
              <a:buNone/>
            </a:pPr>
            <a:endParaRPr sz="2600">
              <a:solidFill>
                <a:srgbClr val="004B88"/>
              </a:solidFill>
              <a:latin typeface="Open Sans"/>
              <a:ea typeface="Open Sans"/>
              <a:cs typeface="Open Sans"/>
              <a:sym typeface="Open Sans"/>
            </a:endParaRPr>
          </a:p>
          <a:p>
            <a:pPr marL="457200" lvl="0" indent="-393700" algn="l" rtl="0">
              <a:spcBef>
                <a:spcPts val="0"/>
              </a:spcBef>
              <a:spcAft>
                <a:spcPts val="0"/>
              </a:spcAft>
              <a:buClr>
                <a:srgbClr val="004B88"/>
              </a:buClr>
              <a:buSzPts val="2600"/>
              <a:buFont typeface="Open Sans"/>
              <a:buChar char="•"/>
            </a:pPr>
            <a:r>
              <a:rPr lang="en-GB" sz="2600">
                <a:solidFill>
                  <a:srgbClr val="004B88"/>
                </a:solidFill>
                <a:latin typeface="Open Sans"/>
                <a:ea typeface="Open Sans"/>
                <a:cs typeface="Open Sans"/>
                <a:sym typeface="Open Sans"/>
              </a:rPr>
              <a:t>£3,163,518 gained in unclaimed benefits</a:t>
            </a:r>
            <a:endParaRPr sz="2600">
              <a:solidFill>
                <a:srgbClr val="004B88"/>
              </a:solidFill>
              <a:latin typeface="Open Sans"/>
              <a:ea typeface="Open Sans"/>
              <a:cs typeface="Open Sans"/>
              <a:sym typeface="Open Sans"/>
            </a:endParaRPr>
          </a:p>
          <a:p>
            <a:pPr marL="457200" lvl="0" indent="-393700" algn="l" rtl="0">
              <a:spcBef>
                <a:spcPts val="0"/>
              </a:spcBef>
              <a:spcAft>
                <a:spcPts val="0"/>
              </a:spcAft>
              <a:buClr>
                <a:srgbClr val="004B88"/>
              </a:buClr>
              <a:buSzPts val="2600"/>
              <a:buFont typeface="Open Sans"/>
              <a:buChar char="•"/>
            </a:pPr>
            <a:r>
              <a:rPr lang="en-GB" sz="2600">
                <a:solidFill>
                  <a:srgbClr val="004B88"/>
                </a:solidFill>
                <a:latin typeface="Open Sans"/>
                <a:ea typeface="Open Sans"/>
                <a:cs typeface="Open Sans"/>
                <a:sym typeface="Open Sans"/>
              </a:rPr>
              <a:t>£3,988,887 personal debt presented (£1,757,000 presented Jan - Mar 21)</a:t>
            </a:r>
            <a:endParaRPr sz="2600">
              <a:solidFill>
                <a:srgbClr val="004B88"/>
              </a:solidFill>
              <a:latin typeface="Open Sans"/>
              <a:ea typeface="Open Sans"/>
              <a:cs typeface="Open Sans"/>
              <a:sym typeface="Open Sans"/>
            </a:endParaRPr>
          </a:p>
          <a:p>
            <a:pPr marL="457200" lvl="0" indent="0" algn="l" rtl="0">
              <a:spcBef>
                <a:spcPts val="0"/>
              </a:spcBef>
              <a:spcAft>
                <a:spcPts val="0"/>
              </a:spcAft>
              <a:buNone/>
            </a:pPr>
            <a:endParaRPr sz="2300">
              <a:solidFill>
                <a:srgbClr val="004B88"/>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title"/>
          </p:nvPr>
        </p:nvSpPr>
        <p:spPr>
          <a:xfrm>
            <a:off x="-14904" y="-4528"/>
            <a:ext cx="9144000" cy="1143000"/>
          </a:xfrm>
          <a:prstGeom prst="rect">
            <a:avLst/>
          </a:prstGeom>
          <a:solidFill>
            <a:schemeClr val="accent6"/>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183E70"/>
              </a:buClr>
              <a:buSzPts val="4000"/>
              <a:buFont typeface="Open Sans"/>
              <a:buNone/>
            </a:pPr>
            <a:r>
              <a:rPr lang="en-GB" sz="4000" b="1">
                <a:solidFill>
                  <a:srgbClr val="183E70"/>
                </a:solidFill>
                <a:latin typeface="Open Sans"/>
                <a:ea typeface="Open Sans"/>
                <a:cs typeface="Open Sans"/>
                <a:sym typeface="Open Sans"/>
              </a:rPr>
              <a:t>Issues we anticipate in 2021/22 </a:t>
            </a:r>
            <a:endParaRPr sz="4000"/>
          </a:p>
        </p:txBody>
      </p:sp>
      <p:sp>
        <p:nvSpPr>
          <p:cNvPr id="164" name="Google Shape;164;p31"/>
          <p:cNvSpPr txBox="1">
            <a:spLocks noGrp="1"/>
          </p:cNvSpPr>
          <p:nvPr>
            <p:ph type="body" idx="1"/>
          </p:nvPr>
        </p:nvSpPr>
        <p:spPr>
          <a:xfrm>
            <a:off x="329200" y="1261875"/>
            <a:ext cx="8138100" cy="5267100"/>
          </a:xfrm>
          <a:prstGeom prst="rect">
            <a:avLst/>
          </a:prstGeom>
          <a:noFill/>
          <a:ln>
            <a:noFill/>
          </a:ln>
        </p:spPr>
        <p:txBody>
          <a:bodyPr spcFirstLastPara="1" wrap="square" lIns="91425" tIns="45700" rIns="91425" bIns="45700" anchor="t" anchorCtr="0">
            <a:noAutofit/>
          </a:bodyPr>
          <a:lstStyle/>
          <a:p>
            <a:pPr marL="457200" lvl="0" indent="-393700" algn="l" rtl="0">
              <a:spcBef>
                <a:spcPts val="0"/>
              </a:spcBef>
              <a:spcAft>
                <a:spcPts val="0"/>
              </a:spcAft>
              <a:buClr>
                <a:schemeClr val="dk2"/>
              </a:buClr>
              <a:buSzPts val="2600"/>
              <a:buFont typeface="Open Sans"/>
              <a:buChar char="•"/>
            </a:pPr>
            <a:r>
              <a:rPr lang="en-GB" sz="2600">
                <a:solidFill>
                  <a:schemeClr val="dk2"/>
                </a:solidFill>
                <a:latin typeface="Open Sans"/>
                <a:ea typeface="Open Sans"/>
                <a:cs typeface="Open Sans"/>
                <a:sym typeface="Open Sans"/>
              </a:rPr>
              <a:t>Eviction Ban lifted = housing and homelessness issues rising, especially in the private sector rental market</a:t>
            </a:r>
            <a:endParaRPr sz="2600">
              <a:solidFill>
                <a:schemeClr val="dk2"/>
              </a:solidFill>
              <a:latin typeface="Open Sans"/>
              <a:ea typeface="Open Sans"/>
              <a:cs typeface="Open Sans"/>
              <a:sym typeface="Open Sans"/>
            </a:endParaRPr>
          </a:p>
          <a:p>
            <a:pPr marL="457200" lvl="0" indent="-393700" algn="l" rtl="0">
              <a:spcBef>
                <a:spcPts val="0"/>
              </a:spcBef>
              <a:spcAft>
                <a:spcPts val="0"/>
              </a:spcAft>
              <a:buClr>
                <a:schemeClr val="dk2"/>
              </a:buClr>
              <a:buSzPts val="2600"/>
              <a:buFont typeface="Open Sans"/>
              <a:buChar char="•"/>
            </a:pPr>
            <a:r>
              <a:rPr lang="en-GB" sz="2600">
                <a:solidFill>
                  <a:schemeClr val="dk2"/>
                </a:solidFill>
                <a:latin typeface="Open Sans"/>
                <a:ea typeface="Open Sans"/>
                <a:cs typeface="Open Sans"/>
                <a:sym typeface="Open Sans"/>
              </a:rPr>
              <a:t>End of furlough and potential rise in unemployment and redundancy</a:t>
            </a:r>
            <a:endParaRPr sz="2600">
              <a:solidFill>
                <a:schemeClr val="dk2"/>
              </a:solidFill>
              <a:latin typeface="Open Sans"/>
              <a:ea typeface="Open Sans"/>
              <a:cs typeface="Open Sans"/>
              <a:sym typeface="Open Sans"/>
            </a:endParaRPr>
          </a:p>
          <a:p>
            <a:pPr marL="457200" lvl="0" indent="-393700" algn="l" rtl="0">
              <a:spcBef>
                <a:spcPts val="0"/>
              </a:spcBef>
              <a:spcAft>
                <a:spcPts val="0"/>
              </a:spcAft>
              <a:buClr>
                <a:schemeClr val="dk2"/>
              </a:buClr>
              <a:buSzPts val="2600"/>
              <a:buFont typeface="Open Sans"/>
              <a:buChar char="•"/>
            </a:pPr>
            <a:r>
              <a:rPr lang="en-GB" sz="2600">
                <a:solidFill>
                  <a:schemeClr val="dk2"/>
                </a:solidFill>
                <a:latin typeface="Open Sans"/>
                <a:ea typeface="Open Sans"/>
                <a:cs typeface="Open Sans"/>
                <a:sym typeface="Open Sans"/>
              </a:rPr>
              <a:t>End of £20 per week uplift in Universal Credit - many families are reliant in this - £20 equates to 2.5 days food or 6 days energy costs</a:t>
            </a:r>
            <a:endParaRPr sz="2600">
              <a:solidFill>
                <a:schemeClr val="dk2"/>
              </a:solidFill>
              <a:latin typeface="Open Sans"/>
              <a:ea typeface="Open Sans"/>
              <a:cs typeface="Open Sans"/>
              <a:sym typeface="Open Sans"/>
            </a:endParaRPr>
          </a:p>
          <a:p>
            <a:pPr marL="457200" lvl="0" indent="-393700" algn="l" rtl="0">
              <a:spcBef>
                <a:spcPts val="0"/>
              </a:spcBef>
              <a:spcAft>
                <a:spcPts val="0"/>
              </a:spcAft>
              <a:buClr>
                <a:schemeClr val="dk2"/>
              </a:buClr>
              <a:buSzPts val="2600"/>
              <a:buFont typeface="Open Sans"/>
              <a:buChar char="•"/>
            </a:pPr>
            <a:r>
              <a:rPr lang="en-GB" sz="2600">
                <a:solidFill>
                  <a:schemeClr val="dk2"/>
                </a:solidFill>
                <a:latin typeface="Open Sans"/>
                <a:ea typeface="Open Sans"/>
                <a:cs typeface="Open Sans"/>
                <a:sym typeface="Open Sans"/>
              </a:rPr>
              <a:t>Fallout from accrued debt for people who have been living on furlough wages, benefiting from payment holidays etc</a:t>
            </a:r>
            <a:endParaRPr sz="2600">
              <a:solidFill>
                <a:schemeClr val="dk2"/>
              </a:solidFill>
              <a:latin typeface="Open Sans"/>
              <a:ea typeface="Open Sans"/>
              <a:cs typeface="Open Sans"/>
              <a:sym typeface="Open Sans"/>
            </a:endParaRPr>
          </a:p>
          <a:p>
            <a:pPr marL="457200" lvl="0" indent="0" algn="l" rtl="0">
              <a:spcBef>
                <a:spcPts val="0"/>
              </a:spcBef>
              <a:spcAft>
                <a:spcPts val="0"/>
              </a:spcAft>
              <a:buNone/>
            </a:pPr>
            <a:endParaRPr sz="2300">
              <a:solidFill>
                <a:schemeClr val="dk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14904" y="-4528"/>
            <a:ext cx="9144000" cy="1143000"/>
          </a:xfrm>
          <a:prstGeom prst="rect">
            <a:avLst/>
          </a:prstGeom>
          <a:solidFill>
            <a:schemeClr val="accent6"/>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183E70"/>
              </a:buClr>
              <a:buSzPts val="3600"/>
              <a:buFont typeface="Open Sans"/>
              <a:buNone/>
            </a:pPr>
            <a:r>
              <a:rPr lang="en-GB" sz="3600" b="1">
                <a:solidFill>
                  <a:srgbClr val="183E70"/>
                </a:solidFill>
                <a:latin typeface="Open Sans"/>
                <a:ea typeface="Open Sans"/>
                <a:cs typeface="Open Sans"/>
                <a:sym typeface="Open Sans"/>
              </a:rPr>
              <a:t>What do we help with?</a:t>
            </a:r>
            <a:endParaRPr sz="3600" b="1">
              <a:solidFill>
                <a:srgbClr val="183E70"/>
              </a:solidFill>
              <a:latin typeface="Open Sans"/>
              <a:ea typeface="Open Sans"/>
              <a:cs typeface="Open Sans"/>
              <a:sym typeface="Open Sans"/>
            </a:endParaRPr>
          </a:p>
        </p:txBody>
      </p:sp>
      <p:sp>
        <p:nvSpPr>
          <p:cNvPr id="170" name="Google Shape;170;p32"/>
          <p:cNvSpPr txBox="1">
            <a:spLocks noGrp="1"/>
          </p:cNvSpPr>
          <p:nvPr>
            <p:ph type="body" idx="1"/>
          </p:nvPr>
        </p:nvSpPr>
        <p:spPr>
          <a:xfrm>
            <a:off x="71825" y="1101002"/>
            <a:ext cx="9144000" cy="5661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300">
              <a:solidFill>
                <a:srgbClr val="183E70"/>
              </a:solidFill>
              <a:latin typeface="Open Sans"/>
              <a:ea typeface="Open Sans"/>
              <a:cs typeface="Open Sans"/>
              <a:sym typeface="Open Sans"/>
            </a:endParaRPr>
          </a:p>
          <a:p>
            <a:pPr marL="0" lvl="0" indent="0" algn="ctr" rtl="0">
              <a:spcBef>
                <a:spcPts val="1600"/>
              </a:spcBef>
              <a:spcAft>
                <a:spcPts val="0"/>
              </a:spcAft>
              <a:buNone/>
            </a:pPr>
            <a:endParaRPr sz="2300" b="1">
              <a:solidFill>
                <a:schemeClr val="dk2"/>
              </a:solidFill>
              <a:latin typeface="Open Sans"/>
              <a:ea typeface="Open Sans"/>
              <a:cs typeface="Open Sans"/>
              <a:sym typeface="Open Sans"/>
            </a:endParaRPr>
          </a:p>
        </p:txBody>
      </p:sp>
      <p:pic>
        <p:nvPicPr>
          <p:cNvPr id="171" name="Google Shape;171;p32"/>
          <p:cNvPicPr preferRelativeResize="0"/>
          <p:nvPr/>
        </p:nvPicPr>
        <p:blipFill rotWithShape="1">
          <a:blip r:embed="rId3">
            <a:alphaModFix/>
          </a:blip>
          <a:srcRect/>
          <a:stretch/>
        </p:blipFill>
        <p:spPr>
          <a:xfrm>
            <a:off x="6019825" y="2852925"/>
            <a:ext cx="3007750" cy="3816100"/>
          </a:xfrm>
          <a:prstGeom prst="rect">
            <a:avLst/>
          </a:prstGeom>
          <a:noFill/>
          <a:ln>
            <a:noFill/>
          </a:ln>
        </p:spPr>
      </p:pic>
      <p:grpSp>
        <p:nvGrpSpPr>
          <p:cNvPr id="172" name="Google Shape;172;p32"/>
          <p:cNvGrpSpPr/>
          <p:nvPr/>
        </p:nvGrpSpPr>
        <p:grpSpPr>
          <a:xfrm>
            <a:off x="457200" y="1600200"/>
            <a:ext cx="4190973" cy="4662900"/>
            <a:chOff x="0" y="0"/>
            <a:chExt cx="4190973" cy="4662900"/>
          </a:xfrm>
        </p:grpSpPr>
        <p:sp>
          <p:nvSpPr>
            <p:cNvPr id="173" name="Google Shape;173;p32"/>
            <p:cNvSpPr/>
            <p:nvPr/>
          </p:nvSpPr>
          <p:spPr>
            <a:xfrm>
              <a:off x="0" y="0"/>
              <a:ext cx="3644400" cy="4662900"/>
            </a:xfrm>
            <a:prstGeom prst="triangle">
              <a:avLst>
                <a:gd name="adj" fmla="val 50000"/>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2"/>
            <p:cNvSpPr/>
            <p:nvPr/>
          </p:nvSpPr>
          <p:spPr>
            <a:xfrm>
              <a:off x="1822173" y="466736"/>
              <a:ext cx="2368800" cy="414300"/>
            </a:xfrm>
            <a:prstGeom prst="roundRect">
              <a:avLst>
                <a:gd name="adj" fmla="val 16667"/>
              </a:avLst>
            </a:prstGeom>
            <a:solidFill>
              <a:schemeClr val="lt1">
                <a:alpha val="898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2"/>
            <p:cNvSpPr txBox="1"/>
            <p:nvPr/>
          </p:nvSpPr>
          <p:spPr>
            <a:xfrm>
              <a:off x="1842401" y="486964"/>
              <a:ext cx="2328300" cy="373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Arial"/>
                  <a:ea typeface="Arial"/>
                  <a:cs typeface="Arial"/>
                  <a:sym typeface="Arial"/>
                </a:rPr>
                <a:t>Benefits</a:t>
              </a:r>
              <a:endParaRPr sz="1800" b="0" i="0" u="none" strike="noStrike" cap="none">
                <a:solidFill>
                  <a:schemeClr val="dk2"/>
                </a:solidFill>
                <a:latin typeface="Arial"/>
                <a:ea typeface="Arial"/>
                <a:cs typeface="Arial"/>
                <a:sym typeface="Arial"/>
              </a:endParaRPr>
            </a:p>
          </p:txBody>
        </p:sp>
        <p:sp>
          <p:nvSpPr>
            <p:cNvPr id="176" name="Google Shape;176;p32"/>
            <p:cNvSpPr/>
            <p:nvPr/>
          </p:nvSpPr>
          <p:spPr>
            <a:xfrm>
              <a:off x="1822173" y="932904"/>
              <a:ext cx="2368800" cy="414300"/>
            </a:xfrm>
            <a:prstGeom prst="roundRect">
              <a:avLst>
                <a:gd name="adj" fmla="val 16667"/>
              </a:avLst>
            </a:prstGeom>
            <a:solidFill>
              <a:schemeClr val="lt1">
                <a:alpha val="898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2"/>
            <p:cNvSpPr txBox="1"/>
            <p:nvPr/>
          </p:nvSpPr>
          <p:spPr>
            <a:xfrm>
              <a:off x="1842401" y="953132"/>
              <a:ext cx="2328300" cy="373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Arial"/>
                  <a:ea typeface="Arial"/>
                  <a:cs typeface="Arial"/>
                  <a:sym typeface="Arial"/>
                </a:rPr>
                <a:t>Debt</a:t>
              </a:r>
              <a:endParaRPr sz="1800" b="0" i="0" u="none" strike="noStrike" cap="none">
                <a:solidFill>
                  <a:schemeClr val="dk2"/>
                </a:solidFill>
                <a:latin typeface="Arial"/>
                <a:ea typeface="Arial"/>
                <a:cs typeface="Arial"/>
                <a:sym typeface="Arial"/>
              </a:endParaRPr>
            </a:p>
          </p:txBody>
        </p:sp>
        <p:sp>
          <p:nvSpPr>
            <p:cNvPr id="178" name="Google Shape;178;p32"/>
            <p:cNvSpPr/>
            <p:nvPr/>
          </p:nvSpPr>
          <p:spPr>
            <a:xfrm>
              <a:off x="1822173" y="1399071"/>
              <a:ext cx="2368800" cy="414300"/>
            </a:xfrm>
            <a:prstGeom prst="roundRect">
              <a:avLst>
                <a:gd name="adj" fmla="val 16667"/>
              </a:avLst>
            </a:prstGeom>
            <a:solidFill>
              <a:schemeClr val="lt1">
                <a:alpha val="898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2"/>
            <p:cNvSpPr txBox="1"/>
            <p:nvPr/>
          </p:nvSpPr>
          <p:spPr>
            <a:xfrm>
              <a:off x="1842401" y="1419299"/>
              <a:ext cx="2328300" cy="373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Arial"/>
                  <a:ea typeface="Arial"/>
                  <a:cs typeface="Arial"/>
                  <a:sym typeface="Arial"/>
                </a:rPr>
                <a:t>Employment</a:t>
              </a:r>
              <a:endParaRPr sz="1800" b="0" i="0" u="none" strike="noStrike" cap="none">
                <a:solidFill>
                  <a:schemeClr val="dk2"/>
                </a:solidFill>
                <a:latin typeface="Arial"/>
                <a:ea typeface="Arial"/>
                <a:cs typeface="Arial"/>
                <a:sym typeface="Arial"/>
              </a:endParaRPr>
            </a:p>
          </p:txBody>
        </p:sp>
        <p:sp>
          <p:nvSpPr>
            <p:cNvPr id="180" name="Google Shape;180;p32"/>
            <p:cNvSpPr/>
            <p:nvPr/>
          </p:nvSpPr>
          <p:spPr>
            <a:xfrm>
              <a:off x="1822173" y="1865239"/>
              <a:ext cx="2368800" cy="414300"/>
            </a:xfrm>
            <a:prstGeom prst="roundRect">
              <a:avLst>
                <a:gd name="adj" fmla="val 16667"/>
              </a:avLst>
            </a:prstGeom>
            <a:solidFill>
              <a:schemeClr val="lt1">
                <a:alpha val="898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2"/>
            <p:cNvSpPr txBox="1"/>
            <p:nvPr/>
          </p:nvSpPr>
          <p:spPr>
            <a:xfrm>
              <a:off x="1842401" y="1885467"/>
              <a:ext cx="2328300" cy="373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Arial"/>
                  <a:ea typeface="Arial"/>
                  <a:cs typeface="Arial"/>
                  <a:sym typeface="Arial"/>
                </a:rPr>
                <a:t>Housing</a:t>
              </a:r>
              <a:endParaRPr sz="1800" b="0" i="0" u="none" strike="noStrike" cap="none">
                <a:solidFill>
                  <a:schemeClr val="dk2"/>
                </a:solidFill>
                <a:latin typeface="Arial"/>
                <a:ea typeface="Arial"/>
                <a:cs typeface="Arial"/>
                <a:sym typeface="Arial"/>
              </a:endParaRPr>
            </a:p>
          </p:txBody>
        </p:sp>
        <p:sp>
          <p:nvSpPr>
            <p:cNvPr id="182" name="Google Shape;182;p32"/>
            <p:cNvSpPr/>
            <p:nvPr/>
          </p:nvSpPr>
          <p:spPr>
            <a:xfrm>
              <a:off x="1822173" y="2331406"/>
              <a:ext cx="2368800" cy="414300"/>
            </a:xfrm>
            <a:prstGeom prst="roundRect">
              <a:avLst>
                <a:gd name="adj" fmla="val 16667"/>
              </a:avLst>
            </a:prstGeom>
            <a:solidFill>
              <a:schemeClr val="lt1">
                <a:alpha val="898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2"/>
            <p:cNvSpPr txBox="1"/>
            <p:nvPr/>
          </p:nvSpPr>
          <p:spPr>
            <a:xfrm>
              <a:off x="1842401" y="2351634"/>
              <a:ext cx="2328300" cy="373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Arial"/>
                  <a:ea typeface="Arial"/>
                  <a:cs typeface="Arial"/>
                  <a:sym typeface="Arial"/>
                </a:rPr>
                <a:t>Consumer</a:t>
              </a:r>
              <a:endParaRPr sz="1800" b="0" i="0" u="none" strike="noStrike" cap="none">
                <a:solidFill>
                  <a:schemeClr val="dk2"/>
                </a:solidFill>
                <a:latin typeface="Arial"/>
                <a:ea typeface="Arial"/>
                <a:cs typeface="Arial"/>
                <a:sym typeface="Arial"/>
              </a:endParaRPr>
            </a:p>
          </p:txBody>
        </p:sp>
        <p:sp>
          <p:nvSpPr>
            <p:cNvPr id="184" name="Google Shape;184;p32"/>
            <p:cNvSpPr/>
            <p:nvPr/>
          </p:nvSpPr>
          <p:spPr>
            <a:xfrm>
              <a:off x="1822173" y="2797574"/>
              <a:ext cx="2368800" cy="414300"/>
            </a:xfrm>
            <a:prstGeom prst="roundRect">
              <a:avLst>
                <a:gd name="adj" fmla="val 16667"/>
              </a:avLst>
            </a:prstGeom>
            <a:solidFill>
              <a:schemeClr val="lt1">
                <a:alpha val="898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2"/>
            <p:cNvSpPr txBox="1"/>
            <p:nvPr/>
          </p:nvSpPr>
          <p:spPr>
            <a:xfrm>
              <a:off x="1842401" y="2817802"/>
              <a:ext cx="2328300" cy="373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Arial"/>
                  <a:ea typeface="Arial"/>
                  <a:cs typeface="Arial"/>
                  <a:sym typeface="Arial"/>
                </a:rPr>
                <a:t>Family and personal</a:t>
              </a:r>
              <a:endParaRPr sz="1800" b="0" i="0" u="none" strike="noStrike" cap="none">
                <a:solidFill>
                  <a:schemeClr val="dk2"/>
                </a:solidFill>
                <a:latin typeface="Arial"/>
                <a:ea typeface="Arial"/>
                <a:cs typeface="Arial"/>
                <a:sym typeface="Arial"/>
              </a:endParaRPr>
            </a:p>
          </p:txBody>
        </p:sp>
        <p:sp>
          <p:nvSpPr>
            <p:cNvPr id="186" name="Google Shape;186;p32"/>
            <p:cNvSpPr/>
            <p:nvPr/>
          </p:nvSpPr>
          <p:spPr>
            <a:xfrm>
              <a:off x="1822173" y="3263742"/>
              <a:ext cx="2368800" cy="414300"/>
            </a:xfrm>
            <a:prstGeom prst="roundRect">
              <a:avLst>
                <a:gd name="adj" fmla="val 16667"/>
              </a:avLst>
            </a:prstGeom>
            <a:solidFill>
              <a:schemeClr val="lt1">
                <a:alpha val="898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2"/>
            <p:cNvSpPr txBox="1"/>
            <p:nvPr/>
          </p:nvSpPr>
          <p:spPr>
            <a:xfrm>
              <a:off x="1842401" y="3283970"/>
              <a:ext cx="2328300" cy="373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Arial"/>
                  <a:ea typeface="Arial"/>
                  <a:cs typeface="Arial"/>
                  <a:sym typeface="Arial"/>
                </a:rPr>
                <a:t>Immigration</a:t>
              </a:r>
              <a:endParaRPr sz="1800" b="0" i="0" u="none" strike="noStrike" cap="none">
                <a:solidFill>
                  <a:schemeClr val="dk2"/>
                </a:solidFill>
                <a:latin typeface="Arial"/>
                <a:ea typeface="Arial"/>
                <a:cs typeface="Arial"/>
                <a:sym typeface="Arial"/>
              </a:endParaRPr>
            </a:p>
          </p:txBody>
        </p:sp>
        <p:sp>
          <p:nvSpPr>
            <p:cNvPr id="188" name="Google Shape;188;p32"/>
            <p:cNvSpPr/>
            <p:nvPr/>
          </p:nvSpPr>
          <p:spPr>
            <a:xfrm>
              <a:off x="1822173" y="3729909"/>
              <a:ext cx="2368800" cy="414300"/>
            </a:xfrm>
            <a:prstGeom prst="roundRect">
              <a:avLst>
                <a:gd name="adj" fmla="val 16667"/>
              </a:avLst>
            </a:prstGeom>
            <a:solidFill>
              <a:schemeClr val="lt1">
                <a:alpha val="898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2"/>
            <p:cNvSpPr txBox="1"/>
            <p:nvPr/>
          </p:nvSpPr>
          <p:spPr>
            <a:xfrm>
              <a:off x="1842401" y="3750137"/>
              <a:ext cx="2328300" cy="373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dk2"/>
                  </a:solidFill>
                  <a:latin typeface="Arial"/>
                  <a:ea typeface="Arial"/>
                  <a:cs typeface="Arial"/>
                  <a:sym typeface="Arial"/>
                </a:rPr>
                <a:t>Discrimination</a:t>
              </a:r>
              <a:endParaRPr sz="1800" b="0" i="0" u="none" strike="noStrike" cap="none">
                <a:solidFill>
                  <a:schemeClr val="dk2"/>
                </a:solidFill>
                <a:latin typeface="Arial"/>
                <a:ea typeface="Arial"/>
                <a:cs typeface="Arial"/>
                <a:sym typeface="Arial"/>
              </a:endParaRPr>
            </a:p>
          </p:txBody>
        </p:sp>
      </p:grpSp>
      <p:sp>
        <p:nvSpPr>
          <p:cNvPr id="190" name="Google Shape;190;p32"/>
          <p:cNvSpPr txBox="1"/>
          <p:nvPr/>
        </p:nvSpPr>
        <p:spPr>
          <a:xfrm>
            <a:off x="1290150" y="5780825"/>
            <a:ext cx="2282400" cy="4035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2"/>
                </a:solidFill>
                <a:latin typeface="Open Sans"/>
                <a:ea typeface="Open Sans"/>
                <a:cs typeface="Open Sans"/>
                <a:sym typeface="Open Sans"/>
              </a:rPr>
              <a:t>And many others!</a:t>
            </a:r>
            <a:endParaRPr sz="1800" b="1">
              <a:solidFill>
                <a:schemeClr val="dk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14904" y="-4528"/>
            <a:ext cx="9144000" cy="1143000"/>
          </a:xfrm>
          <a:prstGeom prst="rect">
            <a:avLst/>
          </a:prstGeom>
          <a:solidFill>
            <a:schemeClr val="accent6"/>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183E70"/>
              </a:buClr>
              <a:buSzPts val="4000"/>
              <a:buFont typeface="Open Sans"/>
              <a:buNone/>
            </a:pPr>
            <a:r>
              <a:rPr lang="en-GB" sz="4000" b="1">
                <a:solidFill>
                  <a:srgbClr val="183E70"/>
                </a:solidFill>
                <a:latin typeface="Open Sans"/>
                <a:ea typeface="Open Sans"/>
                <a:cs typeface="Open Sans"/>
                <a:sym typeface="Open Sans"/>
              </a:rPr>
              <a:t>Welfare Benefits </a:t>
            </a:r>
            <a:endParaRPr sz="4000"/>
          </a:p>
        </p:txBody>
      </p:sp>
      <p:sp>
        <p:nvSpPr>
          <p:cNvPr id="196" name="Google Shape;196;p33"/>
          <p:cNvSpPr txBox="1">
            <a:spLocks noGrp="1"/>
          </p:cNvSpPr>
          <p:nvPr>
            <p:ph type="body" idx="1"/>
          </p:nvPr>
        </p:nvSpPr>
        <p:spPr>
          <a:xfrm>
            <a:off x="329200" y="1261875"/>
            <a:ext cx="8138100" cy="5454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300">
              <a:solidFill>
                <a:srgbClr val="004B88"/>
              </a:solidFill>
              <a:latin typeface="Open Sans"/>
              <a:ea typeface="Open Sans"/>
              <a:cs typeface="Open Sans"/>
              <a:sym typeface="Open Sans"/>
            </a:endParaRPr>
          </a:p>
          <a:p>
            <a:pPr marL="0" lvl="0" indent="0" algn="l" rtl="0">
              <a:spcBef>
                <a:spcPts val="0"/>
              </a:spcBef>
              <a:spcAft>
                <a:spcPts val="0"/>
              </a:spcAft>
              <a:buNone/>
            </a:pPr>
            <a:r>
              <a:rPr lang="en-GB" sz="2300">
                <a:solidFill>
                  <a:srgbClr val="004B88"/>
                </a:solidFill>
                <a:latin typeface="Open Sans"/>
                <a:ea typeface="Open Sans"/>
                <a:cs typeface="Open Sans"/>
                <a:sym typeface="Open Sans"/>
              </a:rPr>
              <a:t>We support our clients with many different aspects of welfare benefits.</a:t>
            </a:r>
            <a:endParaRPr sz="2300">
              <a:solidFill>
                <a:srgbClr val="004B88"/>
              </a:solidFill>
              <a:latin typeface="Open Sans"/>
              <a:ea typeface="Open Sans"/>
              <a:cs typeface="Open Sans"/>
              <a:sym typeface="Open Sans"/>
            </a:endParaRPr>
          </a:p>
          <a:p>
            <a:pPr marL="0" lvl="0" indent="0" algn="l" rtl="0">
              <a:spcBef>
                <a:spcPts val="0"/>
              </a:spcBef>
              <a:spcAft>
                <a:spcPts val="0"/>
              </a:spcAft>
              <a:buNone/>
            </a:pPr>
            <a:endParaRPr sz="2300">
              <a:solidFill>
                <a:srgbClr val="004B88"/>
              </a:solidFill>
              <a:latin typeface="Open Sans"/>
              <a:ea typeface="Open Sans"/>
              <a:cs typeface="Open Sans"/>
              <a:sym typeface="Open Sans"/>
            </a:endParaRPr>
          </a:p>
          <a:p>
            <a:pPr marL="0" lvl="0" indent="0" algn="l" rtl="0">
              <a:spcBef>
                <a:spcPts val="0"/>
              </a:spcBef>
              <a:spcAft>
                <a:spcPts val="0"/>
              </a:spcAft>
              <a:buNone/>
            </a:pPr>
            <a:r>
              <a:rPr lang="en-GB" sz="2300">
                <a:solidFill>
                  <a:srgbClr val="004B88"/>
                </a:solidFill>
                <a:latin typeface="Open Sans"/>
                <a:ea typeface="Open Sans"/>
                <a:cs typeface="Open Sans"/>
                <a:sym typeface="Open Sans"/>
              </a:rPr>
              <a:t>Benefit entitlement</a:t>
            </a:r>
            <a:endParaRPr sz="2300">
              <a:solidFill>
                <a:srgbClr val="004B88"/>
              </a:solidFill>
              <a:latin typeface="Open Sans"/>
              <a:ea typeface="Open Sans"/>
              <a:cs typeface="Open Sans"/>
              <a:sym typeface="Open Sans"/>
            </a:endParaRPr>
          </a:p>
          <a:p>
            <a:pPr marL="0" lvl="0" indent="0" algn="l" rtl="0">
              <a:spcBef>
                <a:spcPts val="0"/>
              </a:spcBef>
              <a:spcAft>
                <a:spcPts val="0"/>
              </a:spcAft>
              <a:buNone/>
            </a:pPr>
            <a:endParaRPr sz="2300">
              <a:solidFill>
                <a:srgbClr val="004B88"/>
              </a:solidFill>
              <a:latin typeface="Open Sans"/>
              <a:ea typeface="Open Sans"/>
              <a:cs typeface="Open Sans"/>
              <a:sym typeface="Open Sans"/>
            </a:endParaRPr>
          </a:p>
          <a:p>
            <a:pPr marL="0" lvl="0" indent="0" algn="l" rtl="0">
              <a:spcBef>
                <a:spcPts val="0"/>
              </a:spcBef>
              <a:spcAft>
                <a:spcPts val="0"/>
              </a:spcAft>
              <a:buNone/>
            </a:pPr>
            <a:r>
              <a:rPr lang="en-GB" sz="2300">
                <a:solidFill>
                  <a:srgbClr val="004B88"/>
                </a:solidFill>
                <a:latin typeface="Open Sans"/>
                <a:ea typeface="Open Sans"/>
                <a:cs typeface="Open Sans"/>
                <a:sym typeface="Open Sans"/>
              </a:rPr>
              <a:t>Challenging Decisions and appeals - upper tribunals</a:t>
            </a:r>
            <a:endParaRPr sz="2300">
              <a:solidFill>
                <a:srgbClr val="004B88"/>
              </a:solidFill>
              <a:latin typeface="Open Sans"/>
              <a:ea typeface="Open Sans"/>
              <a:cs typeface="Open Sans"/>
              <a:sym typeface="Open Sans"/>
            </a:endParaRPr>
          </a:p>
          <a:p>
            <a:pPr marL="0" lvl="0" indent="0" algn="l" rtl="0">
              <a:spcBef>
                <a:spcPts val="0"/>
              </a:spcBef>
              <a:spcAft>
                <a:spcPts val="0"/>
              </a:spcAft>
              <a:buNone/>
            </a:pPr>
            <a:endParaRPr sz="2300">
              <a:solidFill>
                <a:srgbClr val="004B88"/>
              </a:solidFill>
              <a:latin typeface="Open Sans"/>
              <a:ea typeface="Open Sans"/>
              <a:cs typeface="Open Sans"/>
              <a:sym typeface="Open Sans"/>
            </a:endParaRPr>
          </a:p>
          <a:p>
            <a:pPr marL="0" lvl="0" indent="0" algn="l" rtl="0">
              <a:spcBef>
                <a:spcPts val="0"/>
              </a:spcBef>
              <a:spcAft>
                <a:spcPts val="0"/>
              </a:spcAft>
              <a:buNone/>
            </a:pPr>
            <a:r>
              <a:rPr lang="en-GB" sz="2300">
                <a:solidFill>
                  <a:srgbClr val="004B88"/>
                </a:solidFill>
                <a:latin typeface="Open Sans"/>
                <a:ea typeface="Open Sans"/>
                <a:cs typeface="Open Sans"/>
                <a:sym typeface="Open Sans"/>
              </a:rPr>
              <a:t>Help to Claim - available 8am - 6pm 0800 144 8444</a:t>
            </a:r>
            <a:endParaRPr sz="2300">
              <a:solidFill>
                <a:srgbClr val="004B88"/>
              </a:solidFill>
              <a:latin typeface="Open Sans"/>
              <a:ea typeface="Open Sans"/>
              <a:cs typeface="Open Sans"/>
              <a:sym typeface="Open Sans"/>
            </a:endParaRPr>
          </a:p>
          <a:p>
            <a:pPr marL="0" lvl="0" indent="0" algn="l" rtl="0">
              <a:spcBef>
                <a:spcPts val="0"/>
              </a:spcBef>
              <a:spcAft>
                <a:spcPts val="0"/>
              </a:spcAft>
              <a:buNone/>
            </a:pPr>
            <a:endParaRPr sz="2300">
              <a:solidFill>
                <a:srgbClr val="004B88"/>
              </a:solidFill>
              <a:latin typeface="Open Sans"/>
              <a:ea typeface="Open Sans"/>
              <a:cs typeface="Open Sans"/>
              <a:sym typeface="Open Sans"/>
            </a:endParaRPr>
          </a:p>
          <a:p>
            <a:pPr marL="0" lvl="0" indent="0" algn="l" rtl="0">
              <a:spcBef>
                <a:spcPts val="0"/>
              </a:spcBef>
              <a:spcAft>
                <a:spcPts val="0"/>
              </a:spcAft>
              <a:buNone/>
            </a:pPr>
            <a:r>
              <a:rPr lang="en-GB" sz="2300">
                <a:solidFill>
                  <a:srgbClr val="004B88"/>
                </a:solidFill>
                <a:latin typeface="Open Sans"/>
                <a:ea typeface="Open Sans"/>
                <a:cs typeface="Open Sans"/>
                <a:sym typeface="Open Sans"/>
              </a:rPr>
              <a:t>Form filling - DLA, PIP, AA, ESA50 / UC50</a:t>
            </a:r>
            <a:endParaRPr sz="2300">
              <a:solidFill>
                <a:srgbClr val="004B88"/>
              </a:solidFill>
              <a:latin typeface="Open Sans"/>
              <a:ea typeface="Open Sans"/>
              <a:cs typeface="Open Sans"/>
              <a:sym typeface="Open Sans"/>
            </a:endParaRPr>
          </a:p>
          <a:p>
            <a:pPr marL="0" lvl="0" indent="0" algn="l" rtl="0">
              <a:spcBef>
                <a:spcPts val="0"/>
              </a:spcBef>
              <a:spcAft>
                <a:spcPts val="0"/>
              </a:spcAft>
              <a:buNone/>
            </a:pPr>
            <a:endParaRPr sz="2300">
              <a:solidFill>
                <a:srgbClr val="004B88"/>
              </a:solidFill>
              <a:latin typeface="Open Sans"/>
              <a:ea typeface="Open Sans"/>
              <a:cs typeface="Open Sans"/>
              <a:sym typeface="Open Sans"/>
            </a:endParaRPr>
          </a:p>
          <a:p>
            <a:pPr marL="0" lvl="0" indent="0" algn="l" rtl="0">
              <a:spcBef>
                <a:spcPts val="0"/>
              </a:spcBef>
              <a:spcAft>
                <a:spcPts val="0"/>
              </a:spcAft>
              <a:buNone/>
            </a:pPr>
            <a:r>
              <a:rPr lang="en-GB" sz="2300">
                <a:solidFill>
                  <a:srgbClr val="004B88"/>
                </a:solidFill>
                <a:latin typeface="Open Sans"/>
                <a:ea typeface="Open Sans"/>
                <a:cs typeface="Open Sans"/>
                <a:sym typeface="Open Sans"/>
              </a:rPr>
              <a:t>Macmillan Benefit Caseworkers</a:t>
            </a:r>
            <a:endParaRPr sz="2300">
              <a:solidFill>
                <a:srgbClr val="004B88"/>
              </a:solidFill>
              <a:latin typeface="Open Sans"/>
              <a:ea typeface="Open Sans"/>
              <a:cs typeface="Open Sans"/>
              <a:sym typeface="Open Sans"/>
            </a:endParaRPr>
          </a:p>
          <a:p>
            <a:pPr marL="0" lvl="0" indent="0" algn="l" rtl="0">
              <a:spcBef>
                <a:spcPts val="0"/>
              </a:spcBef>
              <a:spcAft>
                <a:spcPts val="0"/>
              </a:spcAft>
              <a:buNone/>
            </a:pPr>
            <a:endParaRPr sz="2300">
              <a:solidFill>
                <a:srgbClr val="004B88"/>
              </a:solidFill>
              <a:latin typeface="Open Sans"/>
              <a:ea typeface="Open Sans"/>
              <a:cs typeface="Open Sans"/>
              <a:sym typeface="Open Sans"/>
            </a:endParaRPr>
          </a:p>
          <a:p>
            <a:pPr marL="0" lvl="0" indent="0" algn="l" rtl="0">
              <a:spcBef>
                <a:spcPts val="0"/>
              </a:spcBef>
              <a:spcAft>
                <a:spcPts val="0"/>
              </a:spcAft>
              <a:buNone/>
            </a:pPr>
            <a:r>
              <a:rPr lang="en-GB" sz="2300">
                <a:solidFill>
                  <a:srgbClr val="004B88"/>
                </a:solidFill>
                <a:latin typeface="Open Sans"/>
                <a:ea typeface="Open Sans"/>
                <a:cs typeface="Open Sans"/>
                <a:sym typeface="Open Sans"/>
              </a:rPr>
              <a:t>Transition Benefits Caseworker</a:t>
            </a:r>
            <a:endParaRPr sz="2300">
              <a:solidFill>
                <a:srgbClr val="004B88"/>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14904" y="-4528"/>
            <a:ext cx="9144000" cy="1143000"/>
          </a:xfrm>
          <a:prstGeom prst="rect">
            <a:avLst/>
          </a:prstGeom>
          <a:solidFill>
            <a:schemeClr val="accent6"/>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183E70"/>
              </a:buClr>
              <a:buSzPts val="4000"/>
              <a:buFont typeface="Open Sans"/>
              <a:buNone/>
            </a:pPr>
            <a:r>
              <a:rPr lang="en-GB" sz="4000" b="1" i="0" u="none" strike="noStrike" cap="none">
                <a:solidFill>
                  <a:srgbClr val="183E70"/>
                </a:solidFill>
                <a:latin typeface="Open Sans"/>
                <a:ea typeface="Open Sans"/>
                <a:cs typeface="Open Sans"/>
                <a:sym typeface="Open Sans"/>
              </a:rPr>
              <a:t> </a:t>
            </a:r>
            <a:r>
              <a:rPr lang="en-GB" sz="4000" b="1">
                <a:solidFill>
                  <a:srgbClr val="183E70"/>
                </a:solidFill>
                <a:latin typeface="Open Sans"/>
                <a:ea typeface="Open Sans"/>
                <a:cs typeface="Open Sans"/>
                <a:sym typeface="Open Sans"/>
              </a:rPr>
              <a:t>Debt</a:t>
            </a:r>
            <a:endParaRPr sz="4000"/>
          </a:p>
        </p:txBody>
      </p:sp>
      <p:sp>
        <p:nvSpPr>
          <p:cNvPr id="202" name="Google Shape;202;p34"/>
          <p:cNvSpPr txBox="1">
            <a:spLocks noGrp="1"/>
          </p:cNvSpPr>
          <p:nvPr>
            <p:ph type="body" idx="1"/>
          </p:nvPr>
        </p:nvSpPr>
        <p:spPr>
          <a:xfrm>
            <a:off x="0" y="1196750"/>
            <a:ext cx="8619900" cy="5661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sz="2400">
              <a:solidFill>
                <a:schemeClr val="dk2"/>
              </a:solidFill>
              <a:latin typeface="Open Sans"/>
              <a:ea typeface="Open Sans"/>
              <a:cs typeface="Open Sans"/>
              <a:sym typeface="Open Sans"/>
            </a:endParaRPr>
          </a:p>
          <a:p>
            <a:pPr marL="457200" lvl="0" indent="0" algn="l" rtl="0">
              <a:lnSpc>
                <a:spcPct val="115000"/>
              </a:lnSpc>
              <a:spcBef>
                <a:spcPts val="400"/>
              </a:spcBef>
              <a:spcAft>
                <a:spcPts val="0"/>
              </a:spcAft>
              <a:buNone/>
            </a:pPr>
            <a:r>
              <a:rPr lang="en-GB" sz="2300">
                <a:solidFill>
                  <a:schemeClr val="dk2"/>
                </a:solidFill>
                <a:highlight>
                  <a:srgbClr val="FFFFFF"/>
                </a:highlight>
                <a:latin typeface="Open Sans"/>
                <a:ea typeface="Open Sans"/>
                <a:cs typeface="Open Sans"/>
                <a:sym typeface="Open Sans"/>
              </a:rPr>
              <a:t>Dealing with money issues can sometimes be off-putting, but our team of Debt Caseworkers support our clients to deal with their debt problems. </a:t>
            </a:r>
            <a:endParaRPr sz="2300">
              <a:solidFill>
                <a:schemeClr val="dk2"/>
              </a:solidFill>
              <a:highlight>
                <a:srgbClr val="FFFFFF"/>
              </a:highlight>
              <a:latin typeface="Open Sans"/>
              <a:ea typeface="Open Sans"/>
              <a:cs typeface="Open Sans"/>
              <a:sym typeface="Open Sans"/>
            </a:endParaRPr>
          </a:p>
          <a:p>
            <a:pPr marL="457200" lvl="0" indent="0" algn="l" rtl="0">
              <a:lnSpc>
                <a:spcPct val="115000"/>
              </a:lnSpc>
              <a:spcBef>
                <a:spcPts val="400"/>
              </a:spcBef>
              <a:spcAft>
                <a:spcPts val="0"/>
              </a:spcAft>
              <a:buNone/>
            </a:pPr>
            <a:endParaRPr sz="2300">
              <a:solidFill>
                <a:schemeClr val="dk2"/>
              </a:solidFill>
              <a:highlight>
                <a:srgbClr val="FFFFFF"/>
              </a:highlight>
              <a:latin typeface="Open Sans"/>
              <a:ea typeface="Open Sans"/>
              <a:cs typeface="Open Sans"/>
              <a:sym typeface="Open Sans"/>
            </a:endParaRPr>
          </a:p>
          <a:p>
            <a:pPr marL="457200" lvl="0" indent="0" algn="l" rtl="0">
              <a:lnSpc>
                <a:spcPct val="115000"/>
              </a:lnSpc>
              <a:spcBef>
                <a:spcPts val="400"/>
              </a:spcBef>
              <a:spcAft>
                <a:spcPts val="0"/>
              </a:spcAft>
              <a:buNone/>
            </a:pPr>
            <a:r>
              <a:rPr lang="en-GB" sz="2300">
                <a:solidFill>
                  <a:schemeClr val="dk2"/>
                </a:solidFill>
                <a:highlight>
                  <a:srgbClr val="FFFFFF"/>
                </a:highlight>
                <a:latin typeface="Open Sans"/>
                <a:ea typeface="Open Sans"/>
                <a:cs typeface="Open Sans"/>
                <a:sym typeface="Open Sans"/>
              </a:rPr>
              <a:t>We have Debt Relief Order intermediaries that can help a client go through the whole Debt Relief Order process, including helping our clients to find help with the fees. </a:t>
            </a:r>
            <a:endParaRPr sz="2300">
              <a:solidFill>
                <a:schemeClr val="dk2"/>
              </a:solidFill>
              <a:highlight>
                <a:srgbClr val="FFFFFF"/>
              </a:highlight>
              <a:latin typeface="Open Sans"/>
              <a:ea typeface="Open Sans"/>
              <a:cs typeface="Open Sans"/>
              <a:sym typeface="Open Sans"/>
            </a:endParaRPr>
          </a:p>
          <a:p>
            <a:pPr marL="457200" lvl="0" indent="0" algn="l" rtl="0">
              <a:lnSpc>
                <a:spcPct val="115000"/>
              </a:lnSpc>
              <a:spcBef>
                <a:spcPts val="400"/>
              </a:spcBef>
              <a:spcAft>
                <a:spcPts val="0"/>
              </a:spcAft>
              <a:buNone/>
            </a:pPr>
            <a:endParaRPr sz="2300">
              <a:solidFill>
                <a:schemeClr val="dk2"/>
              </a:solidFill>
              <a:highlight>
                <a:srgbClr val="FFFFFF"/>
              </a:highlight>
              <a:latin typeface="Open Sans"/>
              <a:ea typeface="Open Sans"/>
              <a:cs typeface="Open Sans"/>
              <a:sym typeface="Open Sans"/>
            </a:endParaRPr>
          </a:p>
          <a:p>
            <a:pPr marL="457200" lvl="0" indent="0" algn="l" rtl="0">
              <a:lnSpc>
                <a:spcPct val="115000"/>
              </a:lnSpc>
              <a:spcBef>
                <a:spcPts val="400"/>
              </a:spcBef>
              <a:spcAft>
                <a:spcPts val="0"/>
              </a:spcAft>
              <a:buNone/>
            </a:pPr>
            <a:endParaRPr sz="2300">
              <a:solidFill>
                <a:schemeClr val="dk2"/>
              </a:solidFill>
              <a:highlight>
                <a:srgbClr val="FFFFFF"/>
              </a:highlight>
              <a:latin typeface="Open Sans"/>
              <a:ea typeface="Open Sans"/>
              <a:cs typeface="Open Sans"/>
              <a:sym typeface="Open Sans"/>
            </a:endParaRPr>
          </a:p>
          <a:p>
            <a:pPr marL="457200" lvl="0" indent="0" algn="l" rtl="0">
              <a:lnSpc>
                <a:spcPct val="115000"/>
              </a:lnSpc>
              <a:spcBef>
                <a:spcPts val="400"/>
              </a:spcBef>
              <a:spcAft>
                <a:spcPts val="0"/>
              </a:spcAft>
              <a:buNone/>
            </a:pPr>
            <a:endParaRPr sz="2400">
              <a:solidFill>
                <a:schemeClr val="dk2"/>
              </a:solidFill>
              <a:latin typeface="Open Sans"/>
              <a:ea typeface="Open Sans"/>
              <a:cs typeface="Open Sans"/>
              <a:sym typeface="Open Sans"/>
            </a:endParaRPr>
          </a:p>
          <a:p>
            <a:pPr marL="457200" lvl="0" indent="0" algn="l" rtl="0">
              <a:lnSpc>
                <a:spcPct val="115000"/>
              </a:lnSpc>
              <a:spcBef>
                <a:spcPts val="400"/>
              </a:spcBef>
              <a:spcAft>
                <a:spcPts val="0"/>
              </a:spcAft>
              <a:buNone/>
            </a:pPr>
            <a:endParaRPr sz="2400">
              <a:solidFill>
                <a:schemeClr val="dk2"/>
              </a:solidFill>
              <a:latin typeface="Open Sans"/>
              <a:ea typeface="Open Sans"/>
              <a:cs typeface="Open Sans"/>
              <a:sym typeface="Open Sans"/>
            </a:endParaRPr>
          </a:p>
          <a:p>
            <a:pPr marL="342900" lvl="0" indent="-215900" algn="l" rtl="0">
              <a:lnSpc>
                <a:spcPct val="115000"/>
              </a:lnSpc>
              <a:spcBef>
                <a:spcPts val="400"/>
              </a:spcBef>
              <a:spcAft>
                <a:spcPts val="0"/>
              </a:spcAft>
              <a:buClr>
                <a:schemeClr val="dk1"/>
              </a:buClr>
              <a:buSzPts val="2000"/>
              <a:buNone/>
            </a:pPr>
            <a:endParaRPr sz="2400">
              <a:solidFill>
                <a:schemeClr val="dk2"/>
              </a:solidFill>
              <a:latin typeface="Open Sans"/>
              <a:ea typeface="Open Sans"/>
              <a:cs typeface="Open Sans"/>
              <a:sym typeface="Open Sans"/>
            </a:endParaRPr>
          </a:p>
        </p:txBody>
      </p:sp>
      <p:pic>
        <p:nvPicPr>
          <p:cNvPr id="203" name="Google Shape;203;p34"/>
          <p:cNvPicPr preferRelativeResize="0"/>
          <p:nvPr/>
        </p:nvPicPr>
        <p:blipFill rotWithShape="1">
          <a:blip r:embed="rId3">
            <a:alphaModFix/>
          </a:blip>
          <a:srcRect/>
          <a:stretch/>
        </p:blipFill>
        <p:spPr>
          <a:xfrm>
            <a:off x="6427265" y="5417891"/>
            <a:ext cx="2554445" cy="12924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14904" y="-4528"/>
            <a:ext cx="9144000" cy="1143000"/>
          </a:xfrm>
          <a:prstGeom prst="rect">
            <a:avLst/>
          </a:prstGeom>
          <a:solidFill>
            <a:schemeClr val="accent6"/>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183E70"/>
              </a:buClr>
              <a:buSzPts val="4000"/>
              <a:buFont typeface="Open Sans"/>
              <a:buNone/>
            </a:pPr>
            <a:r>
              <a:rPr lang="en-GB" sz="4000" b="1" i="0" u="none" strike="noStrike" cap="none">
                <a:solidFill>
                  <a:srgbClr val="183E70"/>
                </a:solidFill>
                <a:latin typeface="Open Sans"/>
                <a:ea typeface="Open Sans"/>
                <a:cs typeface="Open Sans"/>
                <a:sym typeface="Open Sans"/>
              </a:rPr>
              <a:t> </a:t>
            </a:r>
            <a:r>
              <a:rPr lang="en-GB" sz="4000" b="1">
                <a:solidFill>
                  <a:srgbClr val="183E70"/>
                </a:solidFill>
                <a:latin typeface="Open Sans"/>
                <a:ea typeface="Open Sans"/>
                <a:cs typeface="Open Sans"/>
                <a:sym typeface="Open Sans"/>
              </a:rPr>
              <a:t>What we can do:</a:t>
            </a:r>
            <a:endParaRPr sz="4000"/>
          </a:p>
        </p:txBody>
      </p:sp>
      <p:sp>
        <p:nvSpPr>
          <p:cNvPr id="209" name="Google Shape;209;p35"/>
          <p:cNvSpPr txBox="1">
            <a:spLocks noGrp="1"/>
          </p:cNvSpPr>
          <p:nvPr>
            <p:ph type="body" idx="1"/>
          </p:nvPr>
        </p:nvSpPr>
        <p:spPr>
          <a:xfrm>
            <a:off x="0" y="1196750"/>
            <a:ext cx="8981700" cy="5661300"/>
          </a:xfrm>
          <a:prstGeom prst="rect">
            <a:avLst/>
          </a:prstGeom>
          <a:noFill/>
          <a:ln>
            <a:noFill/>
          </a:ln>
        </p:spPr>
        <p:txBody>
          <a:bodyPr spcFirstLastPara="1" wrap="square" lIns="91425" tIns="45700" rIns="91425" bIns="45700" anchor="t" anchorCtr="0">
            <a:noAutofit/>
          </a:bodyPr>
          <a:lstStyle/>
          <a:p>
            <a:pPr marL="342900" lvl="0" indent="-349250" algn="l" rtl="0">
              <a:spcBef>
                <a:spcPts val="0"/>
              </a:spcBef>
              <a:spcAft>
                <a:spcPts val="0"/>
              </a:spcAft>
              <a:buClr>
                <a:srgbClr val="004B88"/>
              </a:buClr>
              <a:buSzPts val="2100"/>
              <a:buFont typeface="Open Sans"/>
              <a:buChar char="✔"/>
            </a:pPr>
            <a:r>
              <a:rPr lang="en-GB" sz="2100">
                <a:solidFill>
                  <a:srgbClr val="004B88"/>
                </a:solidFill>
                <a:latin typeface="Open Sans"/>
                <a:ea typeface="Open Sans"/>
                <a:cs typeface="Open Sans"/>
                <a:sym typeface="Open Sans"/>
              </a:rPr>
              <a:t>Check for and give help with any emergencies.</a:t>
            </a:r>
            <a:endParaRPr sz="1500">
              <a:solidFill>
                <a:srgbClr val="004B88"/>
              </a:solidFill>
              <a:latin typeface="Open Sans"/>
              <a:ea typeface="Open Sans"/>
              <a:cs typeface="Open Sans"/>
              <a:sym typeface="Open Sans"/>
            </a:endParaRPr>
          </a:p>
          <a:p>
            <a:pPr marL="0" lvl="0" indent="0" algn="l" rtl="0">
              <a:spcBef>
                <a:spcPts val="0"/>
              </a:spcBef>
              <a:spcAft>
                <a:spcPts val="0"/>
              </a:spcAft>
              <a:buClr>
                <a:schemeClr val="accent1"/>
              </a:buClr>
              <a:buSzPts val="2000"/>
              <a:buFont typeface="Arial"/>
              <a:buNone/>
            </a:pPr>
            <a:endParaRPr sz="2100">
              <a:solidFill>
                <a:srgbClr val="004B88"/>
              </a:solidFill>
              <a:latin typeface="Open Sans"/>
              <a:ea typeface="Open Sans"/>
              <a:cs typeface="Open Sans"/>
              <a:sym typeface="Open Sans"/>
            </a:endParaRPr>
          </a:p>
          <a:p>
            <a:pPr marL="342900" lvl="0" indent="-349250" algn="l" rtl="0">
              <a:spcBef>
                <a:spcPts val="0"/>
              </a:spcBef>
              <a:spcAft>
                <a:spcPts val="0"/>
              </a:spcAft>
              <a:buClr>
                <a:srgbClr val="004B88"/>
              </a:buClr>
              <a:buSzPts val="2100"/>
              <a:buFont typeface="Open Sans"/>
              <a:buChar char="✔"/>
            </a:pPr>
            <a:r>
              <a:rPr lang="en-GB" sz="2100">
                <a:solidFill>
                  <a:srgbClr val="004B88"/>
                </a:solidFill>
                <a:latin typeface="Open Sans"/>
                <a:ea typeface="Open Sans"/>
                <a:cs typeface="Open Sans"/>
                <a:sym typeface="Open Sans"/>
              </a:rPr>
              <a:t>Find out about client’s debts, check liability and assist by following our debt advice process.</a:t>
            </a:r>
            <a:endParaRPr sz="1500">
              <a:solidFill>
                <a:srgbClr val="004B88"/>
              </a:solidFill>
              <a:latin typeface="Open Sans"/>
              <a:ea typeface="Open Sans"/>
              <a:cs typeface="Open Sans"/>
              <a:sym typeface="Open Sans"/>
            </a:endParaRPr>
          </a:p>
          <a:p>
            <a:pPr marL="0" lvl="0" indent="0" algn="l" rtl="0">
              <a:spcBef>
                <a:spcPts val="0"/>
              </a:spcBef>
              <a:spcAft>
                <a:spcPts val="0"/>
              </a:spcAft>
              <a:buClr>
                <a:schemeClr val="accent1"/>
              </a:buClr>
              <a:buSzPts val="2000"/>
              <a:buFont typeface="Arial"/>
              <a:buNone/>
            </a:pPr>
            <a:endParaRPr sz="2100">
              <a:solidFill>
                <a:srgbClr val="004B88"/>
              </a:solidFill>
              <a:latin typeface="Open Sans"/>
              <a:ea typeface="Open Sans"/>
              <a:cs typeface="Open Sans"/>
              <a:sym typeface="Open Sans"/>
            </a:endParaRPr>
          </a:p>
          <a:p>
            <a:pPr marL="342900" lvl="0" indent="-349250" algn="l" rtl="0">
              <a:spcBef>
                <a:spcPts val="0"/>
              </a:spcBef>
              <a:spcAft>
                <a:spcPts val="0"/>
              </a:spcAft>
              <a:buClr>
                <a:srgbClr val="004B88"/>
              </a:buClr>
              <a:buSzPts val="2100"/>
              <a:buFont typeface="Open Sans"/>
              <a:buChar char="✔"/>
            </a:pPr>
            <a:r>
              <a:rPr lang="en-GB" sz="2100">
                <a:solidFill>
                  <a:srgbClr val="004B88"/>
                </a:solidFill>
                <a:latin typeface="Open Sans"/>
                <a:ea typeface="Open Sans"/>
                <a:cs typeface="Open Sans"/>
                <a:sym typeface="Open Sans"/>
              </a:rPr>
              <a:t>Check client’s income and essential spending.</a:t>
            </a:r>
            <a:endParaRPr sz="1500">
              <a:solidFill>
                <a:srgbClr val="004B88"/>
              </a:solidFill>
              <a:latin typeface="Open Sans"/>
              <a:ea typeface="Open Sans"/>
              <a:cs typeface="Open Sans"/>
              <a:sym typeface="Open Sans"/>
            </a:endParaRPr>
          </a:p>
          <a:p>
            <a:pPr marL="0" lvl="0" indent="0" algn="l" rtl="0">
              <a:spcBef>
                <a:spcPts val="0"/>
              </a:spcBef>
              <a:spcAft>
                <a:spcPts val="0"/>
              </a:spcAft>
              <a:buClr>
                <a:schemeClr val="accent1"/>
              </a:buClr>
              <a:buSzPts val="2000"/>
              <a:buFont typeface="Arial"/>
              <a:buNone/>
            </a:pPr>
            <a:endParaRPr sz="2100">
              <a:solidFill>
                <a:srgbClr val="004B88"/>
              </a:solidFill>
              <a:latin typeface="Open Sans"/>
              <a:ea typeface="Open Sans"/>
              <a:cs typeface="Open Sans"/>
              <a:sym typeface="Open Sans"/>
            </a:endParaRPr>
          </a:p>
          <a:p>
            <a:pPr marL="342900" lvl="0" indent="-349250" algn="l" rtl="0">
              <a:spcBef>
                <a:spcPts val="0"/>
              </a:spcBef>
              <a:spcAft>
                <a:spcPts val="0"/>
              </a:spcAft>
              <a:buClr>
                <a:srgbClr val="004B88"/>
              </a:buClr>
              <a:buSzPts val="2100"/>
              <a:buFont typeface="Open Sans"/>
              <a:buChar char="✔"/>
            </a:pPr>
            <a:r>
              <a:rPr lang="en-GB" sz="2100">
                <a:solidFill>
                  <a:srgbClr val="004B88"/>
                </a:solidFill>
                <a:latin typeface="Open Sans"/>
                <a:ea typeface="Open Sans"/>
                <a:cs typeface="Open Sans"/>
                <a:sym typeface="Open Sans"/>
              </a:rPr>
              <a:t>Check for any ways to increase income, for example benefits.</a:t>
            </a:r>
            <a:endParaRPr sz="1500">
              <a:solidFill>
                <a:srgbClr val="004B88"/>
              </a:solidFill>
              <a:latin typeface="Open Sans"/>
              <a:ea typeface="Open Sans"/>
              <a:cs typeface="Open Sans"/>
              <a:sym typeface="Open Sans"/>
            </a:endParaRPr>
          </a:p>
          <a:p>
            <a:pPr marL="0" lvl="0" indent="0" algn="l" rtl="0">
              <a:spcBef>
                <a:spcPts val="0"/>
              </a:spcBef>
              <a:spcAft>
                <a:spcPts val="0"/>
              </a:spcAft>
              <a:buClr>
                <a:schemeClr val="accent1"/>
              </a:buClr>
              <a:buSzPts val="2000"/>
              <a:buFont typeface="Arial"/>
              <a:buNone/>
            </a:pPr>
            <a:endParaRPr sz="2100">
              <a:solidFill>
                <a:srgbClr val="004B88"/>
              </a:solidFill>
              <a:latin typeface="Open Sans"/>
              <a:ea typeface="Open Sans"/>
              <a:cs typeface="Open Sans"/>
              <a:sym typeface="Open Sans"/>
            </a:endParaRPr>
          </a:p>
          <a:p>
            <a:pPr marL="342900" lvl="0" indent="-349250" algn="l" rtl="0">
              <a:spcBef>
                <a:spcPts val="0"/>
              </a:spcBef>
              <a:spcAft>
                <a:spcPts val="0"/>
              </a:spcAft>
              <a:buClr>
                <a:srgbClr val="004B88"/>
              </a:buClr>
              <a:buSzPts val="2100"/>
              <a:buFont typeface="Open Sans"/>
              <a:buChar char="✔"/>
            </a:pPr>
            <a:r>
              <a:rPr lang="en-GB" sz="2100">
                <a:solidFill>
                  <a:srgbClr val="004B88"/>
                </a:solidFill>
                <a:latin typeface="Open Sans"/>
                <a:ea typeface="Open Sans"/>
                <a:cs typeface="Open Sans"/>
                <a:sym typeface="Open Sans"/>
              </a:rPr>
              <a:t>Help client negotiate with priority creditors.</a:t>
            </a:r>
            <a:endParaRPr sz="1500">
              <a:solidFill>
                <a:srgbClr val="004B88"/>
              </a:solidFill>
              <a:latin typeface="Open Sans"/>
              <a:ea typeface="Open Sans"/>
              <a:cs typeface="Open Sans"/>
              <a:sym typeface="Open Sans"/>
            </a:endParaRPr>
          </a:p>
          <a:p>
            <a:pPr marL="0" lvl="0" indent="0" algn="l" rtl="0">
              <a:spcBef>
                <a:spcPts val="0"/>
              </a:spcBef>
              <a:spcAft>
                <a:spcPts val="0"/>
              </a:spcAft>
              <a:buClr>
                <a:schemeClr val="accent1"/>
              </a:buClr>
              <a:buSzPts val="2000"/>
              <a:buFont typeface="Arial"/>
              <a:buNone/>
            </a:pPr>
            <a:endParaRPr sz="2100">
              <a:solidFill>
                <a:srgbClr val="004B88"/>
              </a:solidFill>
              <a:latin typeface="Open Sans"/>
              <a:ea typeface="Open Sans"/>
              <a:cs typeface="Open Sans"/>
              <a:sym typeface="Open Sans"/>
            </a:endParaRPr>
          </a:p>
          <a:p>
            <a:pPr marL="342900" lvl="0" indent="-349250" algn="l" rtl="0">
              <a:spcBef>
                <a:spcPts val="0"/>
              </a:spcBef>
              <a:spcAft>
                <a:spcPts val="0"/>
              </a:spcAft>
              <a:buClr>
                <a:srgbClr val="004B88"/>
              </a:buClr>
              <a:buSzPts val="2100"/>
              <a:buFont typeface="Open Sans"/>
              <a:buChar char="✔"/>
            </a:pPr>
            <a:r>
              <a:rPr lang="en-GB" sz="2100">
                <a:solidFill>
                  <a:srgbClr val="004B88"/>
                </a:solidFill>
                <a:latin typeface="Open Sans"/>
                <a:ea typeface="Open Sans"/>
                <a:cs typeface="Open Sans"/>
                <a:sym typeface="Open Sans"/>
              </a:rPr>
              <a:t>Identify strategy to deal with non-priority creditors.</a:t>
            </a:r>
            <a:endParaRPr sz="1500">
              <a:solidFill>
                <a:srgbClr val="004B88"/>
              </a:solidFill>
              <a:latin typeface="Open Sans"/>
              <a:ea typeface="Open Sans"/>
              <a:cs typeface="Open Sans"/>
              <a:sym typeface="Open Sans"/>
            </a:endParaRPr>
          </a:p>
          <a:p>
            <a:pPr marL="0" lvl="0" indent="0" algn="l" rtl="0">
              <a:spcBef>
                <a:spcPts val="0"/>
              </a:spcBef>
              <a:spcAft>
                <a:spcPts val="0"/>
              </a:spcAft>
              <a:buClr>
                <a:schemeClr val="accent1"/>
              </a:buClr>
              <a:buSzPts val="2000"/>
              <a:buFont typeface="Arial"/>
              <a:buNone/>
            </a:pPr>
            <a:endParaRPr sz="2100">
              <a:solidFill>
                <a:srgbClr val="004B88"/>
              </a:solidFill>
              <a:latin typeface="Open Sans"/>
              <a:ea typeface="Open Sans"/>
              <a:cs typeface="Open Sans"/>
              <a:sym typeface="Open Sans"/>
            </a:endParaRPr>
          </a:p>
          <a:p>
            <a:pPr marL="342900" lvl="0" indent="-349250" algn="l" rtl="0">
              <a:spcBef>
                <a:spcPts val="0"/>
              </a:spcBef>
              <a:spcAft>
                <a:spcPts val="0"/>
              </a:spcAft>
              <a:buClr>
                <a:srgbClr val="004B88"/>
              </a:buClr>
              <a:buSzPts val="2100"/>
              <a:buFont typeface="Open Sans"/>
              <a:buChar char="✔"/>
            </a:pPr>
            <a:r>
              <a:rPr lang="en-GB" sz="2100">
                <a:solidFill>
                  <a:srgbClr val="004B88"/>
                </a:solidFill>
                <a:latin typeface="Open Sans"/>
                <a:ea typeface="Open Sans"/>
                <a:cs typeface="Open Sans"/>
                <a:sym typeface="Open Sans"/>
              </a:rPr>
              <a:t>Signpost client or make a referral to specialist for more complex cases such as Debt Relief Orders</a:t>
            </a:r>
            <a:endParaRPr sz="1500">
              <a:solidFill>
                <a:srgbClr val="004B88"/>
              </a:solidFill>
              <a:latin typeface="Open Sans"/>
              <a:ea typeface="Open Sans"/>
              <a:cs typeface="Open Sans"/>
              <a:sym typeface="Open Sans"/>
            </a:endParaRPr>
          </a:p>
          <a:p>
            <a:pPr marL="457200" lvl="0" indent="0" algn="l" rtl="0">
              <a:lnSpc>
                <a:spcPct val="115000"/>
              </a:lnSpc>
              <a:spcBef>
                <a:spcPts val="400"/>
              </a:spcBef>
              <a:spcAft>
                <a:spcPts val="0"/>
              </a:spcAft>
              <a:buNone/>
            </a:pPr>
            <a:endParaRPr sz="2500">
              <a:solidFill>
                <a:srgbClr val="004B88"/>
              </a:solidFill>
              <a:latin typeface="Open Sans"/>
              <a:ea typeface="Open Sans"/>
              <a:cs typeface="Open Sans"/>
              <a:sym typeface="Open Sans"/>
            </a:endParaRPr>
          </a:p>
          <a:p>
            <a:pPr marL="342900" lvl="0" indent="-215900" algn="l" rtl="0">
              <a:lnSpc>
                <a:spcPct val="115000"/>
              </a:lnSpc>
              <a:spcBef>
                <a:spcPts val="400"/>
              </a:spcBef>
              <a:spcAft>
                <a:spcPts val="0"/>
              </a:spcAft>
              <a:buClr>
                <a:schemeClr val="dk1"/>
              </a:buClr>
              <a:buSzPts val="2000"/>
              <a:buNone/>
            </a:pPr>
            <a:endParaRPr sz="2500">
              <a:solidFill>
                <a:srgbClr val="004B88"/>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14904" y="-4528"/>
            <a:ext cx="9144000" cy="1143000"/>
          </a:xfrm>
          <a:prstGeom prst="rect">
            <a:avLst/>
          </a:prstGeom>
          <a:solidFill>
            <a:schemeClr val="accent6"/>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183E70"/>
              </a:buClr>
              <a:buSzPts val="4000"/>
              <a:buFont typeface="Open Sans"/>
              <a:buNone/>
            </a:pPr>
            <a:r>
              <a:rPr lang="en-GB" sz="4000" b="1" i="0" u="none" strike="noStrike" cap="none">
                <a:solidFill>
                  <a:srgbClr val="183E70"/>
                </a:solidFill>
                <a:latin typeface="Open Sans"/>
                <a:ea typeface="Open Sans"/>
                <a:cs typeface="Open Sans"/>
                <a:sym typeface="Open Sans"/>
              </a:rPr>
              <a:t> </a:t>
            </a:r>
            <a:r>
              <a:rPr lang="en-GB" sz="4000" b="1">
                <a:solidFill>
                  <a:srgbClr val="183E70"/>
                </a:solidFill>
                <a:latin typeface="Open Sans"/>
                <a:ea typeface="Open Sans"/>
                <a:cs typeface="Open Sans"/>
                <a:sym typeface="Open Sans"/>
              </a:rPr>
              <a:t>Housing</a:t>
            </a:r>
            <a:endParaRPr sz="4000"/>
          </a:p>
        </p:txBody>
      </p:sp>
      <p:sp>
        <p:nvSpPr>
          <p:cNvPr id="215" name="Google Shape;215;p36"/>
          <p:cNvSpPr txBox="1">
            <a:spLocks noGrp="1"/>
          </p:cNvSpPr>
          <p:nvPr>
            <p:ph type="body" idx="1"/>
          </p:nvPr>
        </p:nvSpPr>
        <p:spPr>
          <a:xfrm>
            <a:off x="0" y="1196750"/>
            <a:ext cx="6842700" cy="566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2000"/>
              <a:buFont typeface="Open Sans"/>
              <a:buNone/>
            </a:pPr>
            <a:r>
              <a:rPr lang="en-GB" sz="2400">
                <a:solidFill>
                  <a:schemeClr val="dk2"/>
                </a:solidFill>
                <a:latin typeface="Open Sans"/>
                <a:ea typeface="Open Sans"/>
                <a:cs typeface="Open Sans"/>
                <a:sym typeface="Open Sans"/>
              </a:rPr>
              <a:t>We can give information and advice on:</a:t>
            </a:r>
            <a:endParaRPr sz="2400">
              <a:solidFill>
                <a:schemeClr val="dk2"/>
              </a:solidFill>
              <a:latin typeface="Open Sans"/>
              <a:ea typeface="Open Sans"/>
              <a:cs typeface="Open Sans"/>
              <a:sym typeface="Open Sans"/>
            </a:endParaRPr>
          </a:p>
          <a:p>
            <a:pPr marL="0" lvl="0" indent="0" algn="l" rtl="0">
              <a:spcBef>
                <a:spcPts val="0"/>
              </a:spcBef>
              <a:spcAft>
                <a:spcPts val="0"/>
              </a:spcAft>
              <a:buClr>
                <a:srgbClr val="0070C0"/>
              </a:buClr>
              <a:buSzPts val="2000"/>
              <a:buFont typeface="Open Sans"/>
              <a:buNone/>
            </a:pP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latin typeface="Open Sans"/>
                <a:ea typeface="Open Sans"/>
                <a:cs typeface="Open Sans"/>
                <a:sym typeface="Open Sans"/>
              </a:rPr>
              <a:t>Homelessness or threatened homelessness</a:t>
            </a: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latin typeface="Open Sans"/>
                <a:ea typeface="Open Sans"/>
                <a:cs typeface="Open Sans"/>
                <a:sym typeface="Open Sans"/>
              </a:rPr>
              <a:t>Eviction – threatened or illegal eviction</a:t>
            </a: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latin typeface="Open Sans"/>
                <a:ea typeface="Open Sans"/>
                <a:cs typeface="Open Sans"/>
                <a:sym typeface="Open Sans"/>
              </a:rPr>
              <a:t>Problems with landlords such as repairs or not getting a deposit back</a:t>
            </a: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latin typeface="Open Sans"/>
                <a:ea typeface="Open Sans"/>
                <a:cs typeface="Open Sans"/>
                <a:sym typeface="Open Sans"/>
              </a:rPr>
              <a:t>Payment problems – rent or mortgage</a:t>
            </a: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Open Sans"/>
              <a:ea typeface="Open Sans"/>
              <a:cs typeface="Open Sans"/>
              <a:sym typeface="Open Sans"/>
            </a:endParaRPr>
          </a:p>
          <a:p>
            <a:pPr marL="457200" lvl="0" indent="-381000" algn="l" rtl="0">
              <a:spcBef>
                <a:spcPts val="0"/>
              </a:spcBef>
              <a:spcAft>
                <a:spcPts val="0"/>
              </a:spcAft>
              <a:buClr>
                <a:schemeClr val="dk2"/>
              </a:buClr>
              <a:buSzPts val="2400"/>
              <a:buFont typeface="Open Sans"/>
              <a:buChar char="•"/>
            </a:pPr>
            <a:r>
              <a:rPr lang="en-GB" sz="2400">
                <a:solidFill>
                  <a:schemeClr val="dk2"/>
                </a:solidFill>
                <a:latin typeface="Open Sans"/>
                <a:ea typeface="Open Sans"/>
                <a:cs typeface="Open Sans"/>
                <a:sym typeface="Open Sans"/>
              </a:rPr>
              <a:t>Neighbour problems</a:t>
            </a:r>
            <a:endParaRPr sz="2400">
              <a:solidFill>
                <a:schemeClr val="dk2"/>
              </a:solidFill>
              <a:latin typeface="Open Sans"/>
              <a:ea typeface="Open Sans"/>
              <a:cs typeface="Open Sans"/>
              <a:sym typeface="Open Sans"/>
            </a:endParaRPr>
          </a:p>
          <a:p>
            <a:pPr marL="342900" lvl="0" indent="-215900" algn="l" rtl="0">
              <a:spcBef>
                <a:spcPts val="0"/>
              </a:spcBef>
              <a:spcAft>
                <a:spcPts val="0"/>
              </a:spcAft>
              <a:buClr>
                <a:schemeClr val="dk1"/>
              </a:buClr>
              <a:buSzPts val="2000"/>
              <a:buFont typeface="Noto Sans Symbols"/>
              <a:buNone/>
            </a:pP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Arial"/>
              <a:ea typeface="Arial"/>
              <a:cs typeface="Arial"/>
              <a:sym typeface="Arial"/>
            </a:endParaRPr>
          </a:p>
          <a:p>
            <a:pPr marL="342900" lvl="0" indent="-215900" algn="l" rtl="0">
              <a:spcBef>
                <a:spcPts val="0"/>
              </a:spcBef>
              <a:spcAft>
                <a:spcPts val="0"/>
              </a:spcAft>
              <a:buClr>
                <a:schemeClr val="dk1"/>
              </a:buClr>
              <a:buSzPts val="2000"/>
              <a:buFont typeface="Noto Sans Symbols"/>
              <a:buNone/>
            </a:pPr>
            <a:endParaRPr sz="2400">
              <a:solidFill>
                <a:schemeClr val="dk2"/>
              </a:solidFill>
              <a:latin typeface="Open Sans"/>
              <a:ea typeface="Open Sans"/>
              <a:cs typeface="Open Sans"/>
              <a:sym typeface="Open Sans"/>
            </a:endParaRPr>
          </a:p>
          <a:p>
            <a:pPr marL="457200" lvl="0" indent="0" algn="l" rtl="0">
              <a:spcBef>
                <a:spcPts val="0"/>
              </a:spcBef>
              <a:spcAft>
                <a:spcPts val="0"/>
              </a:spcAft>
              <a:buNone/>
            </a:pPr>
            <a:endParaRPr sz="2400">
              <a:solidFill>
                <a:schemeClr val="dk2"/>
              </a:solidFill>
              <a:latin typeface="Arial"/>
              <a:ea typeface="Arial"/>
              <a:cs typeface="Arial"/>
              <a:sym typeface="Arial"/>
            </a:endParaRPr>
          </a:p>
          <a:p>
            <a:pPr marL="457200" lvl="0" indent="0" algn="l" rtl="0">
              <a:lnSpc>
                <a:spcPct val="115000"/>
              </a:lnSpc>
              <a:spcBef>
                <a:spcPts val="0"/>
              </a:spcBef>
              <a:spcAft>
                <a:spcPts val="0"/>
              </a:spcAft>
              <a:buNone/>
            </a:pPr>
            <a:endParaRPr sz="2400">
              <a:solidFill>
                <a:schemeClr val="dk2"/>
              </a:solidFill>
              <a:latin typeface="Open Sans"/>
              <a:ea typeface="Open Sans"/>
              <a:cs typeface="Open Sans"/>
              <a:sym typeface="Open Sans"/>
            </a:endParaRPr>
          </a:p>
          <a:p>
            <a:pPr marL="457200" lvl="0" indent="0" algn="l" rtl="0">
              <a:lnSpc>
                <a:spcPct val="115000"/>
              </a:lnSpc>
              <a:spcBef>
                <a:spcPts val="1600"/>
              </a:spcBef>
              <a:spcAft>
                <a:spcPts val="0"/>
              </a:spcAft>
              <a:buNone/>
            </a:pPr>
            <a:endParaRPr sz="2400">
              <a:solidFill>
                <a:schemeClr val="dk2"/>
              </a:solidFill>
              <a:latin typeface="Open Sans"/>
              <a:ea typeface="Open Sans"/>
              <a:cs typeface="Open Sans"/>
              <a:sym typeface="Open Sans"/>
            </a:endParaRPr>
          </a:p>
          <a:p>
            <a:pPr marL="342900" lvl="0" indent="-215900" algn="l" rtl="0">
              <a:spcBef>
                <a:spcPts val="400"/>
              </a:spcBef>
              <a:spcAft>
                <a:spcPts val="0"/>
              </a:spcAft>
              <a:buClr>
                <a:schemeClr val="dk1"/>
              </a:buClr>
              <a:buSzPts val="2000"/>
              <a:buNone/>
            </a:pPr>
            <a:endParaRPr sz="2400">
              <a:solidFill>
                <a:schemeClr val="dk2"/>
              </a:solidFill>
              <a:latin typeface="Open Sans"/>
              <a:ea typeface="Open Sans"/>
              <a:cs typeface="Open Sans"/>
              <a:sym typeface="Open Sans"/>
            </a:endParaRPr>
          </a:p>
        </p:txBody>
      </p:sp>
      <p:pic>
        <p:nvPicPr>
          <p:cNvPr id="216" name="Google Shape;216;p36"/>
          <p:cNvPicPr preferRelativeResize="0"/>
          <p:nvPr/>
        </p:nvPicPr>
        <p:blipFill rotWithShape="1">
          <a:blip r:embed="rId3">
            <a:alphaModFix/>
          </a:blip>
          <a:srcRect/>
          <a:stretch/>
        </p:blipFill>
        <p:spPr>
          <a:xfrm>
            <a:off x="6621373" y="5184528"/>
            <a:ext cx="2085013" cy="132294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819</Words>
  <Application>Microsoft Office PowerPoint</Application>
  <PresentationFormat>On-screen Show (4:3)</PresentationFormat>
  <Paragraphs>201</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Calibri</vt:lpstr>
      <vt:lpstr>Noto Sans Symbols</vt:lpstr>
      <vt:lpstr>Arial</vt:lpstr>
      <vt:lpstr>Open Sans</vt:lpstr>
      <vt:lpstr>Office Theme</vt:lpstr>
      <vt:lpstr>1_Cover slides</vt:lpstr>
      <vt:lpstr>Content slides</vt:lpstr>
      <vt:lpstr>Citizen Advice Swindon </vt:lpstr>
      <vt:lpstr>Citizens Advice Swindon</vt:lpstr>
      <vt:lpstr>Key stats 2020/21 </vt:lpstr>
      <vt:lpstr>Issues we anticipate in 2021/22 </vt:lpstr>
      <vt:lpstr>What do we help with?</vt:lpstr>
      <vt:lpstr>Welfare Benefits </vt:lpstr>
      <vt:lpstr> Debt</vt:lpstr>
      <vt:lpstr> What we can do:</vt:lpstr>
      <vt:lpstr> Housing</vt:lpstr>
      <vt:lpstr>Employment</vt:lpstr>
      <vt:lpstr>Family and Personal issues</vt:lpstr>
      <vt:lpstr>Consumer issues</vt:lpstr>
      <vt:lpstr>Immigration</vt:lpstr>
      <vt:lpstr>Volunteers </vt:lpstr>
      <vt:lpstr>Our Contact Details </vt:lpstr>
      <vt:lpstr> Free, confidential advice. Whoever you are.  We help people overcome their problems and campaign on big issues when their voices need to be heard. We value diversity, champion equality, and challenge discrimination and harassment. We’re here for everyone.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 Advice Swindon</dc:title>
  <dc:creator>Andrew Myrie</dc:creator>
  <cp:lastModifiedBy>Andrew Myrie</cp:lastModifiedBy>
  <cp:revision>2</cp:revision>
  <dcterms:modified xsi:type="dcterms:W3CDTF">2021-09-27T15:39:25Z</dcterms:modified>
</cp:coreProperties>
</file>