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8" r:id="rId3"/>
    <p:sldId id="269" r:id="rId4"/>
    <p:sldId id="267" r:id="rId5"/>
    <p:sldId id="260" r:id="rId6"/>
    <p:sldId id="270" r:id="rId7"/>
    <p:sldId id="271" r:id="rId8"/>
    <p:sldId id="272" r:id="rId9"/>
    <p:sldId id="273" r:id="rId10"/>
    <p:sldId id="256" r:id="rId11"/>
    <p:sldId id="265" r:id="rId12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020"/>
    <a:srgbClr val="103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21" autoAdjust="0"/>
  </p:normalViewPr>
  <p:slideViewPr>
    <p:cSldViewPr>
      <p:cViewPr varScale="1">
        <p:scale>
          <a:sx n="79" d="100"/>
          <a:sy n="79" d="100"/>
        </p:scale>
        <p:origin x="25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32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4995-74D2-49F4-B28E-6A16A5B9496F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A50D0-9736-4607-BE4B-8E420150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98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D250-72B4-4798-B933-46B2C863E65E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7EC22-8877-4E48-945D-F31F8BE99D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02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8611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48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vision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world where sustainability is second nature, carbon emissions have been cut to safe levels and fuel poverty has been replaced by energy justice.</a:t>
            </a:r>
          </a:p>
          <a:p>
            <a:pPr fontAlgn="base"/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mission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to share our knowledge and practical experience to empower people to change the way they think and act about energy.</a:t>
            </a:r>
          </a:p>
          <a:p>
            <a:pPr fontAlgn="base"/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7EC22-8877-4E48-945D-F31F8BE99D5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1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7EC22-8877-4E48-945D-F31F8BE99D5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6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13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646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86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286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66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69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16F5-E3F0-4B9E-A2DD-950EFC9509E8}" type="datetime1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C918-7F4E-4DFC-9E73-21865FCFBA64}" type="datetime1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EA6-C3BE-453A-9723-86B2625F3616}" type="datetime1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5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34B-2D0C-4D49-AE77-A388020F9578}" type="datetime1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8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E6BE-3B17-473F-800F-E882AC5EE4DE}" type="datetime1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9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4257-735A-4544-9937-41B520488906}" type="datetime1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4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B56-9854-47D1-92CB-0DDFA50F06EF}" type="datetime1">
              <a:rPr lang="en-GB" smtClean="0"/>
              <a:t>07/09/2021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314-33C2-4A41-B945-3EA0B015E371}" type="datetime1">
              <a:rPr lang="en-GB" smtClean="0"/>
              <a:t>07/09/2021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3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8ECF-298F-41D9-ABEF-7A6C02561700}" type="datetime1">
              <a:rPr lang="en-GB" smtClean="0"/>
              <a:t>07/09/2021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4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035E-E369-4A79-B090-8630D406018A}" type="datetime1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8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1E8A-A10E-4925-94AC-BA701EFEB116}" type="datetime1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480C-37CD-44EA-A43C-75216C2D4168}" type="datetime1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62D3-A1DD-4B37-B644-C134FFAF45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7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warmandsafewiltshire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warmandsafewiltshire.org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3600" b="1" dirty="0" smtClean="0">
                <a:latin typeface="Corbel" pitchFamily="34" charset="0"/>
              </a:rPr>
              <a:t>Warm </a:t>
            </a:r>
            <a:r>
              <a:rPr lang="en-GB" sz="3600" b="1" dirty="0">
                <a:latin typeface="Corbel" pitchFamily="34" charset="0"/>
              </a:rPr>
              <a:t>and </a:t>
            </a:r>
            <a:r>
              <a:rPr lang="en-GB" sz="3600" b="1" dirty="0" smtClean="0">
                <a:latin typeface="Corbel" pitchFamily="34" charset="0"/>
              </a:rPr>
              <a:t>Safe Wiltshire</a:t>
            </a:r>
            <a:endParaRPr lang="en-GB" sz="3600" b="1" dirty="0">
              <a:latin typeface="Corbe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</a:rPr>
              <a:t>Free and impartial advice for energy use in your home</a:t>
            </a:r>
            <a:endParaRPr lang="en-GB" dirty="0">
              <a:latin typeface="Calibri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Elliot Clark	</a:t>
            </a:r>
          </a:p>
          <a:p>
            <a:pPr marL="0" indent="0">
              <a:buNone/>
            </a:pPr>
            <a:r>
              <a:rPr lang="en-GB" sz="2400" dirty="0" smtClean="0"/>
              <a:t>Project Officer</a:t>
            </a:r>
          </a:p>
          <a:p>
            <a:pPr marL="0" indent="0">
              <a:buNone/>
            </a:pPr>
            <a:r>
              <a:rPr lang="en-GB" sz="2400" dirty="0"/>
              <a:t>w</a:t>
            </a:r>
            <a:r>
              <a:rPr lang="en-GB" sz="2400" dirty="0" smtClean="0"/>
              <a:t>armandsafewiltshire@cse.org.uk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637" y="5967158"/>
            <a:ext cx="2592288" cy="70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80" y="5434376"/>
            <a:ext cx="1265724" cy="1383573"/>
          </a:xfrm>
          <a:prstGeom prst="rect">
            <a:avLst/>
          </a:prstGeom>
        </p:spPr>
      </p:pic>
      <p:pic>
        <p:nvPicPr>
          <p:cNvPr id="9" name="Picture 8" descr="SBC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2" y="6030409"/>
            <a:ext cx="1711325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750" y="5774821"/>
            <a:ext cx="23812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58" y="0"/>
            <a:ext cx="1350542" cy="151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1461265"/>
            <a:ext cx="8068653" cy="5396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Free and impartial energy 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advice </a:t>
            </a: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and casework support</a:t>
            </a: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Available to </a:t>
            </a:r>
            <a:r>
              <a:rPr lang="en-GB" b="1" u="sng" dirty="0" smtClean="0">
                <a:solidFill>
                  <a:schemeClr val="tx1"/>
                </a:solidFill>
                <a:latin typeface="Calibri" pitchFamily="34" charset="0"/>
              </a:rPr>
              <a:t>any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 Wiltshire or Swindon resident</a:t>
            </a: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Tariffs checks and help switching supply</a:t>
            </a: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Behaviour change and diagnosing reasons for high bills</a:t>
            </a: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Schemes applications (e.g. £140 Warm Home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Discount)</a:t>
            </a:r>
            <a:endParaRPr lang="en-GB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Help with energy and water debt </a:t>
            </a:r>
            <a:endParaRPr lang="en-GB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314450" lvl="4" algn="l">
              <a:lnSpc>
                <a:spcPct val="104000"/>
              </a:lnSpc>
              <a:buClr>
                <a:srgbClr val="D63908"/>
              </a:buClr>
              <a:buSzPct val="125000"/>
            </a:pPr>
            <a:endParaRPr lang="en-GB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2950" lvl="2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Home 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mprovement funding assistance</a:t>
            </a: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Partially/fully funded boilers / new heating systems</a:t>
            </a: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Fully funded insulation (even as a private tenant)</a:t>
            </a:r>
          </a:p>
          <a:p>
            <a:pPr marL="1314450" lvl="4" algn="l">
              <a:lnSpc>
                <a:spcPct val="104000"/>
              </a:lnSpc>
              <a:buClr>
                <a:srgbClr val="D63908"/>
              </a:buClr>
              <a:buSzPct val="125000"/>
            </a:pPr>
            <a:endParaRPr lang="en-GB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2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Supported 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referral </a:t>
            </a: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to 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other relevant </a:t>
            </a: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</a:rPr>
              <a:t>services </a:t>
            </a: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Free benefits check through Citizens Advice</a:t>
            </a:r>
          </a:p>
          <a:p>
            <a:pPr marL="1657350" lvl="4" indent="-342900" algn="l">
              <a:lnSpc>
                <a:spcPct val="104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</a:rPr>
              <a:t>Free Home Safety checks from the Fire Service</a:t>
            </a:r>
          </a:p>
          <a:p>
            <a:pPr algn="l"/>
            <a:endParaRPr lang="en-GB" sz="3600" dirty="0" smtClean="0"/>
          </a:p>
          <a:p>
            <a:endParaRPr lang="en-GB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2606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We </a:t>
            </a:r>
            <a:r>
              <a:rPr lang="en-GB" sz="2800" b="1" dirty="0" smtClean="0"/>
              <a:t>Do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95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608" y="1088740"/>
            <a:ext cx="6264696" cy="2196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Line: </a:t>
            </a:r>
          </a:p>
          <a:p>
            <a:pPr algn="l"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0800 038 5722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(free from mobiles and landlines)</a:t>
            </a:r>
          </a:p>
          <a:p>
            <a:pPr algn="l">
              <a:spcBef>
                <a:spcPts val="0"/>
              </a:spcBef>
            </a:pPr>
            <a:endParaRPr lang="en-GB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Website: </a:t>
            </a:r>
          </a:p>
          <a:p>
            <a:pPr algn="l"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algn="l">
              <a:spcBef>
                <a:spcPts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WarmAndSafeWiltshire.org.uk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GB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GB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GB" sz="2000" u="sng" dirty="0" smtClean="0"/>
          </a:p>
          <a:p>
            <a:pPr>
              <a:spcBef>
                <a:spcPts val="0"/>
              </a:spcBef>
            </a:pPr>
            <a:endParaRPr lang="en-GB" sz="2800" dirty="0" smtClean="0"/>
          </a:p>
          <a:p>
            <a:pPr>
              <a:spcBef>
                <a:spcPts val="0"/>
              </a:spcBef>
            </a:pPr>
            <a:endParaRPr lang="en-GB" sz="1600" u="sng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sz="2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en-GB" sz="2600" u="sng" dirty="0" smtClean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096" y="33265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How to </a:t>
            </a:r>
            <a:r>
              <a:rPr lang="en-GB" sz="2800" b="1" dirty="0" smtClean="0"/>
              <a:t>Contact Us</a:t>
            </a:r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3030"/>
          <a:stretch/>
        </p:blipFill>
        <p:spPr>
          <a:xfrm>
            <a:off x="1063416" y="3717032"/>
            <a:ext cx="7591573" cy="25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87624" y="560500"/>
            <a:ext cx="633670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Who Are </a:t>
            </a:r>
            <a:r>
              <a:rPr lang="en-US" sz="3200" b="1" dirty="0"/>
              <a:t>W</a:t>
            </a:r>
            <a:r>
              <a:rPr lang="en-US" sz="3200" b="1" dirty="0" smtClean="0"/>
              <a:t>e?</a:t>
            </a:r>
            <a:br>
              <a:rPr lang="en-US" sz="3200" b="1" dirty="0" smtClean="0"/>
            </a:br>
            <a:r>
              <a:rPr lang="en-US" sz="3200" b="1" dirty="0" smtClean="0"/>
              <a:t>	</a:t>
            </a:r>
            <a:endParaRPr lang="en-US" sz="32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43608" y="2047596"/>
            <a:ext cx="7920880" cy="460851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D63908"/>
              </a:buClr>
              <a:buSzPct val="125000"/>
              <a:defRPr/>
            </a:pPr>
            <a:r>
              <a:rPr lang="en-GB" sz="2800" dirty="0" smtClean="0">
                <a:latin typeface="Calibri" pitchFamily="34" charset="0"/>
              </a:rPr>
              <a:t>A charity called the Centre for Sustainable Energy</a:t>
            </a:r>
          </a:p>
          <a:p>
            <a:pPr marL="0" lvl="0" indent="0">
              <a:buClr>
                <a:srgbClr val="D63908"/>
              </a:buClr>
              <a:buSzPct val="125000"/>
              <a:buNone/>
              <a:defRPr/>
            </a:pPr>
            <a:endParaRPr lang="en-GB" sz="2800" dirty="0" smtClean="0">
              <a:latin typeface="Calibri" pitchFamily="34" charset="0"/>
            </a:endParaRPr>
          </a:p>
          <a:p>
            <a:pPr lvl="0">
              <a:buClr>
                <a:srgbClr val="D63908"/>
              </a:buClr>
              <a:buSzPct val="125000"/>
              <a:defRPr/>
            </a:pPr>
            <a:r>
              <a:rPr lang="en-GB" sz="2800" dirty="0" smtClean="0">
                <a:latin typeface="Calibri" pitchFamily="34" charset="0"/>
              </a:rPr>
              <a:t>Running since 1979</a:t>
            </a:r>
          </a:p>
          <a:p>
            <a:pPr marL="0" lvl="0" indent="0">
              <a:buClr>
                <a:srgbClr val="D63908"/>
              </a:buClr>
              <a:buSzPct val="125000"/>
              <a:buNone/>
              <a:defRPr/>
            </a:pPr>
            <a:endParaRPr lang="en-GB" sz="2800" dirty="0" smtClean="0">
              <a:latin typeface="Calibri" pitchFamily="34" charset="0"/>
            </a:endParaRPr>
          </a:p>
          <a:p>
            <a:pPr lvl="0">
              <a:buClr>
                <a:srgbClr val="D63908"/>
              </a:buClr>
              <a:buSzPct val="125000"/>
              <a:defRPr/>
            </a:pPr>
            <a:r>
              <a:rPr lang="en-GB" sz="2800" b="1" dirty="0" smtClean="0">
                <a:latin typeface="Calibri" pitchFamily="34" charset="0"/>
              </a:rPr>
              <a:t>Vision -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sustainability, </a:t>
            </a:r>
            <a:r>
              <a:rPr lang="en-GB" sz="2800" dirty="0" smtClean="0">
                <a:latin typeface="Calibri" pitchFamily="34" charset="0"/>
              </a:rPr>
              <a:t>reduced </a:t>
            </a:r>
            <a:r>
              <a:rPr lang="en-GB" sz="2800" dirty="0">
                <a:latin typeface="Calibri" pitchFamily="34" charset="0"/>
              </a:rPr>
              <a:t>carbon emissions, eliminate fuel </a:t>
            </a:r>
            <a:r>
              <a:rPr lang="en-GB" sz="2800" dirty="0" smtClean="0">
                <a:latin typeface="Calibri" pitchFamily="34" charset="0"/>
              </a:rPr>
              <a:t>poverty</a:t>
            </a:r>
          </a:p>
          <a:p>
            <a:pPr marL="0" lvl="0" indent="0">
              <a:buClr>
                <a:srgbClr val="D63908"/>
              </a:buClr>
              <a:buSzPct val="125000"/>
              <a:buNone/>
              <a:defRPr/>
            </a:pPr>
            <a:endParaRPr lang="en-GB" sz="2800" dirty="0">
              <a:latin typeface="Calibri" pitchFamily="34" charset="0"/>
            </a:endParaRPr>
          </a:p>
          <a:p>
            <a:pPr lvl="0">
              <a:buClr>
                <a:srgbClr val="D63908"/>
              </a:buClr>
              <a:buSzPct val="125000"/>
              <a:defRPr/>
            </a:pPr>
            <a:r>
              <a:rPr lang="en-GB" sz="2800" b="1" dirty="0" smtClean="0">
                <a:latin typeface="Calibri" pitchFamily="34" charset="0"/>
              </a:rPr>
              <a:t>Mission -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share knowledge and practical experience, empower </a:t>
            </a:r>
            <a:r>
              <a:rPr lang="en-GB" sz="2800" dirty="0" smtClean="0">
                <a:latin typeface="Calibri" pitchFamily="34" charset="0"/>
              </a:rPr>
              <a:t>others to change their actions around energy</a:t>
            </a:r>
            <a:endParaRPr lang="en-GB" sz="2800" dirty="0">
              <a:latin typeface="Calibri" pitchFamily="34" charset="0"/>
            </a:endParaRPr>
          </a:p>
          <a:p>
            <a:pPr marL="0" lvl="0" indent="0">
              <a:buClr>
                <a:srgbClr val="D63908"/>
              </a:buClr>
              <a:buSzPct val="125000"/>
              <a:buNone/>
              <a:defRPr/>
            </a:pPr>
            <a:r>
              <a:rPr lang="en-GB" sz="2800" dirty="0" smtClean="0">
                <a:latin typeface="Calibri" pitchFamily="34" charset="0"/>
              </a:rPr>
              <a:t/>
            </a:r>
            <a:br>
              <a:rPr lang="en-GB" sz="2800" dirty="0" smtClean="0">
                <a:latin typeface="Calibri" pitchFamily="34" charset="0"/>
              </a:rPr>
            </a:br>
            <a:endParaRPr lang="en-GB" sz="2800" dirty="0" smtClean="0">
              <a:latin typeface="Calibri" pitchFamily="34" charset="0"/>
            </a:endParaRPr>
          </a:p>
          <a:p>
            <a:pPr lvl="0">
              <a:buClr>
                <a:srgbClr val="D63908"/>
              </a:buClr>
              <a:buSzPct val="125000"/>
              <a:defRPr/>
            </a:pPr>
            <a:endParaRPr lang="en-GB" sz="2800" dirty="0">
              <a:latin typeface="Calibri" pitchFamily="34" charset="0"/>
            </a:endParaRPr>
          </a:p>
          <a:p>
            <a:pPr>
              <a:lnSpc>
                <a:spcPct val="114000"/>
              </a:lnSpc>
              <a:buClr>
                <a:srgbClr val="D63908"/>
              </a:buClr>
              <a:buSzPct val="125000"/>
            </a:pPr>
            <a:endParaRPr lang="en-GB" sz="2800" dirty="0" smtClean="0"/>
          </a:p>
          <a:p>
            <a:pPr>
              <a:lnSpc>
                <a:spcPct val="114000"/>
              </a:lnSpc>
              <a:buClr>
                <a:srgbClr val="D63908"/>
              </a:buClr>
              <a:buSzPct val="125000"/>
            </a:pP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114000"/>
              </a:lnSpc>
              <a:buClr>
                <a:srgbClr val="D63908"/>
              </a:buClr>
              <a:buSzPct val="125000"/>
            </a:pPr>
            <a:endParaRPr lang="en-US" sz="2800" dirty="0" smtClean="0">
              <a:latin typeface="Calibri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87624" y="560500"/>
            <a:ext cx="633670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Who Are </a:t>
            </a:r>
            <a:r>
              <a:rPr lang="en-US" sz="3200" b="1" dirty="0"/>
              <a:t>W</a:t>
            </a:r>
            <a:r>
              <a:rPr lang="en-US" sz="3200" b="1" dirty="0" smtClean="0"/>
              <a:t>e?</a:t>
            </a:r>
            <a:br>
              <a:rPr lang="en-US" sz="3200" b="1" dirty="0" smtClean="0"/>
            </a:br>
            <a:r>
              <a:rPr lang="en-US" sz="3200" b="1" dirty="0" smtClean="0"/>
              <a:t>	</a:t>
            </a:r>
            <a:endParaRPr lang="en-US" sz="32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15616" y="1736256"/>
            <a:ext cx="7920880" cy="4608512"/>
          </a:xfrm>
        </p:spPr>
        <p:txBody>
          <a:bodyPr>
            <a:normAutofit/>
          </a:bodyPr>
          <a:lstStyle/>
          <a:p>
            <a:pPr lvl="0">
              <a:buClr>
                <a:srgbClr val="D63908"/>
              </a:buClr>
              <a:buSzPct val="125000"/>
              <a:defRPr/>
            </a:pPr>
            <a:r>
              <a:rPr lang="en-GB" sz="2800" b="1" dirty="0" smtClean="0">
                <a:latin typeface="Calibri" pitchFamily="34" charset="0"/>
              </a:rPr>
              <a:t>Warm and Safe Wiltshire </a:t>
            </a:r>
            <a:r>
              <a:rPr lang="en-GB" sz="2800" dirty="0" smtClean="0">
                <a:latin typeface="Calibri" pitchFamily="34" charset="0"/>
              </a:rPr>
              <a:t>is in partnership with Wiltshire and Swindon Councils + Dorset &amp; Wiltshire Fire and Rescue</a:t>
            </a:r>
            <a:br>
              <a:rPr lang="en-GB" sz="2800" dirty="0" smtClean="0">
                <a:latin typeface="Calibri" pitchFamily="34" charset="0"/>
              </a:rPr>
            </a:br>
            <a:endParaRPr lang="en-GB" sz="2800" dirty="0" smtClean="0">
              <a:latin typeface="Calibri" pitchFamily="34" charset="0"/>
            </a:endParaRPr>
          </a:p>
          <a:p>
            <a:pPr lvl="0">
              <a:buClr>
                <a:srgbClr val="D63908"/>
              </a:buClr>
              <a:buSzPct val="125000"/>
              <a:defRPr/>
            </a:pPr>
            <a:r>
              <a:rPr lang="en-GB" sz="2800" dirty="0" smtClean="0">
                <a:latin typeface="Calibri" pitchFamily="34" charset="0"/>
                <a:hlinkClick r:id="rId4"/>
              </a:rPr>
              <a:t>WarmAndSafeWiltshire.org.uk</a:t>
            </a:r>
            <a:r>
              <a:rPr lang="en-GB" sz="2800" dirty="0" smtClean="0">
                <a:latin typeface="Calibri" pitchFamily="34" charset="0"/>
              </a:rPr>
              <a:t> </a:t>
            </a:r>
            <a:endParaRPr lang="en-GB" sz="2800" dirty="0">
              <a:latin typeface="Calibri" pitchFamily="34" charset="0"/>
            </a:endParaRPr>
          </a:p>
          <a:p>
            <a:pPr>
              <a:lnSpc>
                <a:spcPct val="114000"/>
              </a:lnSpc>
              <a:buClr>
                <a:srgbClr val="D63908"/>
              </a:buClr>
              <a:buSzPct val="125000"/>
            </a:pPr>
            <a:endParaRPr lang="en-GB" sz="2800" dirty="0" smtClean="0"/>
          </a:p>
          <a:p>
            <a:pPr>
              <a:lnSpc>
                <a:spcPct val="114000"/>
              </a:lnSpc>
              <a:buClr>
                <a:srgbClr val="D63908"/>
              </a:buClr>
              <a:buSzPct val="125000"/>
            </a:pP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114000"/>
              </a:lnSpc>
              <a:buClr>
                <a:srgbClr val="D63908"/>
              </a:buClr>
              <a:buSzPct val="125000"/>
            </a:pPr>
            <a:endParaRPr lang="en-US" sz="2800" dirty="0" smtClean="0">
              <a:latin typeface="Calibri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3030"/>
          <a:stretch/>
        </p:blipFill>
        <p:spPr>
          <a:xfrm>
            <a:off x="1115616" y="4036520"/>
            <a:ext cx="7591573" cy="25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Energy Efficiency of </a:t>
            </a:r>
            <a:r>
              <a:rPr lang="en-GB" sz="2800" b="1" dirty="0"/>
              <a:t>H</a:t>
            </a:r>
            <a:r>
              <a:rPr lang="en-GB" sz="2800" b="1" dirty="0" smtClean="0"/>
              <a:t>omes</a:t>
            </a:r>
            <a:endParaRPr lang="en-GB" sz="2800" b="1" dirty="0"/>
          </a:p>
        </p:txBody>
      </p:sp>
      <p:pic>
        <p:nvPicPr>
          <p:cNvPr id="1026" name="Picture 2" descr="How landlords can meet the minimum EPC ra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2276"/>
          <a:stretch/>
        </p:blipFill>
        <p:spPr bwMode="auto">
          <a:xfrm>
            <a:off x="2339752" y="1988840"/>
            <a:ext cx="5184576" cy="43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Energy Efficiency of Homes</a:t>
            </a:r>
            <a:endParaRPr lang="en-GB" sz="2800" b="1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189136"/>
              </p:ext>
            </p:extLst>
          </p:nvPr>
        </p:nvGraphicFramePr>
        <p:xfrm>
          <a:off x="1259632" y="1844824"/>
          <a:ext cx="7488831" cy="294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38457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South West %</a:t>
                      </a:r>
                      <a:endParaRPr lang="en-GB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2807">
                <a:tc rowSpan="7">
                  <a:txBody>
                    <a:bodyPr/>
                    <a:lstStyle/>
                    <a:p>
                      <a:r>
                        <a:rPr lang="en-GB" dirty="0" smtClean="0"/>
                        <a:t>Energy Efficiency Rating </a:t>
                      </a:r>
                    </a:p>
                    <a:p>
                      <a:r>
                        <a:rPr lang="en-GB" dirty="0" smtClean="0"/>
                        <a:t>Band</a:t>
                      </a:r>
                      <a:r>
                        <a:rPr lang="en-GB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0%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28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&lt;1%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28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</a:tr>
              <a:tr h="2228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31%</a:t>
                      </a:r>
                      <a:endParaRPr lang="en-GB" dirty="0"/>
                    </a:p>
                  </a:txBody>
                  <a:tcPr/>
                </a:tc>
              </a:tr>
              <a:tr h="2228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38%</a:t>
                      </a:r>
                      <a:endParaRPr lang="en-GB" dirty="0"/>
                    </a:p>
                  </a:txBody>
                  <a:tcPr/>
                </a:tc>
              </a:tr>
              <a:tr h="2228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28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7%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15616" y="5145470"/>
            <a:ext cx="8028384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75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sz="2600" dirty="0">
                <a:latin typeface="Calibri" pitchFamily="34" charset="0"/>
              </a:rPr>
              <a:t>Average band ‘</a:t>
            </a:r>
            <a:r>
              <a:rPr lang="en-GB" sz="2600" b="1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GB" sz="2600" dirty="0">
                <a:latin typeface="Calibri" pitchFamily="34" charset="0"/>
              </a:rPr>
              <a:t>’ bill is </a:t>
            </a:r>
            <a:r>
              <a:rPr lang="en-GB" sz="2600" b="1" dirty="0">
                <a:solidFill>
                  <a:srgbClr val="FF0000"/>
                </a:solidFill>
                <a:latin typeface="Calibri" pitchFamily="34" charset="0"/>
              </a:rPr>
              <a:t>£530</a:t>
            </a:r>
            <a:r>
              <a:rPr lang="en-GB" sz="2600" b="1" dirty="0">
                <a:latin typeface="Calibri" pitchFamily="34" charset="0"/>
              </a:rPr>
              <a:t> </a:t>
            </a:r>
            <a:r>
              <a:rPr lang="en-GB" sz="2600" dirty="0">
                <a:latin typeface="Calibri" pitchFamily="34" charset="0"/>
              </a:rPr>
              <a:t>– band ‘</a:t>
            </a:r>
            <a:r>
              <a:rPr lang="en-GB" sz="2600" b="1" dirty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GB" sz="2600" dirty="0">
                <a:latin typeface="Calibri" pitchFamily="34" charset="0"/>
              </a:rPr>
              <a:t>’ is </a:t>
            </a:r>
            <a:r>
              <a:rPr lang="en-GB" sz="2600" b="1" dirty="0">
                <a:solidFill>
                  <a:srgbClr val="FF0000"/>
                </a:solidFill>
                <a:latin typeface="Calibri" pitchFamily="34" charset="0"/>
              </a:rPr>
              <a:t>£2200</a:t>
            </a:r>
          </a:p>
          <a:p>
            <a:pPr marL="342900" lvl="1" indent="-342900">
              <a:lnSpc>
                <a:spcPct val="75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endParaRPr lang="en-GB" sz="2600" dirty="0">
              <a:latin typeface="Calibri" pitchFamily="34" charset="0"/>
            </a:endParaRPr>
          </a:p>
          <a:p>
            <a:pPr marL="342900" lvl="1" indent="-342900">
              <a:lnSpc>
                <a:spcPct val="75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sz="2600" dirty="0">
                <a:latin typeface="Calibri" pitchFamily="34" charset="0"/>
              </a:rPr>
              <a:t>Moving from ‘D’ to ‘B’ is likely to half your bills</a:t>
            </a:r>
          </a:p>
          <a:p>
            <a:pPr marL="342900" lvl="1" indent="-342900">
              <a:lnSpc>
                <a:spcPct val="75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endParaRPr lang="en-GB" sz="2600" dirty="0">
              <a:latin typeface="Calibri" pitchFamily="34" charset="0"/>
            </a:endParaRPr>
          </a:p>
          <a:p>
            <a:pPr marL="342900" lvl="1" indent="-342900">
              <a:lnSpc>
                <a:spcPct val="75000"/>
              </a:lnSpc>
              <a:buClr>
                <a:srgbClr val="D63908"/>
              </a:buClr>
              <a:buSzPct val="125000"/>
              <a:buFont typeface="Arial" pitchFamily="34" charset="0"/>
              <a:buChar char="•"/>
            </a:pPr>
            <a:r>
              <a:rPr lang="en-GB" sz="2600" dirty="0" smtClean="0">
                <a:latin typeface="Calibri" pitchFamily="34" charset="0"/>
              </a:rPr>
              <a:t>It is now </a:t>
            </a:r>
            <a:r>
              <a:rPr lang="en-GB" sz="2600" b="1" dirty="0" smtClean="0">
                <a:latin typeface="Calibri" pitchFamily="34" charset="0"/>
              </a:rPr>
              <a:t>illegal</a:t>
            </a:r>
            <a:r>
              <a:rPr lang="en-GB" sz="2600" dirty="0" smtClean="0">
                <a:latin typeface="Calibri" pitchFamily="34" charset="0"/>
              </a:rPr>
              <a:t> to rent properties that are </a:t>
            </a:r>
            <a:r>
              <a:rPr lang="en-GB" sz="2600" dirty="0" smtClean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GB" sz="2600" dirty="0" smtClean="0">
                <a:latin typeface="Calibri" pitchFamily="34" charset="0"/>
              </a:rPr>
              <a:t> or </a:t>
            </a:r>
            <a:r>
              <a:rPr lang="en-GB" sz="26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GB" sz="2600" dirty="0" smtClean="0">
                <a:latin typeface="Calibri" pitchFamily="34" charset="0"/>
              </a:rPr>
              <a:t> rated</a:t>
            </a:r>
            <a:endParaRPr lang="en-GB" sz="2600" dirty="0">
              <a:latin typeface="Calibri" pitchFamily="34" charset="0"/>
            </a:endParaRPr>
          </a:p>
        </p:txBody>
      </p:sp>
      <p:pic>
        <p:nvPicPr>
          <p:cNvPr id="1026" name="Picture 2" descr="How landlords can meet the minimum EPC ra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2276"/>
          <a:stretch/>
        </p:blipFill>
        <p:spPr bwMode="auto">
          <a:xfrm>
            <a:off x="1475656" y="2996952"/>
            <a:ext cx="2016224" cy="17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Energy Efficiency of Homes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12447"/>
            <a:ext cx="6987739" cy="48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8835" y="42285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Heating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95" y="795134"/>
            <a:ext cx="3005434" cy="2775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pic>
        <p:nvPicPr>
          <p:cNvPr id="1026" name="Picture 2" descr="Storage Heaters: Differences between older and newer models - 21st Century  Heat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28936"/>
          <a:stretch/>
        </p:blipFill>
        <p:spPr bwMode="auto">
          <a:xfrm>
            <a:off x="1187625" y="1215648"/>
            <a:ext cx="3564066" cy="23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pper Hot Water Tank Immersion Heater Cylinder Litres - House Plans |  #9884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15306"/>
          <a:stretch/>
        </p:blipFill>
        <p:spPr bwMode="auto">
          <a:xfrm>
            <a:off x="1313309" y="3812797"/>
            <a:ext cx="3312697" cy="280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wlec Economy 7 Quartz Immersion Heater Timer Switch For Sale in  Ashbourne, Meath from darek_wrzeszcz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" b="7909"/>
          <a:stretch/>
        </p:blipFill>
        <p:spPr bwMode="auto">
          <a:xfrm>
            <a:off x="4860032" y="3968331"/>
            <a:ext cx="4018751" cy="26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8835" y="42285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Heating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pic>
        <p:nvPicPr>
          <p:cNvPr id="1030" name="Picture 6" descr="Interior Room Thermostat | Commercial &amp;amp; Industrial Hea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/>
          <a:stretch/>
        </p:blipFill>
        <p:spPr bwMode="auto">
          <a:xfrm>
            <a:off x="1271619" y="1396840"/>
            <a:ext cx="1984230" cy="20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ler Controls And Thermostats - Which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r="17231"/>
          <a:stretch/>
        </p:blipFill>
        <p:spPr bwMode="auto">
          <a:xfrm>
            <a:off x="3686094" y="1356479"/>
            <a:ext cx="3407988" cy="20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entral heating controls | Centre for Sustainable Energ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t="6265" r="4529"/>
          <a:stretch/>
        </p:blipFill>
        <p:spPr bwMode="auto">
          <a:xfrm>
            <a:off x="2051720" y="3717032"/>
            <a:ext cx="3096344" cy="27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ectric Panel Heaters, Fast Heating - Free Deliver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17866" r="12807" b="15941"/>
          <a:stretch/>
        </p:blipFill>
        <p:spPr bwMode="auto">
          <a:xfrm>
            <a:off x="5545910" y="3817470"/>
            <a:ext cx="30963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rgbClr val="103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8835" y="42285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Energy and Water Bills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50542" cy="1514860"/>
          </a:xfrm>
          <a:prstGeom prst="rect">
            <a:avLst/>
          </a:prstGeom>
        </p:spPr>
      </p:pic>
      <p:pic>
        <p:nvPicPr>
          <p:cNvPr id="3076" name="Picture 4" descr="Economy 7 Heaters: Is the Cheaper Tariff Right for You?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r="10952"/>
          <a:stretch/>
        </p:blipFill>
        <p:spPr bwMode="auto">
          <a:xfrm>
            <a:off x="-863891" y="15465747"/>
            <a:ext cx="188783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llions in UK face record energy bills after gas prices soar | Financial  Ti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35" y="2060848"/>
            <a:ext cx="3522140" cy="19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mmercial meter reading servi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35" y="4581128"/>
            <a:ext cx="745688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repayment me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25702"/>
            <a:ext cx="3475585" cy="15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mandSaf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WarmandSafe</Template>
  <TotalTime>2572</TotalTime>
  <Words>287</Words>
  <Application>Microsoft Office PowerPoint</Application>
  <PresentationFormat>On-screen Show (4:3)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Corbel</vt:lpstr>
      <vt:lpstr>WarmandSafe</vt:lpstr>
      <vt:lpstr>PowerPoint Presentation</vt:lpstr>
      <vt:lpstr>Who Are We?  </vt:lpstr>
      <vt:lpstr>Who Are We?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Centre For Sustainable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 Clark</dc:creator>
  <cp:lastModifiedBy>Elliot Clark</cp:lastModifiedBy>
  <cp:revision>157</cp:revision>
  <cp:lastPrinted>2021-06-28T16:17:43Z</cp:lastPrinted>
  <dcterms:created xsi:type="dcterms:W3CDTF">2016-02-23T14:12:05Z</dcterms:created>
  <dcterms:modified xsi:type="dcterms:W3CDTF">2021-09-07T14:14:18Z</dcterms:modified>
</cp:coreProperties>
</file>