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sldIdLst>
    <p:sldId id="290" r:id="rId7"/>
    <p:sldId id="270" r:id="rId8"/>
    <p:sldId id="279" r:id="rId9"/>
    <p:sldId id="291" r:id="rId10"/>
    <p:sldId id="292" r:id="rId11"/>
  </p:sldIdLst>
  <p:sldSz cx="9144000" cy="5143500" type="screen16x9"/>
  <p:notesSz cx="6858000" cy="9144000"/>
  <p:embeddedFontLst>
    <p:embeddedFont>
      <p:font typeface="Myriad Pro Light" panose="020B0403030403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p:cViewPr varScale="1">
        <p:scale>
          <a:sx n="152" d="100"/>
          <a:sy n="152" d="100"/>
        </p:scale>
        <p:origin x="48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smtClean="0"/>
              <a:t>Click the icon to insert </a:t>
            </a:r>
            <a:br>
              <a:rPr lang="en-GB" dirty="0" smtClean="0"/>
            </a:br>
            <a:r>
              <a:rPr lang="en-GB" dirty="0" smtClean="0"/>
              <a:t>a photo if required</a:t>
            </a:r>
            <a:endParaRPr lang="en-GB" dirty="0"/>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smtClean="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smtClean="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smtClean="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smtClean="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smtClean="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22922751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38043117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smtClean="0"/>
              <a:t>Click icon to add photo</a:t>
            </a:r>
            <a:endParaRPr lang="en-GB" dirty="0"/>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smtClean="0"/>
              <a:t>Click icon to add photo</a:t>
            </a:r>
            <a:endParaRPr lang="en-GB" dirty="0"/>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smtClean="0"/>
              <a:t>Click the icon below to create a chart</a:t>
            </a:r>
            <a:endParaRPr lang="en-GB" dirty="0"/>
          </a:p>
        </p:txBody>
      </p:sp>
    </p:spTree>
    <p:extLst>
      <p:ext uri="{BB962C8B-B14F-4D97-AF65-F5344CB8AC3E}">
        <p14:creationId xmlns:p14="http://schemas.microsoft.com/office/powerpoint/2010/main" val="4023067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smtClean="0"/>
              <a:t>Click the icon below to create a table</a:t>
            </a:r>
            <a:endParaRPr lang="en-GB" dirty="0"/>
          </a:p>
        </p:txBody>
      </p:sp>
    </p:spTree>
    <p:extLst>
      <p:ext uri="{BB962C8B-B14F-4D97-AF65-F5344CB8AC3E}">
        <p14:creationId xmlns:p14="http://schemas.microsoft.com/office/powerpoint/2010/main" val="6225851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smtClean="0"/>
              <a:t>Click icon below to add a video or other media</a:t>
            </a:r>
            <a:endParaRPr lang="en-GB" dirty="0"/>
          </a:p>
        </p:txBody>
      </p:sp>
    </p:spTree>
    <p:extLst>
      <p:ext uri="{BB962C8B-B14F-4D97-AF65-F5344CB8AC3E}">
        <p14:creationId xmlns:p14="http://schemas.microsoft.com/office/powerpoint/2010/main" val="516067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smtClean="0">
                <a:solidFill>
                  <a:schemeClr val="bg1"/>
                </a:solidFill>
              </a:rPr>
              <a:t>Thank you</a:t>
            </a:r>
          </a:p>
          <a:p>
            <a:r>
              <a:rPr lang="en-GB" sz="2300" dirty="0" smtClean="0">
                <a:solidFill>
                  <a:schemeClr val="bg1"/>
                </a:solidFill>
              </a:rPr>
              <a:t>www.swindon.gov.uk</a:t>
            </a:r>
            <a:endParaRPr lang="en-GB" sz="2300" dirty="0">
              <a:solidFill>
                <a:schemeClr val="bg1"/>
              </a:solidFill>
            </a:endParaRPr>
          </a:p>
        </p:txBody>
      </p:sp>
    </p:spTree>
    <p:extLst>
      <p:ext uri="{BB962C8B-B14F-4D97-AF65-F5344CB8AC3E}">
        <p14:creationId xmlns:p14="http://schemas.microsoft.com/office/powerpoint/2010/main" val="860780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545639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037853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4006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26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1101272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smtClean="0"/>
              <a:t>Click the icon to insert a photo</a:t>
            </a:r>
            <a:endParaRPr lang="en-GB" dirty="0"/>
          </a:p>
        </p:txBody>
      </p:sp>
    </p:spTree>
    <p:extLst>
      <p:ext uri="{BB962C8B-B14F-4D97-AF65-F5344CB8AC3E}">
        <p14:creationId xmlns:p14="http://schemas.microsoft.com/office/powerpoint/2010/main" val="2267423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iming>
    <p:tnLst>
      <p:par>
        <p:cTn id="1" dur="indefinite" restart="never" nodeType="tmRoot"/>
      </p:par>
    </p:tnLst>
  </p:timing>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1600" smtClean="0"/>
              <a:t>Swindon</a:t>
            </a:r>
            <a:r>
              <a:rPr lang="en-US" sz="1600" baseline="0" smtClean="0"/>
              <a:t> Vision Support Service</a:t>
            </a:r>
            <a:endParaRPr lang="en-GB" sz="1600" dirty="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iming>
    <p:tnLst>
      <p:par>
        <p:cTn id="1" dur="indefinite" restart="never" nodeType="tmRoot"/>
      </p:par>
    </p:tnLst>
  </p:timing>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smtClean="0">
                <a:solidFill>
                  <a:srgbClr val="EE7401"/>
                </a:solidFill>
                <a:latin typeface="Myriad Pro Light" pitchFamily="34" charset="0"/>
              </a:rPr>
              <a:t>Swindon </a:t>
            </a:r>
            <a:r>
              <a:rPr lang="en-GB" sz="1900" dirty="0">
                <a:solidFill>
                  <a:srgbClr val="EE7401"/>
                </a:solidFill>
                <a:latin typeface="Myriad Pro Light" pitchFamily="34" charset="0"/>
              </a:rPr>
              <a:t>Borough Council </a:t>
            </a:r>
            <a:r>
              <a:rPr lang="en-GB" sz="1900" dirty="0" smtClean="0">
                <a:solidFill>
                  <a:srgbClr val="EE7401"/>
                </a:solidFill>
                <a:latin typeface="Myriad Pro Light" pitchFamily="34" charset="0"/>
              </a:rPr>
              <a:t>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a:t>
            </a:r>
            <a:r>
              <a:rPr lang="en-GB" sz="1000" b="1" dirty="0" smtClean="0">
                <a:solidFill>
                  <a:srgbClr val="FF0000"/>
                </a:solidFill>
                <a:latin typeface="Myriad Pro Light" pitchFamily="34" charset="0"/>
              </a:rPr>
              <a:t>on how </a:t>
            </a:r>
            <a:r>
              <a:rPr lang="en-GB" sz="1000" b="1" dirty="0">
                <a:solidFill>
                  <a:srgbClr val="FF0000"/>
                </a:solidFill>
                <a:latin typeface="Myriad Pro Light" pitchFamily="34" charset="0"/>
              </a:rPr>
              <a:t>to use this template. Delete this before you use your presentation</a:t>
            </a:r>
            <a:r>
              <a:rPr lang="en-GB" sz="1000" b="1" dirty="0" smtClean="0">
                <a:solidFill>
                  <a:srgbClr val="FF0000"/>
                </a:solidFill>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a:t>
            </a:r>
            <a:r>
              <a:rPr lang="en-GB" sz="1000" dirty="0" smtClean="0">
                <a:latin typeface="Myriad Pro Light" pitchFamily="34" charset="0"/>
              </a:rPr>
              <a:t>on the text </a:t>
            </a:r>
            <a:r>
              <a:rPr lang="en-GB" sz="1000" dirty="0">
                <a:latin typeface="Myriad Pro Light" pitchFamily="34" charset="0"/>
              </a:rPr>
              <a:t>‘New Slide</a:t>
            </a:r>
            <a:r>
              <a:rPr lang="en-GB" sz="1000" dirty="0" smtClean="0">
                <a:latin typeface="Myriad Pro Light" pitchFamily="34" charset="0"/>
              </a:rPr>
              <a:t>’</a:t>
            </a:r>
            <a:r>
              <a:rPr lang="en-GB" sz="1000" baseline="0" dirty="0" smtClean="0">
                <a:latin typeface="Myriad Pro Light" pitchFamily="34" charset="0"/>
              </a:rPr>
              <a:t> </a:t>
            </a:r>
            <a:r>
              <a:rPr lang="en-GB" sz="1000" i="0" baseline="0" dirty="0" smtClean="0">
                <a:latin typeface="Myriad Pro Light" pitchFamily="34" charset="0"/>
              </a:rPr>
              <a:t>(location shown on the right), then</a:t>
            </a:r>
            <a:r>
              <a:rPr lang="en-GB" sz="1000" dirty="0" smtClean="0">
                <a:latin typeface="Myriad Pro Light" pitchFamily="34" charset="0"/>
              </a:rPr>
              <a:t> select </a:t>
            </a:r>
            <a:r>
              <a:rPr lang="en-GB" sz="1000" dirty="0">
                <a:latin typeface="Myriad Pro Light" pitchFamily="34" charset="0"/>
              </a:rPr>
              <a:t>the most appropriate option</a:t>
            </a:r>
            <a:r>
              <a:rPr lang="en-GB" sz="1000"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a:t>
            </a:r>
            <a:r>
              <a:rPr lang="en-GB" sz="1000" b="1" dirty="0" smtClean="0">
                <a:latin typeface="Myriad Pro Light" pitchFamily="34" charset="0"/>
              </a:rPr>
              <a:t>template.</a:t>
            </a:r>
            <a:r>
              <a:rPr lang="en-GB" sz="1000" b="1" baseline="0" dirty="0" smtClean="0">
                <a:latin typeface="Myriad Pro Light" pitchFamily="34" charset="0"/>
              </a:rPr>
              <a:t> U</a:t>
            </a:r>
            <a:r>
              <a:rPr lang="en-GB" sz="1000" b="1" dirty="0" smtClean="0">
                <a:latin typeface="Myriad Pro Light" pitchFamily="34" charset="0"/>
              </a:rPr>
              <a:t>se 35pt font </a:t>
            </a:r>
            <a:r>
              <a:rPr lang="en-GB" sz="1000" b="1" dirty="0">
                <a:latin typeface="Myriad Pro Light" pitchFamily="34" charset="0"/>
              </a:rPr>
              <a:t>size </a:t>
            </a:r>
            <a:r>
              <a:rPr lang="en-GB" sz="1000" b="1" dirty="0" smtClean="0">
                <a:latin typeface="Myriad Pro Light" pitchFamily="34" charset="0"/>
              </a:rPr>
              <a:t>for headings, and 23pt for</a:t>
            </a:r>
            <a:r>
              <a:rPr lang="en-GB" sz="1000" b="1" baseline="0" dirty="0" smtClean="0">
                <a:latin typeface="Myriad Pro Light" pitchFamily="34" charset="0"/>
              </a:rPr>
              <a:t> body text</a:t>
            </a:r>
            <a:r>
              <a:rPr lang="en-GB" sz="1000" b="1"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a:t>
            </a:r>
            <a:r>
              <a:rPr lang="en-GB" sz="1000" dirty="0" smtClean="0">
                <a:latin typeface="Myriad Pro Light" pitchFamily="34" charset="0"/>
              </a:rPr>
              <a:t>. </a:t>
            </a:r>
            <a:r>
              <a:rPr lang="en-GB" sz="1000" b="1" dirty="0" smtClean="0">
                <a:latin typeface="Myriad Pro Light" pitchFamily="34" charset="0"/>
              </a:rPr>
              <a:t>If you must include a third party logo only do so in the bottom left corner of the</a:t>
            </a:r>
            <a:r>
              <a:rPr lang="en-GB" sz="1000" b="1" baseline="0" dirty="0" smtClean="0">
                <a:latin typeface="Myriad Pro Light" pitchFamily="34" charset="0"/>
              </a:rPr>
              <a:t> title slide.</a:t>
            </a:r>
            <a:endParaRPr lang="en-GB" sz="1000" b="1" dirty="0" smtClean="0">
              <a:latin typeface="Myriad Pro Light" pitchFamily="34" charset="0"/>
            </a:endParaRPr>
          </a:p>
          <a:p>
            <a:pPr>
              <a:lnSpc>
                <a:spcPts val="1100"/>
              </a:lnSpc>
            </a:pPr>
            <a:endParaRPr lang="en-GB" sz="1000" dirty="0" smtClean="0">
              <a:latin typeface="Myriad Pro Light" pitchFamily="34" charset="0"/>
            </a:endParaRPr>
          </a:p>
          <a:p>
            <a:pPr>
              <a:lnSpc>
                <a:spcPts val="1100"/>
              </a:lnSpc>
            </a:pPr>
            <a:r>
              <a:rPr lang="en-GB" sz="1000" dirty="0" smtClean="0">
                <a:latin typeface="Myriad Pro Light" pitchFamily="34" charset="0"/>
              </a:rPr>
              <a:t>When </a:t>
            </a:r>
            <a:r>
              <a:rPr lang="en-GB" sz="1000" dirty="0">
                <a:latin typeface="Myriad Pro Light" pitchFamily="34" charset="0"/>
              </a:rPr>
              <a:t>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a:t>
            </a:r>
            <a:r>
              <a:rPr lang="en-GB" sz="1000" dirty="0" smtClean="0">
                <a:latin typeface="Myriad Pro Light" pitchFamily="34" charset="0"/>
              </a:rPr>
              <a:t>too</a:t>
            </a:r>
            <a:r>
              <a:rPr lang="en-GB" sz="1000" baseline="0" dirty="0" smtClean="0">
                <a:latin typeface="Myriad Pro Light" pitchFamily="34" charset="0"/>
              </a:rPr>
              <a:t> much</a:t>
            </a:r>
            <a:r>
              <a:rPr lang="en-GB" sz="1000" dirty="0" smtClean="0">
                <a:latin typeface="Myriad Pro Light" pitchFamily="34" charset="0"/>
              </a:rPr>
              <a:t> </a:t>
            </a:r>
            <a:r>
              <a:rPr lang="en-GB" sz="1000" dirty="0">
                <a:latin typeface="Myriad Pro Light" pitchFamily="34" charset="0"/>
              </a:rPr>
              <a:t>as this will then </a:t>
            </a:r>
            <a:r>
              <a:rPr lang="en-GB" sz="1000" dirty="0" smtClean="0">
                <a:latin typeface="Myriad Pro Light" pitchFamily="34" charset="0"/>
              </a:rPr>
              <a:t>be difficult to read in meetings </a:t>
            </a:r>
            <a:r>
              <a:rPr lang="en-GB" sz="1000" dirty="0">
                <a:latin typeface="Myriad Pro Light" pitchFamily="34" charset="0"/>
              </a:rPr>
              <a:t>– </a:t>
            </a:r>
            <a:r>
              <a:rPr lang="en-GB" sz="1000" dirty="0" smtClean="0">
                <a:latin typeface="Myriad Pro Light" pitchFamily="34" charset="0"/>
              </a:rPr>
              <a:t>use an additional slide instead.</a:t>
            </a:r>
            <a:endParaRPr lang="en-GB" sz="1000" dirty="0">
              <a:latin typeface="Myriad Pro Light" pitchFamily="34" charset="0"/>
            </a:endParaRPr>
          </a:p>
          <a:p>
            <a:pPr>
              <a:lnSpc>
                <a:spcPts val="1100"/>
              </a:lnSpc>
            </a:pPr>
            <a:endParaRPr lang="en-GB" sz="1000" dirty="0" smtClean="0">
              <a:latin typeface="Myriad Pro Light" pitchFamily="34" charset="0"/>
            </a:endParaRPr>
          </a:p>
          <a:p>
            <a:pPr>
              <a:lnSpc>
                <a:spcPts val="1100"/>
              </a:lnSpc>
            </a:pPr>
            <a:r>
              <a:rPr lang="en-GB" sz="1000" dirty="0" smtClean="0">
                <a:latin typeface="Myriad Pro Light" pitchFamily="34" charset="0"/>
              </a:rPr>
              <a:t>On </a:t>
            </a:r>
            <a:r>
              <a:rPr lang="en-GB" sz="1000" dirty="0">
                <a:latin typeface="Myriad Pro Light" pitchFamily="34" charset="0"/>
              </a:rPr>
              <a:t>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r>
              <a:rPr lang="en-GB" sz="1000"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a:t>
            </a:r>
            <a:r>
              <a:rPr lang="en-GB" sz="1000" dirty="0" smtClean="0">
                <a:latin typeface="Myriad Pro Light" pitchFamily="34" charset="0"/>
              </a:rPr>
              <a:t>the ‘View</a:t>
            </a:r>
            <a:r>
              <a:rPr lang="en-GB" sz="1000" dirty="0">
                <a:latin typeface="Myriad Pro Light" pitchFamily="34" charset="0"/>
              </a:rPr>
              <a:t>’ </a:t>
            </a:r>
            <a:r>
              <a:rPr lang="en-GB" sz="1000" dirty="0" smtClean="0">
                <a:latin typeface="Myriad Pro Light" pitchFamily="34" charset="0"/>
              </a:rPr>
              <a:t>tab at </a:t>
            </a:r>
            <a:r>
              <a:rPr lang="en-GB" sz="1000" dirty="0">
                <a:latin typeface="Myriad Pro Light" pitchFamily="34" charset="0"/>
              </a:rPr>
              <a:t>the top of the PowerPoint window, and then click on ‘Slide Master</a:t>
            </a:r>
            <a:r>
              <a:rPr lang="en-GB" sz="1000" dirty="0" smtClean="0">
                <a:latin typeface="Myriad Pro Light" pitchFamily="34" charset="0"/>
              </a:rPr>
              <a:t>’. (shown on the right) </a:t>
            </a:r>
            <a:r>
              <a:rPr lang="en-GB" sz="1000" dirty="0">
                <a:latin typeface="Myriad Pro Light" pitchFamily="34" charset="0"/>
              </a:rPr>
              <a:t>Then click on the slide with the number 2 next to </a:t>
            </a:r>
            <a:r>
              <a:rPr lang="en-GB" sz="1000" dirty="0" smtClean="0">
                <a:latin typeface="Myriad Pro Light" pitchFamily="34" charset="0"/>
              </a:rPr>
              <a:t>it (shown on the right), </a:t>
            </a:r>
            <a:r>
              <a:rPr lang="en-GB" sz="1000" dirty="0">
                <a:latin typeface="Myriad Pro Light" pitchFamily="34" charset="0"/>
              </a:rPr>
              <a:t>there you can add your service area. This will </a:t>
            </a:r>
            <a:r>
              <a:rPr lang="en-GB" sz="1000" dirty="0" smtClean="0">
                <a:latin typeface="Myriad Pro Light" pitchFamily="34" charset="0"/>
              </a:rPr>
              <a:t>change </a:t>
            </a:r>
            <a:r>
              <a:rPr lang="en-GB" sz="1000" dirty="0">
                <a:latin typeface="Myriad Pro Light" pitchFamily="34" charset="0"/>
              </a:rPr>
              <a:t>the text on all of your content </a:t>
            </a:r>
            <a:r>
              <a:rPr lang="en-GB" sz="1000" dirty="0" smtClean="0">
                <a:latin typeface="Myriad Pro Light" pitchFamily="34" charset="0"/>
              </a:rPr>
              <a:t>slides at once. </a:t>
            </a:r>
            <a:r>
              <a:rPr lang="en-GB" sz="1000" dirty="0">
                <a:latin typeface="Myriad Pro Light" pitchFamily="34" charset="0"/>
              </a:rPr>
              <a:t>To exit click on ‘Close Master View’ on the top </a:t>
            </a:r>
            <a:r>
              <a:rPr lang="en-GB" sz="1000" dirty="0" smtClean="0">
                <a:latin typeface="Myriad Pro Light" pitchFamily="34" charset="0"/>
              </a:rPr>
              <a:t>tool bar.</a:t>
            </a:r>
          </a:p>
          <a:p>
            <a:pPr>
              <a:lnSpc>
                <a:spcPts val="1100"/>
              </a:lnSpc>
            </a:pPr>
            <a:endParaRPr lang="en-GB" sz="1000" dirty="0">
              <a:latin typeface="Myriad Pro Light" pitchFamily="34" charset="0"/>
            </a:endParaRPr>
          </a:p>
          <a:p>
            <a:pPr>
              <a:lnSpc>
                <a:spcPts val="1100"/>
              </a:lnSpc>
            </a:pPr>
            <a:r>
              <a:rPr lang="en-GB" sz="1000" b="1" dirty="0" smtClean="0">
                <a:solidFill>
                  <a:srgbClr val="EE7401"/>
                </a:solidFill>
                <a:latin typeface="Myriad Pro Light" pitchFamily="34" charset="0"/>
              </a:rPr>
              <a:t>Contact design@Swindon.gov.uk if you need any further assistance.</a:t>
            </a:r>
            <a:endParaRPr lang="en-GB" sz="1000" b="1" dirty="0">
              <a:solidFill>
                <a:srgbClr val="EE7401"/>
              </a:solidFill>
              <a:latin typeface="Myriad Pro Light" pitchFamily="34" charset="0"/>
            </a:endParaRP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Click here for slide layouts</a:t>
            </a:r>
            <a:endParaRPr lang="en-GB" sz="1000" dirty="0">
              <a:solidFill>
                <a:schemeClr val="bg1"/>
              </a:solidFill>
              <a:latin typeface="Myriad Pro Light" panose="020B0403030403020204" charset="0"/>
            </a:endParaRP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Click here for slide masters</a:t>
            </a:r>
            <a:endParaRPr lang="en-GB" sz="1000" dirty="0">
              <a:solidFill>
                <a:schemeClr val="bg1"/>
              </a:solidFill>
              <a:latin typeface="Myriad Pro Light" panose="020B0403030403020204" charset="0"/>
            </a:endParaRP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Type</a:t>
            </a:r>
            <a:r>
              <a:rPr lang="en-GB" sz="1000" baseline="0" dirty="0" smtClean="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jclarke@swindon.gov.uk" TargetMode="External"/><Relationship Id="rId2" Type="http://schemas.openxmlformats.org/officeDocument/2006/relationships/hyperlink" Target="mailto:khewlett@swindon.gov.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localoffer.swindon.gov.uk/content/send-local-offer/landing-pages/education/the-areas-of-need/"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NBullock@swindon.gov.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1073" t="38991" r="20420" b="7003"/>
          <a:stretch/>
        </p:blipFill>
        <p:spPr>
          <a:xfrm rot="5400000">
            <a:off x="5364088" y="843558"/>
            <a:ext cx="2808312" cy="1944216"/>
          </a:xfrm>
        </p:spPr>
      </p:pic>
      <p:sp>
        <p:nvSpPr>
          <p:cNvPr id="3" name="Text Placeholder 2"/>
          <p:cNvSpPr>
            <a:spLocks noGrp="1"/>
          </p:cNvSpPr>
          <p:nvPr>
            <p:ph type="body" sz="quarter" idx="11"/>
          </p:nvPr>
        </p:nvSpPr>
        <p:spPr/>
        <p:txBody>
          <a:bodyPr/>
          <a:lstStyle/>
          <a:p>
            <a:r>
              <a:rPr lang="en-GB" dirty="0" smtClean="0"/>
              <a:t>Friday 24</a:t>
            </a:r>
            <a:r>
              <a:rPr lang="en-GB" baseline="30000" dirty="0" smtClean="0"/>
              <a:t>th</a:t>
            </a:r>
            <a:r>
              <a:rPr lang="en-GB" dirty="0" smtClean="0"/>
              <a:t> September 2021</a:t>
            </a:r>
            <a:endParaRPr lang="en-GB" dirty="0"/>
          </a:p>
        </p:txBody>
      </p:sp>
      <p:sp>
        <p:nvSpPr>
          <p:cNvPr id="4" name="Text Placeholder 3"/>
          <p:cNvSpPr>
            <a:spLocks noGrp="1"/>
          </p:cNvSpPr>
          <p:nvPr>
            <p:ph type="body" sz="quarter" idx="12"/>
          </p:nvPr>
        </p:nvSpPr>
        <p:spPr/>
        <p:txBody>
          <a:bodyPr/>
          <a:lstStyle/>
          <a:p>
            <a:r>
              <a:rPr lang="en-GB" dirty="0" smtClean="0"/>
              <a:t>Joanne Clarke</a:t>
            </a:r>
            <a:endParaRPr lang="en-GB" dirty="0"/>
          </a:p>
        </p:txBody>
      </p:sp>
      <p:sp>
        <p:nvSpPr>
          <p:cNvPr id="5" name="Text Placeholder 4"/>
          <p:cNvSpPr>
            <a:spLocks noGrp="1"/>
          </p:cNvSpPr>
          <p:nvPr>
            <p:ph type="body" sz="quarter" idx="13"/>
          </p:nvPr>
        </p:nvSpPr>
        <p:spPr>
          <a:xfrm>
            <a:off x="612000" y="2835952"/>
            <a:ext cx="4355852" cy="599893"/>
          </a:xfrm>
        </p:spPr>
        <p:txBody>
          <a:bodyPr>
            <a:normAutofit/>
          </a:bodyPr>
          <a:lstStyle/>
          <a:p>
            <a:r>
              <a:rPr lang="en-GB" dirty="0" smtClean="0"/>
              <a:t>Swindon Vision Support Service</a:t>
            </a:r>
            <a:endParaRPr lang="en-GB" dirty="0"/>
          </a:p>
        </p:txBody>
      </p:sp>
      <p:sp>
        <p:nvSpPr>
          <p:cNvPr id="6" name="Text Placeholder 5"/>
          <p:cNvSpPr>
            <a:spLocks noGrp="1"/>
          </p:cNvSpPr>
          <p:nvPr>
            <p:ph type="body" sz="quarter" idx="14"/>
          </p:nvPr>
        </p:nvSpPr>
        <p:spPr/>
        <p:txBody>
          <a:bodyPr>
            <a:normAutofit lnSpcReduction="10000"/>
          </a:bodyPr>
          <a:lstStyle/>
          <a:p>
            <a:r>
              <a:rPr lang="en-GB" dirty="0"/>
              <a:t>Preparing for Adulthood </a:t>
            </a:r>
            <a:r>
              <a:rPr lang="en-GB" dirty="0" smtClean="0"/>
              <a:t>Transitions</a:t>
            </a:r>
            <a:endParaRPr lang="en-GB" dirty="0"/>
          </a:p>
        </p:txBody>
      </p:sp>
      <p:pic>
        <p:nvPicPr>
          <p:cNvPr id="7"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631700"/>
            <a:ext cx="1666895" cy="1511800"/>
          </a:xfrm>
          <a:prstGeom prst="rect">
            <a:avLst/>
          </a:prstGeom>
        </p:spPr>
      </p:pic>
    </p:spTree>
    <p:extLst>
      <p:ext uri="{BB962C8B-B14F-4D97-AF65-F5344CB8AC3E}">
        <p14:creationId xmlns:p14="http://schemas.microsoft.com/office/powerpoint/2010/main" val="277613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335857"/>
            <a:ext cx="7920000" cy="867851"/>
          </a:xfrm>
        </p:spPr>
        <p:txBody>
          <a:bodyPr>
            <a:normAutofit/>
          </a:bodyPr>
          <a:lstStyle/>
          <a:p>
            <a:pPr algn="ctr"/>
            <a:r>
              <a:rPr lang="en-GB" dirty="0">
                <a:solidFill>
                  <a:schemeClr val="tx1"/>
                </a:solidFill>
              </a:rPr>
              <a:t>The Swindon Vision Support Service (SVSS)Who are we?</a:t>
            </a:r>
            <a:endParaRPr lang="en-GB" dirty="0"/>
          </a:p>
        </p:txBody>
      </p:sp>
      <p:sp>
        <p:nvSpPr>
          <p:cNvPr id="3" name="Text Placeholder 2"/>
          <p:cNvSpPr>
            <a:spLocks noGrp="1"/>
          </p:cNvSpPr>
          <p:nvPr>
            <p:ph type="body" sz="quarter" idx="11"/>
          </p:nvPr>
        </p:nvSpPr>
        <p:spPr/>
        <p:txBody>
          <a:bodyPr>
            <a:normAutofit fontScale="55000" lnSpcReduction="20000"/>
          </a:bodyPr>
          <a:lstStyle/>
          <a:p>
            <a:endParaRPr lang="en-GB" sz="2400" dirty="0"/>
          </a:p>
          <a:p>
            <a:pPr marL="342900" indent="-342900">
              <a:buFont typeface="Arial" panose="020B0604020202020204" pitchFamily="34" charset="0"/>
              <a:buChar char="•"/>
            </a:pPr>
            <a:r>
              <a:rPr lang="en-GB" sz="3400" dirty="0">
                <a:cs typeface="Calibri" panose="020F0502020204030204" pitchFamily="34" charset="0"/>
              </a:rPr>
              <a:t>1 Advisory Teacher and Head of Service- Katie </a:t>
            </a:r>
            <a:r>
              <a:rPr lang="en-GB" sz="3400" dirty="0" smtClean="0">
                <a:cs typeface="Calibri" panose="020F0502020204030204" pitchFamily="34" charset="0"/>
              </a:rPr>
              <a:t>Hewlett </a:t>
            </a:r>
            <a:r>
              <a:rPr lang="en-GB" sz="3400" dirty="0" smtClean="0">
                <a:cs typeface="Calibri" panose="020F0502020204030204" pitchFamily="34" charset="0"/>
                <a:hlinkClick r:id="rId2"/>
              </a:rPr>
              <a:t>khewlett@swindon.gov.uk</a:t>
            </a:r>
            <a:r>
              <a:rPr lang="en-GB" sz="3400" dirty="0" smtClean="0">
                <a:cs typeface="Calibri" panose="020F0502020204030204" pitchFamily="34" charset="0"/>
              </a:rPr>
              <a:t> </a:t>
            </a:r>
            <a:r>
              <a:rPr lang="en-GB" sz="3600" b="1" dirty="0"/>
              <a:t>07813 721156 </a:t>
            </a:r>
            <a:endParaRPr lang="en-GB" sz="3400" dirty="0" smtClean="0">
              <a:cs typeface="Calibri" panose="020F0502020204030204" pitchFamily="34" charset="0"/>
            </a:endParaRPr>
          </a:p>
          <a:p>
            <a:pPr marL="342900" indent="-342900">
              <a:buFont typeface="Arial" panose="020B0604020202020204" pitchFamily="34" charset="0"/>
              <a:buChar char="•"/>
            </a:pPr>
            <a:r>
              <a:rPr lang="en-GB" sz="3400" dirty="0"/>
              <a:t>1 Qualified Teacher for Children and young People with Visual Impairment </a:t>
            </a:r>
          </a:p>
          <a:p>
            <a:r>
              <a:rPr lang="en-GB" sz="3400" dirty="0" smtClean="0"/>
              <a:t>	Manager </a:t>
            </a:r>
            <a:r>
              <a:rPr lang="en-GB" sz="3400" dirty="0"/>
              <a:t>of VS, AT/AAC &amp; PD Advisory Teachers.- Joanne </a:t>
            </a:r>
            <a:r>
              <a:rPr lang="en-GB" sz="3400" dirty="0" smtClean="0"/>
              <a:t>Clarke 	</a:t>
            </a:r>
            <a:r>
              <a:rPr lang="en-GB" sz="3400" dirty="0" smtClean="0">
                <a:hlinkClick r:id="rId3"/>
              </a:rPr>
              <a:t>jclarke@swindon.gov.uk</a:t>
            </a:r>
            <a:r>
              <a:rPr lang="en-GB" sz="3400" dirty="0" smtClean="0"/>
              <a:t>  </a:t>
            </a:r>
            <a:endParaRPr lang="en-GB" sz="3400" dirty="0">
              <a:cs typeface="Calibri" panose="020F0502020204030204" pitchFamily="34" charset="0"/>
            </a:endParaRPr>
          </a:p>
          <a:p>
            <a:pPr marL="342900" indent="-342900">
              <a:buFont typeface="Arial" panose="020B0604020202020204" pitchFamily="34" charset="0"/>
              <a:buChar char="•"/>
            </a:pPr>
            <a:r>
              <a:rPr lang="en-GB" sz="3400" dirty="0">
                <a:cs typeface="Calibri" panose="020F0502020204030204" pitchFamily="34" charset="0"/>
              </a:rPr>
              <a:t>2 part time Habilitation Specialists- Heather Emery and Karen </a:t>
            </a:r>
            <a:r>
              <a:rPr lang="en-GB" sz="3400" dirty="0" smtClean="0">
                <a:cs typeface="Calibri" panose="020F0502020204030204" pitchFamily="34" charset="0"/>
              </a:rPr>
              <a:t>Howells</a:t>
            </a:r>
            <a:endParaRPr lang="en-GB" sz="3400" dirty="0">
              <a:cs typeface="Calibri" panose="020F0502020204030204" pitchFamily="34" charset="0"/>
            </a:endParaRPr>
          </a:p>
          <a:p>
            <a:pPr marL="342900" indent="-342900">
              <a:buFont typeface="Arial" panose="020B0604020202020204" pitchFamily="34" charset="0"/>
              <a:buChar char="•"/>
            </a:pPr>
            <a:r>
              <a:rPr lang="en-GB" sz="3400" dirty="0" smtClean="0">
                <a:cs typeface="Calibri" panose="020F0502020204030204" pitchFamily="34" charset="0"/>
              </a:rPr>
              <a:t>4 part-time </a:t>
            </a:r>
            <a:r>
              <a:rPr lang="en-GB" sz="3400" dirty="0">
                <a:cs typeface="Calibri" panose="020F0502020204030204" pitchFamily="34" charset="0"/>
              </a:rPr>
              <a:t>Specialist Teaching Assistants- Gemma Cheal, Sarah Lane, Kayla Jolly and Karen Howells. Working both in Schools supporting Blind Students and providing OUTREACH</a:t>
            </a:r>
            <a:r>
              <a:rPr lang="en-GB" sz="3400" dirty="0" smtClean="0">
                <a:latin typeface="Calibri" panose="020F0502020204030204" pitchFamily="34" charset="0"/>
                <a:cs typeface="Calibri" panose="020F0502020204030204" pitchFamily="34" charset="0"/>
              </a:rPr>
              <a:t>.</a:t>
            </a:r>
            <a:endParaRPr lang="en-GB" sz="3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3400" dirty="0">
                <a:cs typeface="Calibri" panose="020F0502020204030204" pitchFamily="34" charset="0"/>
              </a:rPr>
              <a:t>1 Admin Assistant- Jacqueline </a:t>
            </a:r>
            <a:r>
              <a:rPr lang="en-GB" sz="3400" dirty="0" smtClean="0">
                <a:cs typeface="Calibri" panose="020F0502020204030204" pitchFamily="34" charset="0"/>
              </a:rPr>
              <a:t>Styles </a:t>
            </a:r>
            <a:endParaRPr lang="en-GB" sz="3400" dirty="0">
              <a:cs typeface="Calibri" panose="020F0502020204030204" pitchFamily="34" charset="0"/>
            </a:endParaRPr>
          </a:p>
        </p:txBody>
      </p:sp>
    </p:spTree>
    <p:extLst>
      <p:ext uri="{BB962C8B-B14F-4D97-AF65-F5344CB8AC3E}">
        <p14:creationId xmlns:p14="http://schemas.microsoft.com/office/powerpoint/2010/main" val="135788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Who do we support and </a:t>
            </a:r>
            <a:r>
              <a:rPr lang="en-GB" u="sng" dirty="0" smtClean="0"/>
              <a:t>referrals</a:t>
            </a:r>
            <a:endParaRPr lang="en-GB" dirty="0"/>
          </a:p>
        </p:txBody>
      </p:sp>
      <p:sp>
        <p:nvSpPr>
          <p:cNvPr id="3" name="Text Placeholder 2"/>
          <p:cNvSpPr>
            <a:spLocks noGrp="1"/>
          </p:cNvSpPr>
          <p:nvPr>
            <p:ph type="body" sz="quarter" idx="11"/>
          </p:nvPr>
        </p:nvSpPr>
        <p:spPr/>
        <p:txBody>
          <a:bodyPr>
            <a:normAutofit/>
          </a:bodyPr>
          <a:lstStyle/>
          <a:p>
            <a:r>
              <a:rPr lang="en-GB" dirty="0"/>
              <a:t>Babies, Children and Young people with a Visual Impairment.</a:t>
            </a:r>
          </a:p>
          <a:p>
            <a:r>
              <a:rPr lang="en-GB" dirty="0" smtClean="0"/>
              <a:t>0-25yrs with an EHCP</a:t>
            </a:r>
          </a:p>
          <a:p>
            <a:r>
              <a:rPr lang="en-GB" dirty="0" smtClean="0"/>
              <a:t>0-18yrs without an EHCP</a:t>
            </a:r>
            <a:endParaRPr lang="en-GB" dirty="0"/>
          </a:p>
          <a:p>
            <a:r>
              <a:rPr lang="en-GB" dirty="0"/>
              <a:t>In homes, schools and other settings</a:t>
            </a:r>
            <a:r>
              <a:rPr lang="en-GB" dirty="0" smtClean="0"/>
              <a:t>.</a:t>
            </a:r>
          </a:p>
          <a:p>
            <a:endParaRPr lang="en-GB" dirty="0"/>
          </a:p>
          <a:p>
            <a:r>
              <a:rPr lang="en-GB" dirty="0" smtClean="0"/>
              <a:t>Referrals from Eye Clinics and settings </a:t>
            </a:r>
          </a:p>
          <a:p>
            <a:r>
              <a:rPr lang="en-GB" dirty="0" smtClean="0">
                <a:hlinkClick r:id="rId2"/>
              </a:rPr>
              <a:t>Swindon Core Standards</a:t>
            </a:r>
            <a:endParaRPr lang="en-GB" dirty="0"/>
          </a:p>
          <a:p>
            <a:endParaRPr lang="en-GB" dirty="0" smtClean="0"/>
          </a:p>
          <a:p>
            <a:endParaRPr lang="en-GB" dirty="0"/>
          </a:p>
        </p:txBody>
      </p:sp>
    </p:spTree>
    <p:extLst>
      <p:ext uri="{BB962C8B-B14F-4D97-AF65-F5344CB8AC3E}">
        <p14:creationId xmlns:p14="http://schemas.microsoft.com/office/powerpoint/2010/main" val="194601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support</a:t>
            </a:r>
            <a:endParaRPr lang="en-GB" dirty="0"/>
          </a:p>
        </p:txBody>
      </p:sp>
      <p:sp>
        <p:nvSpPr>
          <p:cNvPr id="3" name="Text Placeholder 2"/>
          <p:cNvSpPr>
            <a:spLocks noGrp="1"/>
          </p:cNvSpPr>
          <p:nvPr>
            <p:ph type="body" sz="quarter" idx="11"/>
          </p:nvPr>
        </p:nvSpPr>
        <p:spPr/>
        <p:txBody>
          <a:bodyPr>
            <a:normAutofit fontScale="92500" lnSpcReduction="10000"/>
          </a:bodyPr>
          <a:lstStyle/>
          <a:p>
            <a:r>
              <a:rPr lang="en-GB" dirty="0"/>
              <a:t>School visits, observations, and functional vision assessments.</a:t>
            </a:r>
          </a:p>
          <a:p>
            <a:endParaRPr lang="en-GB" dirty="0" smtClean="0"/>
          </a:p>
          <a:p>
            <a:r>
              <a:rPr lang="en-GB" dirty="0" smtClean="0"/>
              <a:t>Classroom </a:t>
            </a:r>
            <a:r>
              <a:rPr lang="en-GB" dirty="0"/>
              <a:t>strategies and support, Access assessments and solutions. ( devices, hardware/software) </a:t>
            </a:r>
          </a:p>
          <a:p>
            <a:endParaRPr lang="en-GB" dirty="0" smtClean="0"/>
          </a:p>
          <a:p>
            <a:r>
              <a:rPr lang="en-GB" dirty="0" smtClean="0"/>
              <a:t>Training- </a:t>
            </a:r>
            <a:r>
              <a:rPr lang="en-GB" dirty="0"/>
              <a:t>Pupil Specific and Open to </a:t>
            </a:r>
            <a:r>
              <a:rPr lang="en-GB" dirty="0" smtClean="0"/>
              <a:t>all </a:t>
            </a:r>
            <a:r>
              <a:rPr lang="en-GB" dirty="0"/>
              <a:t>e.g. CVI, Nystagmus.</a:t>
            </a:r>
          </a:p>
          <a:p>
            <a:endParaRPr lang="en-GB" dirty="0" smtClean="0"/>
          </a:p>
          <a:p>
            <a:r>
              <a:rPr lang="en-GB" dirty="0" smtClean="0"/>
              <a:t>Multi-agency working</a:t>
            </a:r>
            <a:endParaRPr lang="en-GB" dirty="0"/>
          </a:p>
        </p:txBody>
      </p:sp>
    </p:spTree>
    <p:extLst>
      <p:ext uri="{BB962C8B-B14F-4D97-AF65-F5344CB8AC3E}">
        <p14:creationId xmlns:p14="http://schemas.microsoft.com/office/powerpoint/2010/main" val="3219694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to Adulthood</a:t>
            </a:r>
            <a:endParaRPr lang="en-GB" dirty="0"/>
          </a:p>
        </p:txBody>
      </p:sp>
      <p:sp>
        <p:nvSpPr>
          <p:cNvPr id="3" name="Text Placeholder 2"/>
          <p:cNvSpPr>
            <a:spLocks noGrp="1"/>
          </p:cNvSpPr>
          <p:nvPr>
            <p:ph type="body" sz="quarter" idx="11"/>
          </p:nvPr>
        </p:nvSpPr>
        <p:spPr/>
        <p:txBody>
          <a:bodyPr/>
          <a:lstStyle/>
          <a:p>
            <a:r>
              <a:rPr lang="en-GB" dirty="0" smtClean="0"/>
              <a:t>At 18 (or 25 with an EHCP) the Service will request permission to make a referral to </a:t>
            </a:r>
          </a:p>
          <a:p>
            <a:endParaRPr lang="en-GB" dirty="0"/>
          </a:p>
          <a:p>
            <a:r>
              <a:rPr lang="en-GB" dirty="0"/>
              <a:t>Nikki Bullock </a:t>
            </a:r>
            <a:r>
              <a:rPr lang="en-GB" dirty="0" smtClean="0">
                <a:hlinkClick r:id="rId2"/>
              </a:rPr>
              <a:t>NBullock@swindon.gov.uk</a:t>
            </a:r>
            <a:r>
              <a:rPr lang="en-GB" dirty="0" smtClean="0"/>
              <a:t> </a:t>
            </a:r>
            <a:endParaRPr lang="en-GB" dirty="0"/>
          </a:p>
          <a:p>
            <a:r>
              <a:rPr lang="en-GB" dirty="0"/>
              <a:t>Assistant Care Manager – Hearing and Vision</a:t>
            </a:r>
            <a:br>
              <a:rPr lang="en-GB" dirty="0"/>
            </a:br>
            <a:r>
              <a:rPr lang="en-GB" dirty="0"/>
              <a:t>Adult Community Team</a:t>
            </a:r>
          </a:p>
          <a:p>
            <a:r>
              <a:rPr lang="en-GB" dirty="0" smtClean="0"/>
              <a:t> </a:t>
            </a:r>
            <a:endParaRPr lang="en-GB" dirty="0"/>
          </a:p>
        </p:txBody>
      </p:sp>
    </p:spTree>
    <p:extLst>
      <p:ext uri="{BB962C8B-B14F-4D97-AF65-F5344CB8AC3E}">
        <p14:creationId xmlns:p14="http://schemas.microsoft.com/office/powerpoint/2010/main" val="1461995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Template v3" id="{23A8CF57-F7CE-487A-B9CE-DA4FF2A23AE8}" vid="{4AB3A262-72D5-49D8-A2A3-11B02577CC8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ED7E5F59-30BD-4A2D-9369-8D762355704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A4DC828089AE74EA00AF754D0ADAC3F" ma:contentTypeVersion="2" ma:contentTypeDescription="Upload an image." ma:contentTypeScope="" ma:versionID="ffc08840dc8f76adc41e9e01794ccc71">
  <xsd:schema xmlns:xsd="http://www.w3.org/2001/XMLSchema" xmlns:xs="http://www.w3.org/2001/XMLSchema" xmlns:p="http://schemas.microsoft.com/office/2006/metadata/properties" xmlns:ns1="http://schemas.microsoft.com/sharepoint/v3" xmlns:ns2="ED7E5F59-30BD-4A2D-9369-8D762355704A" xmlns:ns3="http://schemas.microsoft.com/sharepoint/v3/fields" targetNamespace="http://schemas.microsoft.com/office/2006/metadata/properties" ma:root="true" ma:fieldsID="8e48e2673cbd791570cefdc239ff755e" ns1:_="" ns2:_="" ns3:_="">
    <xsd:import namespace="http://schemas.microsoft.com/sharepoint/v3"/>
    <xsd:import namespace="ED7E5F59-30BD-4A2D-9369-8D762355704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E5F59-30BD-4A2D-9369-8D762355704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BB9CD-5BEF-4230-A48C-35BBA2582C3A}">
  <ds:schemaRefs>
    <ds:schemaRef ds:uri="http://schemas.microsoft.com/sharepoint/v3/contenttype/forms"/>
  </ds:schemaRefs>
</ds:datastoreItem>
</file>

<file path=customXml/itemProps2.xml><?xml version="1.0" encoding="utf-8"?>
<ds:datastoreItem xmlns:ds="http://schemas.openxmlformats.org/officeDocument/2006/customXml" ds:itemID="{555A5506-3EB2-4DA8-AD1F-675CFC362E3B}">
  <ds:schemaRefs>
    <ds:schemaRef ds:uri="http://purl.org/dc/elements/1.1/"/>
    <ds:schemaRef ds:uri="http://schemas.microsoft.com/sharepoint/v3/fields"/>
    <ds:schemaRef ds:uri="http://schemas.microsoft.com/sharepoint/v3"/>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ED7E5F59-30BD-4A2D-9369-8D762355704A"/>
    <ds:schemaRef ds:uri="http://schemas.microsoft.com/office/2006/metadata/properties"/>
  </ds:schemaRefs>
</ds:datastoreItem>
</file>

<file path=customXml/itemProps3.xml><?xml version="1.0" encoding="utf-8"?>
<ds:datastoreItem xmlns:ds="http://schemas.openxmlformats.org/officeDocument/2006/customXml" ds:itemID="{FDB15405-9EE3-46F6-B36C-A333040C5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7E5F59-30BD-4A2D-9369-8D76235570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SBC PowerPoint Template 2020</Template>
  <TotalTime>40</TotalTime>
  <Words>228</Words>
  <Application>Microsoft Office PowerPoint</Application>
  <PresentationFormat>On-screen Show (16:9)</PresentationFormat>
  <Paragraphs>34</Paragraphs>
  <Slides>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vt:i4>
      </vt:variant>
    </vt:vector>
  </HeadingPairs>
  <TitlesOfParts>
    <vt:vector size="11" baseType="lpstr">
      <vt:lpstr>Arial</vt:lpstr>
      <vt:lpstr>Myriad Pro Light</vt:lpstr>
      <vt:lpstr>Calibri</vt:lpstr>
      <vt:lpstr>Title slide theme</vt:lpstr>
      <vt:lpstr>Content slide theme</vt:lpstr>
      <vt:lpstr>Instructions</vt:lpstr>
      <vt:lpstr>PowerPoint Presentation</vt:lpstr>
      <vt:lpstr>The Swindon Vision Support Service (SVSS)Who are we?</vt:lpstr>
      <vt:lpstr>Who do we support and referrals</vt:lpstr>
      <vt:lpstr>How do we support</vt:lpstr>
      <vt:lpstr>Transition to Adulthood</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Clarke</dc:creator>
  <cp:keywords/>
  <dc:description/>
  <cp:lastModifiedBy>Victoria Guillaume</cp:lastModifiedBy>
  <cp:revision>4</cp:revision>
  <dcterms:created xsi:type="dcterms:W3CDTF">2021-09-20T15:44:17Z</dcterms:created>
  <dcterms:modified xsi:type="dcterms:W3CDTF">2021-09-21T07:01:45Z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0x0101009148F5A04DDD49CBA7127AADA5FB792B00AADE34325A8B49CDA8BB4DB53328F214005A4DC828089AE74EA00AF754D0ADAC3F</vt:lpwstr>
  </property>
</Properties>
</file>