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56"/>
  </p:notesMasterIdLst>
  <p:handoutMasterIdLst>
    <p:handoutMasterId r:id="rId57"/>
  </p:handoutMasterIdLst>
  <p:sldIdLst>
    <p:sldId id="280" r:id="rId5"/>
    <p:sldId id="282" r:id="rId6"/>
    <p:sldId id="311" r:id="rId7"/>
    <p:sldId id="349" r:id="rId8"/>
    <p:sldId id="350" r:id="rId9"/>
    <p:sldId id="351" r:id="rId10"/>
    <p:sldId id="352" r:id="rId11"/>
    <p:sldId id="284" r:id="rId12"/>
    <p:sldId id="312" r:id="rId13"/>
    <p:sldId id="286" r:id="rId14"/>
    <p:sldId id="287" r:id="rId15"/>
    <p:sldId id="288" r:id="rId16"/>
    <p:sldId id="313" r:id="rId17"/>
    <p:sldId id="314" r:id="rId18"/>
    <p:sldId id="315" r:id="rId19"/>
    <p:sldId id="316" r:id="rId20"/>
    <p:sldId id="317" r:id="rId21"/>
    <p:sldId id="318" r:id="rId22"/>
    <p:sldId id="319" r:id="rId23"/>
    <p:sldId id="320" r:id="rId24"/>
    <p:sldId id="321" r:id="rId25"/>
    <p:sldId id="322" r:id="rId26"/>
    <p:sldId id="323" r:id="rId27"/>
    <p:sldId id="289" r:id="rId28"/>
    <p:sldId id="326" r:id="rId29"/>
    <p:sldId id="325" r:id="rId30"/>
    <p:sldId id="324" r:id="rId31"/>
    <p:sldId id="329" r:id="rId32"/>
    <p:sldId id="330" r:id="rId33"/>
    <p:sldId id="328" r:id="rId34"/>
    <p:sldId id="327" r:id="rId35"/>
    <p:sldId id="290" r:id="rId36"/>
    <p:sldId id="331" r:id="rId37"/>
    <p:sldId id="332" r:id="rId38"/>
    <p:sldId id="291" r:id="rId39"/>
    <p:sldId id="336" r:id="rId40"/>
    <p:sldId id="335" r:id="rId41"/>
    <p:sldId id="334" r:id="rId42"/>
    <p:sldId id="346" r:id="rId43"/>
    <p:sldId id="333" r:id="rId44"/>
    <p:sldId id="339" r:id="rId45"/>
    <p:sldId id="340" r:id="rId46"/>
    <p:sldId id="338" r:id="rId47"/>
    <p:sldId id="342" r:id="rId48"/>
    <p:sldId id="337" r:id="rId49"/>
    <p:sldId id="343" r:id="rId50"/>
    <p:sldId id="344" r:id="rId51"/>
    <p:sldId id="347" r:id="rId52"/>
    <p:sldId id="345" r:id="rId53"/>
    <p:sldId id="348" r:id="rId54"/>
    <p:sldId id="283" r:id="rId5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4AAA"/>
    <a:srgbClr val="F085E9"/>
    <a:srgbClr val="00AA4F"/>
    <a:srgbClr val="09C2F0"/>
    <a:srgbClr val="B4F000"/>
    <a:srgbClr val="066CA3"/>
    <a:srgbClr val="F04935"/>
    <a:srgbClr val="FFFD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509"/>
    <p:restoredTop sz="94655"/>
  </p:normalViewPr>
  <p:slideViewPr>
    <p:cSldViewPr>
      <p:cViewPr varScale="1">
        <p:scale>
          <a:sx n="80" d="100"/>
          <a:sy n="80" d="100"/>
        </p:scale>
        <p:origin x="4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atin typeface="Times" panose="02020603050405020304" pitchFamily="18" charset="0"/>
                <a:ea typeface="MS PGothic" panose="020B0600070205080204" pitchFamily="34" charset="-128"/>
              </a:defRPr>
            </a:lvl1pPr>
          </a:lstStyle>
          <a:p>
            <a:pPr>
              <a:defRPr/>
            </a:pPr>
            <a:endParaRPr lang="en-US"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Times" panose="02020603050405020304" pitchFamily="18" charset="0"/>
                <a:ea typeface="MS PGothic" panose="020B0600070205080204" pitchFamily="34" charset="-128"/>
              </a:defRPr>
            </a:lvl1pPr>
          </a:lstStyle>
          <a:p>
            <a:pPr>
              <a:defRPr/>
            </a:pPr>
            <a:fld id="{BD67D685-822F-44B8-904D-EAEEB919B21F}" type="datetimeFigureOut">
              <a:rPr lang="en-US" altLang="en-US"/>
              <a:pPr>
                <a:defRPr/>
              </a:pPr>
              <a:t>5/27/2021</a:t>
            </a:fld>
            <a:endParaRPr lang="en-US" alt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atin typeface="Times" panose="02020603050405020304" pitchFamily="18" charset="0"/>
                <a:ea typeface="MS PGothic" panose="020B0600070205080204" pitchFamily="34" charset="-128"/>
              </a:defRPr>
            </a:lvl1pPr>
          </a:lstStyle>
          <a:p>
            <a:pPr>
              <a:defRPr/>
            </a:pPr>
            <a:endParaRPr lang="en-US"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Times" panose="02020603050405020304" pitchFamily="18" charset="0"/>
                <a:ea typeface="MS PGothic" panose="020B0600070205080204" pitchFamily="34" charset="-128"/>
              </a:defRPr>
            </a:lvl1pPr>
          </a:lstStyle>
          <a:p>
            <a:pPr>
              <a:defRPr/>
            </a:pPr>
            <a:fld id="{E2909EF4-2768-48FF-A22F-6E2925A7D00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dirty="0">
                <a:latin typeface="Times" panose="02020603050405020304" pitchFamily="18" charset="0"/>
                <a:ea typeface="MS PGothic" panose="020B0600070205080204" pitchFamily="34" charset="-128"/>
              </a:defRPr>
            </a:lvl1pPr>
          </a:lstStyle>
          <a:p>
            <a:pPr>
              <a:defRPr/>
            </a:pPr>
            <a:endParaRPr lang="en-GB"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panose="02020603050405020304" pitchFamily="18" charset="0"/>
                <a:ea typeface="MS PGothic" panose="020B0600070205080204" pitchFamily="34" charset="-128"/>
              </a:defRPr>
            </a:lvl1pPr>
          </a:lstStyle>
          <a:p>
            <a:pPr>
              <a:defRPr/>
            </a:pPr>
            <a:fld id="{CE74BCBC-37AE-4836-AD59-1C6B64188C4D}" type="datetimeFigureOut">
              <a:rPr lang="en-GB" altLang="en-US"/>
              <a:pPr>
                <a:defRPr/>
              </a:pPr>
              <a:t>27/05/2021</a:t>
            </a:fld>
            <a:endParaRPr lang="en-GB"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endParaRPr lang="en-GB" alt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dirty="0">
                <a:latin typeface="Times" panose="02020603050405020304" pitchFamily="18" charset="0"/>
                <a:ea typeface="MS PGothic" panose="020B0600070205080204" pitchFamily="34" charset="-128"/>
              </a:defRPr>
            </a:lvl1pPr>
          </a:lstStyle>
          <a:p>
            <a:pPr>
              <a:defRPr/>
            </a:pPr>
            <a:endParaRPr lang="en-GB"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panose="02020603050405020304" pitchFamily="18" charset="0"/>
                <a:ea typeface="MS PGothic" panose="020B0600070205080204" pitchFamily="34" charset="-128"/>
              </a:defRPr>
            </a:lvl1pPr>
          </a:lstStyle>
          <a:p>
            <a:pPr>
              <a:defRPr/>
            </a:pPr>
            <a:fld id="{7EA722BA-1D65-43AE-8ECD-867DAD002994}"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EA722BA-1D65-43AE-8ECD-867DAD002994}" type="slidenum">
              <a:rPr lang="en-GB" altLang="en-US" smtClean="0"/>
              <a:pPr>
                <a:defRPr/>
              </a:pPr>
              <a:t>3</a:t>
            </a:fld>
            <a:endParaRPr lang="en-GB" altLang="en-US" dirty="0"/>
          </a:p>
        </p:txBody>
      </p:sp>
    </p:spTree>
    <p:extLst>
      <p:ext uri="{BB962C8B-B14F-4D97-AF65-F5344CB8AC3E}">
        <p14:creationId xmlns:p14="http://schemas.microsoft.com/office/powerpoint/2010/main" val="1270028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EA722BA-1D65-43AE-8ECD-867DAD002994}" type="slidenum">
              <a:rPr lang="en-GB" altLang="en-US" smtClean="0"/>
              <a:pPr>
                <a:defRPr/>
              </a:pPr>
              <a:t>4</a:t>
            </a:fld>
            <a:endParaRPr lang="en-GB" altLang="en-US" dirty="0"/>
          </a:p>
        </p:txBody>
      </p:sp>
    </p:spTree>
    <p:extLst>
      <p:ext uri="{BB962C8B-B14F-4D97-AF65-F5344CB8AC3E}">
        <p14:creationId xmlns:p14="http://schemas.microsoft.com/office/powerpoint/2010/main" val="1594784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EA722BA-1D65-43AE-8ECD-867DAD002994}" type="slidenum">
              <a:rPr lang="en-GB" altLang="en-US" smtClean="0"/>
              <a:pPr>
                <a:defRPr/>
              </a:pPr>
              <a:t>5</a:t>
            </a:fld>
            <a:endParaRPr lang="en-GB" altLang="en-US" dirty="0"/>
          </a:p>
        </p:txBody>
      </p:sp>
    </p:spTree>
    <p:extLst>
      <p:ext uri="{BB962C8B-B14F-4D97-AF65-F5344CB8AC3E}">
        <p14:creationId xmlns:p14="http://schemas.microsoft.com/office/powerpoint/2010/main" val="837605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EA722BA-1D65-43AE-8ECD-867DAD002994}" type="slidenum">
              <a:rPr lang="en-GB" altLang="en-US" smtClean="0"/>
              <a:pPr>
                <a:defRPr/>
              </a:pPr>
              <a:t>6</a:t>
            </a:fld>
            <a:endParaRPr lang="en-GB" altLang="en-US" dirty="0"/>
          </a:p>
        </p:txBody>
      </p:sp>
    </p:spTree>
    <p:extLst>
      <p:ext uri="{BB962C8B-B14F-4D97-AF65-F5344CB8AC3E}">
        <p14:creationId xmlns:p14="http://schemas.microsoft.com/office/powerpoint/2010/main" val="3291378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EA722BA-1D65-43AE-8ECD-867DAD002994}" type="slidenum">
              <a:rPr lang="en-GB" altLang="en-US" smtClean="0"/>
              <a:pPr>
                <a:defRPr/>
              </a:pPr>
              <a:t>7</a:t>
            </a:fld>
            <a:endParaRPr lang="en-GB" altLang="en-US" dirty="0"/>
          </a:p>
        </p:txBody>
      </p:sp>
    </p:spTree>
    <p:extLst>
      <p:ext uri="{BB962C8B-B14F-4D97-AF65-F5344CB8AC3E}">
        <p14:creationId xmlns:p14="http://schemas.microsoft.com/office/powerpoint/2010/main" val="113409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4440CDE-5069-431F-8176-7EE98E72363C}" type="slidenum">
              <a:rPr lang="en-US" altLang="en-US"/>
              <a:pPr>
                <a:defRPr/>
              </a:pPr>
              <a:t>‹#›</a:t>
            </a:fld>
            <a:endParaRPr lang="en-US" altLang="en-US" dirty="0"/>
          </a:p>
        </p:txBody>
      </p:sp>
    </p:spTree>
    <p:extLst>
      <p:ext uri="{BB962C8B-B14F-4D97-AF65-F5344CB8AC3E}">
        <p14:creationId xmlns:p14="http://schemas.microsoft.com/office/powerpoint/2010/main" val="3994367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31AD3D8-548C-4AA8-AFB6-58D6455C15CF}" type="slidenum">
              <a:rPr lang="en-US" altLang="en-US"/>
              <a:pPr>
                <a:defRPr/>
              </a:pPr>
              <a:t>‹#›</a:t>
            </a:fld>
            <a:endParaRPr lang="en-US" altLang="en-US" dirty="0"/>
          </a:p>
        </p:txBody>
      </p:sp>
    </p:spTree>
    <p:extLst>
      <p:ext uri="{BB962C8B-B14F-4D97-AF65-F5344CB8AC3E}">
        <p14:creationId xmlns:p14="http://schemas.microsoft.com/office/powerpoint/2010/main" val="3904785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EC9D0AF-6B76-4323-8BA2-63E38538D487}" type="slidenum">
              <a:rPr lang="en-US" altLang="en-US"/>
              <a:pPr>
                <a:defRPr/>
              </a:pPr>
              <a:t>‹#›</a:t>
            </a:fld>
            <a:endParaRPr lang="en-US" altLang="en-US" dirty="0"/>
          </a:p>
        </p:txBody>
      </p:sp>
    </p:spTree>
    <p:extLst>
      <p:ext uri="{BB962C8B-B14F-4D97-AF65-F5344CB8AC3E}">
        <p14:creationId xmlns:p14="http://schemas.microsoft.com/office/powerpoint/2010/main" val="3309411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9C84D7BF-1271-4749-8081-AFE9F0543B57}" type="slidenum">
              <a:rPr lang="en-US" altLang="en-US"/>
              <a:pPr>
                <a:defRPr/>
              </a:pPr>
              <a:t>‹#›</a:t>
            </a:fld>
            <a:endParaRPr lang="en-US" altLang="en-US" dirty="0"/>
          </a:p>
        </p:txBody>
      </p:sp>
    </p:spTree>
    <p:extLst>
      <p:ext uri="{BB962C8B-B14F-4D97-AF65-F5344CB8AC3E}">
        <p14:creationId xmlns:p14="http://schemas.microsoft.com/office/powerpoint/2010/main" val="1155741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AA962C4-42BF-4BFA-A736-492EEE79D145}" type="slidenum">
              <a:rPr lang="en-US" altLang="en-US"/>
              <a:pPr>
                <a:defRPr/>
              </a:pPr>
              <a:t>‹#›</a:t>
            </a:fld>
            <a:endParaRPr lang="en-US" altLang="en-US" dirty="0"/>
          </a:p>
        </p:txBody>
      </p:sp>
    </p:spTree>
    <p:extLst>
      <p:ext uri="{BB962C8B-B14F-4D97-AF65-F5344CB8AC3E}">
        <p14:creationId xmlns:p14="http://schemas.microsoft.com/office/powerpoint/2010/main" val="2698310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ADC291C-5DE9-4C25-B8C3-D71F89BED2B4}" type="slidenum">
              <a:rPr lang="en-US" altLang="en-US"/>
              <a:pPr>
                <a:defRPr/>
              </a:pPr>
              <a:t>‹#›</a:t>
            </a:fld>
            <a:endParaRPr lang="en-US" altLang="en-US" dirty="0"/>
          </a:p>
        </p:txBody>
      </p:sp>
    </p:spTree>
    <p:extLst>
      <p:ext uri="{BB962C8B-B14F-4D97-AF65-F5344CB8AC3E}">
        <p14:creationId xmlns:p14="http://schemas.microsoft.com/office/powerpoint/2010/main" val="45337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8B745A9-B968-4A3A-BD34-A8FE8FAACA3E}" type="slidenum">
              <a:rPr lang="en-US" altLang="en-US"/>
              <a:pPr>
                <a:defRPr/>
              </a:pPr>
              <a:t>‹#›</a:t>
            </a:fld>
            <a:endParaRPr lang="en-US" altLang="en-US" dirty="0"/>
          </a:p>
        </p:txBody>
      </p:sp>
    </p:spTree>
    <p:extLst>
      <p:ext uri="{BB962C8B-B14F-4D97-AF65-F5344CB8AC3E}">
        <p14:creationId xmlns:p14="http://schemas.microsoft.com/office/powerpoint/2010/main" val="3560166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06E986F-F56C-4635-82B8-7ABB10FF47AD}" type="slidenum">
              <a:rPr lang="en-US" altLang="en-US"/>
              <a:pPr>
                <a:defRPr/>
              </a:pPr>
              <a:t>‹#›</a:t>
            </a:fld>
            <a:endParaRPr lang="en-US" altLang="en-US" dirty="0"/>
          </a:p>
        </p:txBody>
      </p:sp>
    </p:spTree>
    <p:extLst>
      <p:ext uri="{BB962C8B-B14F-4D97-AF65-F5344CB8AC3E}">
        <p14:creationId xmlns:p14="http://schemas.microsoft.com/office/powerpoint/2010/main" val="1828300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5680AC8-1163-4D6A-9B1B-163B2A2DC225}" type="slidenum">
              <a:rPr lang="en-US" altLang="en-US"/>
              <a:pPr>
                <a:defRPr/>
              </a:pPr>
              <a:t>‹#›</a:t>
            </a:fld>
            <a:endParaRPr lang="en-US" altLang="en-US" dirty="0"/>
          </a:p>
        </p:txBody>
      </p:sp>
    </p:spTree>
    <p:extLst>
      <p:ext uri="{BB962C8B-B14F-4D97-AF65-F5344CB8AC3E}">
        <p14:creationId xmlns:p14="http://schemas.microsoft.com/office/powerpoint/2010/main" val="2842360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AAFAEDE-AFCB-47CB-8FF4-A3F508A404E6}" type="slidenum">
              <a:rPr lang="en-US" altLang="en-US"/>
              <a:pPr>
                <a:defRPr/>
              </a:pPr>
              <a:t>‹#›</a:t>
            </a:fld>
            <a:endParaRPr lang="en-US" altLang="en-US" dirty="0"/>
          </a:p>
        </p:txBody>
      </p:sp>
    </p:spTree>
    <p:extLst>
      <p:ext uri="{BB962C8B-B14F-4D97-AF65-F5344CB8AC3E}">
        <p14:creationId xmlns:p14="http://schemas.microsoft.com/office/powerpoint/2010/main" val="4188814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AC86E62-C7CD-4202-973B-C1AB0936B563}" type="slidenum">
              <a:rPr lang="en-US" altLang="en-US"/>
              <a:pPr>
                <a:defRPr/>
              </a:pPr>
              <a:t>‹#›</a:t>
            </a:fld>
            <a:endParaRPr lang="en-US" altLang="en-US" dirty="0"/>
          </a:p>
        </p:txBody>
      </p:sp>
    </p:spTree>
    <p:extLst>
      <p:ext uri="{BB962C8B-B14F-4D97-AF65-F5344CB8AC3E}">
        <p14:creationId xmlns:p14="http://schemas.microsoft.com/office/powerpoint/2010/main" val="4244472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BD38CC4-15D8-497F-9795-24E0E2DC59D9}" type="slidenum">
              <a:rPr lang="en-US" altLang="en-US"/>
              <a:pPr>
                <a:defRPr/>
              </a:pPr>
              <a:t>‹#›</a:t>
            </a:fld>
            <a:endParaRPr lang="en-US" altLang="en-US" dirty="0"/>
          </a:p>
        </p:txBody>
      </p:sp>
    </p:spTree>
    <p:extLst>
      <p:ext uri="{BB962C8B-B14F-4D97-AF65-F5344CB8AC3E}">
        <p14:creationId xmlns:p14="http://schemas.microsoft.com/office/powerpoint/2010/main" val="3864002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dirty="0">
                <a:latin typeface="Times" panose="02020603050405020304" pitchFamily="18" charset="0"/>
                <a:ea typeface="MS PGothic" panose="020B0600070205080204" pitchFamily="34" charset="-128"/>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dirty="0">
                <a:latin typeface="Times" panose="02020603050405020304" pitchFamily="18" charset="0"/>
                <a:ea typeface="MS PGothic" panose="020B0600070205080204" pitchFamily="34" charset="-128"/>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Times" panose="02020603050405020304" pitchFamily="18" charset="0"/>
                <a:ea typeface="MS PGothic" panose="020B0600070205080204" pitchFamily="34" charset="-128"/>
              </a:defRPr>
            </a:lvl1pPr>
          </a:lstStyle>
          <a:p>
            <a:pPr>
              <a:defRPr/>
            </a:pPr>
            <a:fld id="{F85D520F-F0F5-4B6E-9E2E-2B6057F9E0C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panose="020B0600070205080204" pitchFamily="34" charset="-128"/>
        </a:defRPr>
      </a:lvl1pPr>
      <a:lvl2pPr algn="ctr" rtl="0" eaLnBrk="0" fontAlgn="base" hangingPunct="0">
        <a:spcBef>
          <a:spcPct val="0"/>
        </a:spcBef>
        <a:spcAft>
          <a:spcPct val="0"/>
        </a:spcAft>
        <a:defRPr sz="4400">
          <a:solidFill>
            <a:schemeClr val="tx2"/>
          </a:solidFill>
          <a:latin typeface="Calibri" charset="0"/>
          <a:ea typeface="MS PGothic" panose="020B0600070205080204" pitchFamily="34" charset="-128"/>
          <a:cs typeface="MS PGothic" panose="020B0600070205080204" pitchFamily="34" charset="-128"/>
        </a:defRPr>
      </a:lvl2pPr>
      <a:lvl3pPr algn="ctr" rtl="0" eaLnBrk="0" fontAlgn="base" hangingPunct="0">
        <a:spcBef>
          <a:spcPct val="0"/>
        </a:spcBef>
        <a:spcAft>
          <a:spcPct val="0"/>
        </a:spcAft>
        <a:defRPr sz="4400">
          <a:solidFill>
            <a:schemeClr val="tx2"/>
          </a:solidFill>
          <a:latin typeface="Calibri" charset="0"/>
          <a:ea typeface="MS PGothic" panose="020B0600070205080204" pitchFamily="34" charset="-128"/>
          <a:cs typeface="MS PGothic" panose="020B0600070205080204" pitchFamily="34" charset="-128"/>
        </a:defRPr>
      </a:lvl3pPr>
      <a:lvl4pPr algn="ctr" rtl="0" eaLnBrk="0" fontAlgn="base" hangingPunct="0">
        <a:spcBef>
          <a:spcPct val="0"/>
        </a:spcBef>
        <a:spcAft>
          <a:spcPct val="0"/>
        </a:spcAft>
        <a:defRPr sz="4400">
          <a:solidFill>
            <a:schemeClr val="tx2"/>
          </a:solidFill>
          <a:latin typeface="Calibri" charset="0"/>
          <a:ea typeface="MS PGothic" panose="020B0600070205080204" pitchFamily="34" charset="-128"/>
          <a:cs typeface="MS PGothic" panose="020B0600070205080204" pitchFamily="34" charset="-128"/>
        </a:defRPr>
      </a:lvl4pPr>
      <a:lvl5pPr algn="ctr" rtl="0" eaLnBrk="0" fontAlgn="base" hangingPunct="0">
        <a:spcBef>
          <a:spcPct val="0"/>
        </a:spcBef>
        <a:spcAft>
          <a:spcPct val="0"/>
        </a:spcAft>
        <a:defRPr sz="4400">
          <a:solidFill>
            <a:schemeClr val="tx2"/>
          </a:solidFill>
          <a:latin typeface="Calibri" charset="0"/>
          <a:ea typeface="MS PGothic" panose="020B0600070205080204" pitchFamily="34" charset="-128"/>
          <a:cs typeface="MS PGothic" panose="020B0600070205080204" pitchFamily="34" charset="-128"/>
        </a:defRPr>
      </a:lvl5pPr>
      <a:lvl6pPr marL="457200" algn="ctr" rtl="0" fontAlgn="base">
        <a:spcBef>
          <a:spcPct val="0"/>
        </a:spcBef>
        <a:spcAft>
          <a:spcPct val="0"/>
        </a:spcAft>
        <a:defRPr sz="4400">
          <a:solidFill>
            <a:schemeClr val="tx2"/>
          </a:solidFill>
          <a:latin typeface="Times" pitchFamily="16" charset="0"/>
        </a:defRPr>
      </a:lvl6pPr>
      <a:lvl7pPr marL="914400" algn="ctr" rtl="0" fontAlgn="base">
        <a:spcBef>
          <a:spcPct val="0"/>
        </a:spcBef>
        <a:spcAft>
          <a:spcPct val="0"/>
        </a:spcAft>
        <a:defRPr sz="4400">
          <a:solidFill>
            <a:schemeClr val="tx2"/>
          </a:solidFill>
          <a:latin typeface="Times" pitchFamily="16" charset="0"/>
        </a:defRPr>
      </a:lvl7pPr>
      <a:lvl8pPr marL="1371600" algn="ctr" rtl="0" fontAlgn="base">
        <a:spcBef>
          <a:spcPct val="0"/>
        </a:spcBef>
        <a:spcAft>
          <a:spcPct val="0"/>
        </a:spcAft>
        <a:defRPr sz="4400">
          <a:solidFill>
            <a:schemeClr val="tx2"/>
          </a:solidFill>
          <a:latin typeface="Times" pitchFamily="16" charset="0"/>
        </a:defRPr>
      </a:lvl8pPr>
      <a:lvl9pPr marL="1828800" algn="ctr" rtl="0" fontAlgn="base">
        <a:spcBef>
          <a:spcPct val="0"/>
        </a:spcBef>
        <a:spcAft>
          <a:spcPct val="0"/>
        </a:spcAft>
        <a:defRPr sz="4400">
          <a:solidFill>
            <a:schemeClr val="tx2"/>
          </a:solidFill>
          <a:latin typeface="Times" pitchFamily="1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0"/>
          <p:cNvGrpSpPr>
            <a:grpSpLocks/>
          </p:cNvGrpSpPr>
          <p:nvPr/>
        </p:nvGrpSpPr>
        <p:grpSpPr bwMode="auto">
          <a:xfrm>
            <a:off x="3995738" y="6165850"/>
            <a:ext cx="4860925" cy="450850"/>
            <a:chOff x="4599585" y="6165304"/>
            <a:chExt cx="4256751" cy="450883"/>
          </a:xfrm>
        </p:grpSpPr>
        <p:pic>
          <p:nvPicPr>
            <p:cNvPr id="410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Rectangle 4"/>
            <p:cNvSpPr>
              <a:spLocks noChangeArrowheads="1"/>
            </p:cNvSpPr>
            <p:nvPr/>
          </p:nvSpPr>
          <p:spPr bwMode="auto">
            <a:xfrm>
              <a:off x="4599585" y="6243409"/>
              <a:ext cx="3288395"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2248"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99" name="Rectangle 3"/>
          <p:cNvSpPr>
            <a:spLocks noGrp="1" noChangeArrowheads="1"/>
          </p:cNvSpPr>
          <p:nvPr>
            <p:ph type="body" sz="half" idx="1"/>
          </p:nvPr>
        </p:nvSpPr>
        <p:spPr>
          <a:xfrm>
            <a:off x="395288" y="404813"/>
            <a:ext cx="8461375" cy="657225"/>
          </a:xfrm>
        </p:spPr>
        <p:txBody>
          <a:bodyPr/>
          <a:lstStyle/>
          <a:p>
            <a:pPr marL="0" indent="0" eaLnBrk="1" hangingPunct="1">
              <a:buFontTx/>
              <a:buNone/>
            </a:pPr>
            <a:r>
              <a:rPr lang="en-US" altLang="en-US" sz="4000" b="1" dirty="0" smtClean="0">
                <a:solidFill>
                  <a:schemeClr val="accent1"/>
                </a:solidFill>
              </a:rPr>
              <a:t>SEND Annual Survey 2020</a:t>
            </a:r>
            <a:endParaRPr lang="en-US" altLang="en-US" sz="4000" b="1"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a:p>
            <a:pPr marL="0" indent="0" eaLnBrk="1" hangingPunct="1">
              <a:buFontTx/>
              <a:buNone/>
            </a:pPr>
            <a:r>
              <a:rPr lang="en-US" altLang="en-US" sz="2400" dirty="0" smtClean="0">
                <a:solidFill>
                  <a:schemeClr val="bg1"/>
                </a:solidFill>
              </a:rPr>
              <a:t>   </a:t>
            </a:r>
            <a:r>
              <a:rPr lang="en-US" altLang="en-US" sz="2400" dirty="0" smtClean="0"/>
              <a:t>Martin Bell</a:t>
            </a:r>
          </a:p>
          <a:p>
            <a:pPr marL="0" indent="0" eaLnBrk="1" hangingPunct="1">
              <a:buFontTx/>
              <a:buNone/>
            </a:pPr>
            <a:r>
              <a:rPr lang="en-US" altLang="en-US" sz="2400" dirty="0" smtClean="0"/>
              <a:t>   29/01/2021</a:t>
            </a:r>
          </a:p>
        </p:txBody>
      </p:sp>
      <p:sp>
        <p:nvSpPr>
          <p:cNvPr id="2" name="Round Diagonal Corner Rectangle 1"/>
          <p:cNvSpPr/>
          <p:nvPr/>
        </p:nvSpPr>
        <p:spPr bwMode="auto">
          <a:xfrm>
            <a:off x="2916238" y="1366838"/>
            <a:ext cx="5940425" cy="4113212"/>
          </a:xfrm>
          <a:prstGeom prst="round2DiagRect">
            <a:avLst/>
          </a:prstGeom>
          <a:noFill/>
          <a:ln w="9525" cap="flat" cmpd="sng" algn="ctr">
            <a:solidFill>
              <a:schemeClr val="accent1"/>
            </a:solidFill>
            <a:prstDash val="solid"/>
            <a:round/>
            <a:headEnd type="none" w="med" len="med"/>
            <a:tailEnd type="none" w="med" len="med"/>
          </a:ln>
          <a:effectLst/>
          <a:extLst>
            <a:ext uri="{AF507438-7753-43e0-B8FC-AC1667EBCBE1}"/>
          </a:extLst>
        </p:spPr>
        <p:txBody>
          <a:bodyPr/>
          <a:lstStyle/>
          <a:p>
            <a:pPr>
              <a:defRPr/>
            </a:pPr>
            <a:endParaRPr lang="en-US" dirty="0">
              <a:latin typeface="Times" pitchFamily="16" charset="0"/>
              <a:ea typeface="MS PGothic" charset="-128"/>
            </a:endParaRPr>
          </a:p>
        </p:txBody>
      </p:sp>
      <p:sp>
        <p:nvSpPr>
          <p:cNvPr id="4101" name="TextBox 2"/>
          <p:cNvSpPr txBox="1">
            <a:spLocks noChangeArrowheads="1"/>
          </p:cNvSpPr>
          <p:nvPr/>
        </p:nvSpPr>
        <p:spPr bwMode="auto">
          <a:xfrm>
            <a:off x="5940425" y="3424238"/>
            <a:ext cx="26384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200"/>
              <a:t>Place photo</a:t>
            </a:r>
          </a:p>
          <a:p>
            <a:pPr>
              <a:spcBef>
                <a:spcPct val="0"/>
              </a:spcBef>
              <a:buFontTx/>
              <a:buNone/>
            </a:pPr>
            <a:r>
              <a:rPr lang="en-US" altLang="en-US" sz="2200"/>
              <a:t>No clipart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6237" y="1366596"/>
            <a:ext cx="5950267" cy="4113454"/>
          </a:xfrm>
          <a:prstGeom prst="round2Diag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8195" name="Group 10"/>
          <p:cNvGrpSpPr>
            <a:grpSpLocks/>
          </p:cNvGrpSpPr>
          <p:nvPr/>
        </p:nvGrpSpPr>
        <p:grpSpPr bwMode="auto">
          <a:xfrm>
            <a:off x="3995738" y="6165850"/>
            <a:ext cx="4860925" cy="450850"/>
            <a:chOff x="4598671" y="6165304"/>
            <a:chExt cx="4257665" cy="450883"/>
          </a:xfrm>
        </p:grpSpPr>
        <p:pic>
          <p:nvPicPr>
            <p:cNvPr id="819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96" name="Rectangle 3"/>
          <p:cNvSpPr>
            <a:spLocks noGrp="1" noChangeArrowheads="1"/>
          </p:cNvSpPr>
          <p:nvPr>
            <p:ph type="body" sz="half" idx="1"/>
          </p:nvPr>
        </p:nvSpPr>
        <p:spPr>
          <a:xfrm>
            <a:off x="461076" y="550484"/>
            <a:ext cx="8280400" cy="1192920"/>
          </a:xfrm>
        </p:spPr>
        <p:txBody>
          <a:bodyPr/>
          <a:lstStyle/>
          <a:p>
            <a:pPr marL="0" indent="0" eaLnBrk="1" hangingPunct="1">
              <a:buFontTx/>
              <a:buNone/>
            </a:pPr>
            <a:r>
              <a:rPr lang="en-US" altLang="en-US" sz="4000" b="1" dirty="0" smtClean="0">
                <a:solidFill>
                  <a:schemeClr val="accent1"/>
                </a:solidFill>
              </a:rPr>
              <a:t>Young People</a:t>
            </a: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5125" name="Rectangle 3"/>
          <p:cNvSpPr txBox="1">
            <a:spLocks noChangeArrowheads="1"/>
          </p:cNvSpPr>
          <p:nvPr/>
        </p:nvSpPr>
        <p:spPr bwMode="auto">
          <a:xfrm>
            <a:off x="576263" y="3741589"/>
            <a:ext cx="7918450" cy="213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defRPr/>
            </a:pPr>
            <a:r>
              <a:rPr lang="en-US" altLang="en-US" sz="2000" dirty="0" smtClean="0"/>
              <a:t>In 2020, 75.9% of respondents were either Very happy or Happy with support form SEND services. 26% increase of Happy customers since 2019</a:t>
            </a:r>
          </a:p>
          <a:p>
            <a:pPr eaLnBrk="1" hangingPunct="1">
              <a:lnSpc>
                <a:spcPct val="90000"/>
              </a:lnSpc>
              <a:defRPr/>
            </a:pPr>
            <a:r>
              <a:rPr lang="en-US" altLang="en-US" sz="2000" dirty="0" smtClean="0"/>
              <a:t>6.5% of respondents feel Unhappy or Very unhappy – drop from 21.4% since 2019</a:t>
            </a:r>
          </a:p>
          <a:p>
            <a:pPr eaLnBrk="1" hangingPunct="1">
              <a:lnSpc>
                <a:spcPct val="90000"/>
              </a:lnSpc>
              <a:defRPr/>
            </a:pPr>
            <a:r>
              <a:rPr lang="en-US" altLang="en-US" sz="2000" dirty="0" smtClean="0"/>
              <a:t>28.6% of respondents do not have an opinion about SEND services, 11% more than in 2019</a:t>
            </a:r>
          </a:p>
        </p:txBody>
      </p:sp>
      <p:pic>
        <p:nvPicPr>
          <p:cNvPr id="4" name="Picture 3"/>
          <p:cNvPicPr>
            <a:picLocks noChangeAspect="1"/>
          </p:cNvPicPr>
          <p:nvPr/>
        </p:nvPicPr>
        <p:blipFill>
          <a:blip r:embed="rId3"/>
          <a:stretch>
            <a:fillRect/>
          </a:stretch>
        </p:blipFill>
        <p:spPr>
          <a:xfrm>
            <a:off x="1903134" y="1430799"/>
            <a:ext cx="5396283" cy="225791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9219" name="Group 10"/>
          <p:cNvGrpSpPr>
            <a:grpSpLocks/>
          </p:cNvGrpSpPr>
          <p:nvPr/>
        </p:nvGrpSpPr>
        <p:grpSpPr bwMode="auto">
          <a:xfrm>
            <a:off x="3995738" y="6165850"/>
            <a:ext cx="4860925" cy="450850"/>
            <a:chOff x="4598671" y="6165304"/>
            <a:chExt cx="4257665" cy="450883"/>
          </a:xfrm>
        </p:grpSpPr>
        <p:pic>
          <p:nvPicPr>
            <p:cNvPr id="922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20" name="Rectangle 3"/>
          <p:cNvSpPr>
            <a:spLocks noGrp="1" noChangeArrowheads="1"/>
          </p:cNvSpPr>
          <p:nvPr>
            <p:ph type="body" sz="half" idx="1"/>
          </p:nvPr>
        </p:nvSpPr>
        <p:spPr>
          <a:xfrm>
            <a:off x="447675" y="292842"/>
            <a:ext cx="8280400" cy="673100"/>
          </a:xfrm>
        </p:spPr>
        <p:txBody>
          <a:bodyPr/>
          <a:lstStyle/>
          <a:p>
            <a:pPr marL="0" indent="0" eaLnBrk="1" hangingPunct="1">
              <a:buFontTx/>
              <a:buNone/>
            </a:pPr>
            <a:r>
              <a:rPr lang="en-US" altLang="en-US" sz="4000" b="1" dirty="0" smtClean="0">
                <a:solidFill>
                  <a:schemeClr val="accent1"/>
                </a:solidFill>
              </a:rPr>
              <a:t>Young People</a:t>
            </a: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9221" name="Rectangle 3"/>
          <p:cNvSpPr txBox="1">
            <a:spLocks noChangeArrowheads="1"/>
          </p:cNvSpPr>
          <p:nvPr/>
        </p:nvSpPr>
        <p:spPr bwMode="auto">
          <a:xfrm>
            <a:off x="576263" y="3717031"/>
            <a:ext cx="7918450" cy="200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US" altLang="en-US" sz="2800" dirty="0" smtClean="0"/>
              <a:t>Significant proportion of respondents is 15 or younger (71%)</a:t>
            </a:r>
          </a:p>
          <a:p>
            <a:pPr eaLnBrk="1" hangingPunct="1">
              <a:lnSpc>
                <a:spcPct val="90000"/>
              </a:lnSpc>
            </a:pPr>
            <a:r>
              <a:rPr lang="en-US" altLang="en-US" sz="2800" dirty="0" smtClean="0"/>
              <a:t>Just 9 out of 108 respondents is 19 or older </a:t>
            </a:r>
            <a:endParaRPr lang="en-US" altLang="en-US" sz="2800" dirty="0"/>
          </a:p>
        </p:txBody>
      </p:sp>
      <p:pic>
        <p:nvPicPr>
          <p:cNvPr id="3" name="Picture 2"/>
          <p:cNvPicPr>
            <a:picLocks noChangeAspect="1"/>
          </p:cNvPicPr>
          <p:nvPr/>
        </p:nvPicPr>
        <p:blipFill>
          <a:blip r:embed="rId3"/>
          <a:stretch>
            <a:fillRect/>
          </a:stretch>
        </p:blipFill>
        <p:spPr>
          <a:xfrm>
            <a:off x="1135952" y="1446954"/>
            <a:ext cx="6532392" cy="237937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0243" name="Group 10"/>
          <p:cNvGrpSpPr>
            <a:grpSpLocks/>
          </p:cNvGrpSpPr>
          <p:nvPr/>
        </p:nvGrpSpPr>
        <p:grpSpPr bwMode="auto">
          <a:xfrm>
            <a:off x="3995738" y="6165850"/>
            <a:ext cx="4860925" cy="450850"/>
            <a:chOff x="4598671" y="6165304"/>
            <a:chExt cx="4257665" cy="450883"/>
          </a:xfrm>
        </p:grpSpPr>
        <p:pic>
          <p:nvPicPr>
            <p:cNvPr id="102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44" name="Rectangle 3"/>
          <p:cNvSpPr>
            <a:spLocks noGrp="1" noChangeArrowheads="1"/>
          </p:cNvSpPr>
          <p:nvPr>
            <p:ph type="body" sz="half" idx="1"/>
          </p:nvPr>
        </p:nvSpPr>
        <p:spPr>
          <a:xfrm>
            <a:off x="473326" y="336580"/>
            <a:ext cx="8280400" cy="673100"/>
          </a:xfrm>
        </p:spPr>
        <p:txBody>
          <a:bodyPr/>
          <a:lstStyle/>
          <a:p>
            <a:pPr marL="0" indent="0" eaLnBrk="1" hangingPunct="1">
              <a:buFontTx/>
              <a:buNone/>
            </a:pPr>
            <a:r>
              <a:rPr lang="en-US" altLang="en-US" sz="4000" b="1" dirty="0" smtClean="0">
                <a:solidFill>
                  <a:schemeClr val="accent1"/>
                </a:solidFill>
              </a:rPr>
              <a:t>Young People</a:t>
            </a: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0245" name="Rectangle 3"/>
          <p:cNvSpPr txBox="1">
            <a:spLocks noChangeArrowheads="1"/>
          </p:cNvSpPr>
          <p:nvPr/>
        </p:nvSpPr>
        <p:spPr bwMode="auto">
          <a:xfrm>
            <a:off x="576263" y="3933056"/>
            <a:ext cx="7918450" cy="1812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US" altLang="en-US" sz="2800" dirty="0" smtClean="0"/>
              <a:t>In 2020, 60.3% of Young </a:t>
            </a:r>
            <a:r>
              <a:rPr lang="en-US" altLang="en-US" sz="2800" dirty="0"/>
              <a:t>P</a:t>
            </a:r>
            <a:r>
              <a:rPr lang="en-US" altLang="en-US" sz="2800" dirty="0" smtClean="0"/>
              <a:t>eople needed help/some help to complete the survey. It is 17.4% more than in 2019 however in 2019, ‘some help’ was not an option.</a:t>
            </a:r>
          </a:p>
          <a:p>
            <a:pPr eaLnBrk="1" hangingPunct="1">
              <a:lnSpc>
                <a:spcPct val="90000"/>
              </a:lnSpc>
            </a:pPr>
            <a:endParaRPr lang="en-US" altLang="en-US" sz="2800" dirty="0"/>
          </a:p>
          <a:p>
            <a:pPr eaLnBrk="1" hangingPunct="1">
              <a:lnSpc>
                <a:spcPct val="90000"/>
              </a:lnSpc>
            </a:pPr>
            <a:endParaRPr lang="en-US" altLang="en-US" sz="2800" dirty="0"/>
          </a:p>
          <a:p>
            <a:pPr eaLnBrk="1" hangingPunct="1">
              <a:lnSpc>
                <a:spcPct val="90000"/>
              </a:lnSpc>
            </a:pPr>
            <a:endParaRPr lang="en-US" altLang="en-US" sz="2800" dirty="0"/>
          </a:p>
          <a:p>
            <a:pPr eaLnBrk="1" hangingPunct="1">
              <a:lnSpc>
                <a:spcPct val="90000"/>
              </a:lnSpc>
            </a:pPr>
            <a:endParaRPr lang="en-US" altLang="en-US" sz="2800" dirty="0"/>
          </a:p>
        </p:txBody>
      </p:sp>
      <p:pic>
        <p:nvPicPr>
          <p:cNvPr id="3" name="Picture 2"/>
          <p:cNvPicPr>
            <a:picLocks noChangeAspect="1"/>
          </p:cNvPicPr>
          <p:nvPr/>
        </p:nvPicPr>
        <p:blipFill>
          <a:blip r:embed="rId3"/>
          <a:stretch>
            <a:fillRect/>
          </a:stretch>
        </p:blipFill>
        <p:spPr>
          <a:xfrm>
            <a:off x="1033783" y="1443036"/>
            <a:ext cx="7003407" cy="238668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0243" name="Group 10"/>
          <p:cNvGrpSpPr>
            <a:grpSpLocks/>
          </p:cNvGrpSpPr>
          <p:nvPr/>
        </p:nvGrpSpPr>
        <p:grpSpPr bwMode="auto">
          <a:xfrm>
            <a:off x="3995738" y="6165850"/>
            <a:ext cx="4860925" cy="450850"/>
            <a:chOff x="4598671" y="6165304"/>
            <a:chExt cx="4257665" cy="450883"/>
          </a:xfrm>
        </p:grpSpPr>
        <p:pic>
          <p:nvPicPr>
            <p:cNvPr id="102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44" name="Rectangle 3"/>
          <p:cNvSpPr>
            <a:spLocks noGrp="1" noChangeArrowheads="1"/>
          </p:cNvSpPr>
          <p:nvPr>
            <p:ph type="body" sz="half" idx="1"/>
          </p:nvPr>
        </p:nvSpPr>
        <p:spPr>
          <a:xfrm>
            <a:off x="395288" y="404813"/>
            <a:ext cx="8280400" cy="673100"/>
          </a:xfrm>
        </p:spPr>
        <p:txBody>
          <a:bodyPr/>
          <a:lstStyle/>
          <a:p>
            <a:pPr marL="0" indent="0" eaLnBrk="1" hangingPunct="1">
              <a:buFontTx/>
              <a:buNone/>
            </a:pPr>
            <a:r>
              <a:rPr lang="en-US" altLang="en-US" sz="4000" b="1" dirty="0" smtClean="0">
                <a:solidFill>
                  <a:schemeClr val="accent1"/>
                </a:solidFill>
              </a:rPr>
              <a:t>Young People</a:t>
            </a: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0245" name="Rectangle 3"/>
          <p:cNvSpPr txBox="1">
            <a:spLocks noChangeArrowheads="1"/>
          </p:cNvSpPr>
          <p:nvPr/>
        </p:nvSpPr>
        <p:spPr bwMode="auto">
          <a:xfrm>
            <a:off x="574072" y="4073415"/>
            <a:ext cx="7918450" cy="180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US" altLang="en-US" sz="2800" dirty="0" smtClean="0"/>
              <a:t>3.7% decrease of young people with EHCP in 2020</a:t>
            </a:r>
          </a:p>
          <a:p>
            <a:pPr eaLnBrk="1" hangingPunct="1">
              <a:lnSpc>
                <a:spcPct val="90000"/>
              </a:lnSpc>
            </a:pPr>
            <a:r>
              <a:rPr lang="en-US" altLang="en-US" sz="2800" dirty="0" smtClean="0"/>
              <a:t>Increase of 6.6% of Young people, who do not know if they have an EHCP</a:t>
            </a:r>
          </a:p>
          <a:p>
            <a:pPr eaLnBrk="1" hangingPunct="1">
              <a:lnSpc>
                <a:spcPct val="90000"/>
              </a:lnSpc>
            </a:pPr>
            <a:endParaRPr lang="en-US" altLang="en-US" sz="2800" dirty="0"/>
          </a:p>
          <a:p>
            <a:pPr eaLnBrk="1" hangingPunct="1">
              <a:lnSpc>
                <a:spcPct val="90000"/>
              </a:lnSpc>
            </a:pPr>
            <a:endParaRPr lang="en-US" altLang="en-US" sz="2800" dirty="0"/>
          </a:p>
          <a:p>
            <a:pPr eaLnBrk="1" hangingPunct="1">
              <a:lnSpc>
                <a:spcPct val="90000"/>
              </a:lnSpc>
            </a:pPr>
            <a:endParaRPr lang="en-US" altLang="en-US" sz="2800" dirty="0"/>
          </a:p>
          <a:p>
            <a:pPr eaLnBrk="1" hangingPunct="1">
              <a:lnSpc>
                <a:spcPct val="90000"/>
              </a:lnSpc>
            </a:pPr>
            <a:endParaRPr lang="en-US" altLang="en-US" sz="2800" dirty="0"/>
          </a:p>
        </p:txBody>
      </p:sp>
      <p:pic>
        <p:nvPicPr>
          <p:cNvPr id="2" name="Picture 1"/>
          <p:cNvPicPr>
            <a:picLocks noChangeAspect="1"/>
          </p:cNvPicPr>
          <p:nvPr/>
        </p:nvPicPr>
        <p:blipFill>
          <a:blip r:embed="rId3"/>
          <a:stretch>
            <a:fillRect/>
          </a:stretch>
        </p:blipFill>
        <p:spPr>
          <a:xfrm>
            <a:off x="1183365" y="1444626"/>
            <a:ext cx="6699863" cy="2515794"/>
          </a:xfrm>
          <a:prstGeom prst="rect">
            <a:avLst/>
          </a:prstGeom>
        </p:spPr>
      </p:pic>
    </p:spTree>
    <p:extLst>
      <p:ext uri="{BB962C8B-B14F-4D97-AF65-F5344CB8AC3E}">
        <p14:creationId xmlns:p14="http://schemas.microsoft.com/office/powerpoint/2010/main" val="2174582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0243" name="Group 10"/>
          <p:cNvGrpSpPr>
            <a:grpSpLocks/>
          </p:cNvGrpSpPr>
          <p:nvPr/>
        </p:nvGrpSpPr>
        <p:grpSpPr bwMode="auto">
          <a:xfrm>
            <a:off x="3995738" y="6165850"/>
            <a:ext cx="4860925" cy="450850"/>
            <a:chOff x="4598671" y="6165304"/>
            <a:chExt cx="4257665" cy="450883"/>
          </a:xfrm>
        </p:grpSpPr>
        <p:pic>
          <p:nvPicPr>
            <p:cNvPr id="102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44" name="Rectangle 3"/>
          <p:cNvSpPr>
            <a:spLocks noGrp="1" noChangeArrowheads="1"/>
          </p:cNvSpPr>
          <p:nvPr>
            <p:ph type="body" sz="half" idx="1"/>
          </p:nvPr>
        </p:nvSpPr>
        <p:spPr>
          <a:xfrm>
            <a:off x="393097" y="0"/>
            <a:ext cx="8280400" cy="1268760"/>
          </a:xfrm>
        </p:spPr>
        <p:txBody>
          <a:bodyPr/>
          <a:lstStyle/>
          <a:p>
            <a:pPr marL="0" indent="0" eaLnBrk="1" hangingPunct="1">
              <a:buFontTx/>
              <a:buNone/>
            </a:pPr>
            <a:r>
              <a:rPr lang="en-US" altLang="en-US" sz="4000" b="1" dirty="0" smtClean="0">
                <a:solidFill>
                  <a:schemeClr val="accent1"/>
                </a:solidFill>
              </a:rPr>
              <a:t>Young People</a:t>
            </a:r>
            <a:endParaRPr lang="en-US" altLang="en-US" sz="4000" b="1"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0245" name="Rectangle 3"/>
          <p:cNvSpPr txBox="1">
            <a:spLocks noChangeArrowheads="1"/>
          </p:cNvSpPr>
          <p:nvPr/>
        </p:nvSpPr>
        <p:spPr bwMode="auto">
          <a:xfrm>
            <a:off x="574072" y="4293096"/>
            <a:ext cx="7918450" cy="158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US" altLang="en-US" sz="2800" dirty="0" smtClean="0"/>
              <a:t>69% of respondents Always or Most of the time receive support at the right time</a:t>
            </a:r>
            <a:endParaRPr lang="en-US" altLang="en-US" sz="2800" dirty="0"/>
          </a:p>
          <a:p>
            <a:pPr eaLnBrk="1" hangingPunct="1">
              <a:lnSpc>
                <a:spcPct val="90000"/>
              </a:lnSpc>
            </a:pPr>
            <a:endParaRPr lang="en-US" altLang="en-US" sz="2800" dirty="0"/>
          </a:p>
          <a:p>
            <a:pPr eaLnBrk="1" hangingPunct="1">
              <a:lnSpc>
                <a:spcPct val="90000"/>
              </a:lnSpc>
            </a:pPr>
            <a:endParaRPr lang="en-US" altLang="en-US" sz="2800" dirty="0"/>
          </a:p>
          <a:p>
            <a:pPr eaLnBrk="1" hangingPunct="1">
              <a:lnSpc>
                <a:spcPct val="90000"/>
              </a:lnSpc>
            </a:pPr>
            <a:endParaRPr lang="en-US" altLang="en-US" sz="2800" dirty="0"/>
          </a:p>
        </p:txBody>
      </p:sp>
      <p:pic>
        <p:nvPicPr>
          <p:cNvPr id="2" name="Picture 1"/>
          <p:cNvPicPr>
            <a:picLocks noChangeAspect="1"/>
          </p:cNvPicPr>
          <p:nvPr/>
        </p:nvPicPr>
        <p:blipFill>
          <a:blip r:embed="rId3"/>
          <a:stretch>
            <a:fillRect/>
          </a:stretch>
        </p:blipFill>
        <p:spPr>
          <a:xfrm>
            <a:off x="1331640" y="1510685"/>
            <a:ext cx="6631271" cy="2415387"/>
          </a:xfrm>
          <a:prstGeom prst="rect">
            <a:avLst/>
          </a:prstGeom>
        </p:spPr>
      </p:pic>
    </p:spTree>
    <p:extLst>
      <p:ext uri="{BB962C8B-B14F-4D97-AF65-F5344CB8AC3E}">
        <p14:creationId xmlns:p14="http://schemas.microsoft.com/office/powerpoint/2010/main" val="2210608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0243" name="Group 10"/>
          <p:cNvGrpSpPr>
            <a:grpSpLocks/>
          </p:cNvGrpSpPr>
          <p:nvPr/>
        </p:nvGrpSpPr>
        <p:grpSpPr bwMode="auto">
          <a:xfrm>
            <a:off x="3995738" y="6165850"/>
            <a:ext cx="4860925" cy="450850"/>
            <a:chOff x="4598671" y="6165304"/>
            <a:chExt cx="4257665" cy="450883"/>
          </a:xfrm>
        </p:grpSpPr>
        <p:pic>
          <p:nvPicPr>
            <p:cNvPr id="102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44" name="Rectangle 3"/>
          <p:cNvSpPr>
            <a:spLocks noGrp="1" noChangeArrowheads="1"/>
          </p:cNvSpPr>
          <p:nvPr>
            <p:ph type="body" sz="half" idx="1"/>
          </p:nvPr>
        </p:nvSpPr>
        <p:spPr>
          <a:xfrm>
            <a:off x="395287" y="44624"/>
            <a:ext cx="8280400" cy="673100"/>
          </a:xfrm>
        </p:spPr>
        <p:txBody>
          <a:bodyPr/>
          <a:lstStyle/>
          <a:p>
            <a:pPr marL="0" indent="0" eaLnBrk="1" hangingPunct="1">
              <a:buFontTx/>
              <a:buNone/>
            </a:pPr>
            <a:r>
              <a:rPr lang="en-US" altLang="en-US" sz="4000" b="1" dirty="0" smtClean="0">
                <a:solidFill>
                  <a:schemeClr val="accent1"/>
                </a:solidFill>
              </a:rPr>
              <a:t>Young People</a:t>
            </a: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0245" name="Rectangle 3"/>
          <p:cNvSpPr txBox="1">
            <a:spLocks noChangeArrowheads="1"/>
          </p:cNvSpPr>
          <p:nvPr/>
        </p:nvSpPr>
        <p:spPr bwMode="auto">
          <a:xfrm>
            <a:off x="447675" y="4272426"/>
            <a:ext cx="7918450" cy="174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GB" altLang="en-US" sz="2000" dirty="0" smtClean="0"/>
              <a:t>In 2020, 57% of respondents Agreed or Strongly agreed with the statement above</a:t>
            </a:r>
          </a:p>
          <a:p>
            <a:pPr eaLnBrk="1" hangingPunct="1">
              <a:lnSpc>
                <a:spcPct val="90000"/>
              </a:lnSpc>
            </a:pPr>
            <a:r>
              <a:rPr lang="en-GB" altLang="en-US" sz="2000" dirty="0" smtClean="0"/>
              <a:t>Significant decrease by 12% of respondents, who Disagreed or Strongly disagreed with the statement, comparing to 2019</a:t>
            </a:r>
          </a:p>
        </p:txBody>
      </p:sp>
      <p:pic>
        <p:nvPicPr>
          <p:cNvPr id="2" name="Picture 1"/>
          <p:cNvPicPr>
            <a:picLocks noChangeAspect="1"/>
          </p:cNvPicPr>
          <p:nvPr/>
        </p:nvPicPr>
        <p:blipFill>
          <a:blip r:embed="rId3"/>
          <a:stretch>
            <a:fillRect/>
          </a:stretch>
        </p:blipFill>
        <p:spPr>
          <a:xfrm>
            <a:off x="1120006" y="1439947"/>
            <a:ext cx="6573788" cy="2832324"/>
          </a:xfrm>
          <a:prstGeom prst="rect">
            <a:avLst/>
          </a:prstGeom>
        </p:spPr>
      </p:pic>
    </p:spTree>
    <p:extLst>
      <p:ext uri="{BB962C8B-B14F-4D97-AF65-F5344CB8AC3E}">
        <p14:creationId xmlns:p14="http://schemas.microsoft.com/office/powerpoint/2010/main" val="326018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0243" name="Group 10"/>
          <p:cNvGrpSpPr>
            <a:grpSpLocks/>
          </p:cNvGrpSpPr>
          <p:nvPr/>
        </p:nvGrpSpPr>
        <p:grpSpPr bwMode="auto">
          <a:xfrm>
            <a:off x="3995738" y="6165850"/>
            <a:ext cx="4860925" cy="450850"/>
            <a:chOff x="4598671" y="6165304"/>
            <a:chExt cx="4257665" cy="450883"/>
          </a:xfrm>
        </p:grpSpPr>
        <p:pic>
          <p:nvPicPr>
            <p:cNvPr id="102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44" name="Rectangle 3"/>
          <p:cNvSpPr>
            <a:spLocks noGrp="1" noChangeArrowheads="1"/>
          </p:cNvSpPr>
          <p:nvPr>
            <p:ph type="body" sz="half" idx="1"/>
          </p:nvPr>
        </p:nvSpPr>
        <p:spPr>
          <a:xfrm>
            <a:off x="395288" y="404813"/>
            <a:ext cx="8280400" cy="673100"/>
          </a:xfrm>
        </p:spPr>
        <p:txBody>
          <a:bodyPr/>
          <a:lstStyle/>
          <a:p>
            <a:pPr marL="0" indent="0" eaLnBrk="1" hangingPunct="1">
              <a:buFontTx/>
              <a:buNone/>
            </a:pPr>
            <a:r>
              <a:rPr lang="en-US" altLang="en-US" sz="4000" b="1" dirty="0" smtClean="0">
                <a:solidFill>
                  <a:schemeClr val="accent1"/>
                </a:solidFill>
              </a:rPr>
              <a:t>Young People</a:t>
            </a: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0245" name="Rectangle 3"/>
          <p:cNvSpPr txBox="1">
            <a:spLocks noChangeArrowheads="1"/>
          </p:cNvSpPr>
          <p:nvPr/>
        </p:nvSpPr>
        <p:spPr bwMode="auto">
          <a:xfrm>
            <a:off x="447675" y="4272426"/>
            <a:ext cx="7918450" cy="174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GB" altLang="en-US" sz="2000" dirty="0" smtClean="0"/>
              <a:t>Young people are more likely to speak to their friends about their feelings than health concerns or educational problems</a:t>
            </a:r>
          </a:p>
          <a:p>
            <a:pPr eaLnBrk="1" hangingPunct="1">
              <a:lnSpc>
                <a:spcPct val="90000"/>
              </a:lnSpc>
            </a:pPr>
            <a:r>
              <a:rPr lang="en-GB" altLang="en-US" sz="2000" dirty="0" smtClean="0"/>
              <a:t>Every third respondent would speak to parent/carer about feelings, health problems or education worries</a:t>
            </a:r>
          </a:p>
        </p:txBody>
      </p:sp>
      <p:pic>
        <p:nvPicPr>
          <p:cNvPr id="3" name="Picture 2"/>
          <p:cNvPicPr>
            <a:picLocks noChangeAspect="1"/>
          </p:cNvPicPr>
          <p:nvPr/>
        </p:nvPicPr>
        <p:blipFill>
          <a:blip r:embed="rId3"/>
          <a:stretch>
            <a:fillRect/>
          </a:stretch>
        </p:blipFill>
        <p:spPr>
          <a:xfrm>
            <a:off x="1211624" y="1407406"/>
            <a:ext cx="6390552" cy="2846212"/>
          </a:xfrm>
          <a:prstGeom prst="rect">
            <a:avLst/>
          </a:prstGeom>
        </p:spPr>
      </p:pic>
    </p:spTree>
    <p:extLst>
      <p:ext uri="{BB962C8B-B14F-4D97-AF65-F5344CB8AC3E}">
        <p14:creationId xmlns:p14="http://schemas.microsoft.com/office/powerpoint/2010/main" val="1762365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0243" name="Group 10"/>
          <p:cNvGrpSpPr>
            <a:grpSpLocks/>
          </p:cNvGrpSpPr>
          <p:nvPr/>
        </p:nvGrpSpPr>
        <p:grpSpPr bwMode="auto">
          <a:xfrm>
            <a:off x="3995738" y="6165850"/>
            <a:ext cx="4860925" cy="450850"/>
            <a:chOff x="4598671" y="6165304"/>
            <a:chExt cx="4257665" cy="450883"/>
          </a:xfrm>
        </p:grpSpPr>
        <p:pic>
          <p:nvPicPr>
            <p:cNvPr id="102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44" name="Rectangle 3"/>
          <p:cNvSpPr>
            <a:spLocks noGrp="1" noChangeArrowheads="1"/>
          </p:cNvSpPr>
          <p:nvPr>
            <p:ph type="body" sz="half" idx="1"/>
          </p:nvPr>
        </p:nvSpPr>
        <p:spPr>
          <a:xfrm>
            <a:off x="395288" y="404813"/>
            <a:ext cx="8280400" cy="673100"/>
          </a:xfrm>
        </p:spPr>
        <p:txBody>
          <a:bodyPr/>
          <a:lstStyle/>
          <a:p>
            <a:pPr marL="0" indent="0" eaLnBrk="1" hangingPunct="1">
              <a:buFontTx/>
              <a:buNone/>
            </a:pPr>
            <a:r>
              <a:rPr lang="en-US" altLang="en-US" sz="4000" b="1" dirty="0" smtClean="0">
                <a:solidFill>
                  <a:schemeClr val="accent1"/>
                </a:solidFill>
              </a:rPr>
              <a:t>Young People</a:t>
            </a: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0245" name="Rectangle 3"/>
          <p:cNvSpPr txBox="1">
            <a:spLocks noChangeArrowheads="1"/>
          </p:cNvSpPr>
          <p:nvPr/>
        </p:nvSpPr>
        <p:spPr bwMode="auto">
          <a:xfrm>
            <a:off x="447675" y="3743709"/>
            <a:ext cx="7918450" cy="35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indent="0" eaLnBrk="1" hangingPunct="1">
              <a:lnSpc>
                <a:spcPct val="90000"/>
              </a:lnSpc>
              <a:buNone/>
            </a:pPr>
            <a:r>
              <a:rPr lang="en-GB" altLang="en-US" sz="2800" dirty="0" smtClean="0"/>
              <a:t>What could we do better to involve you?</a:t>
            </a:r>
            <a:r>
              <a:rPr lang="en-GB" altLang="en-US" sz="2000" dirty="0" smtClean="0"/>
              <a:t> </a:t>
            </a:r>
          </a:p>
        </p:txBody>
      </p:sp>
      <p:pic>
        <p:nvPicPr>
          <p:cNvPr id="3" name="Picture 2"/>
          <p:cNvPicPr>
            <a:picLocks noChangeAspect="1"/>
          </p:cNvPicPr>
          <p:nvPr/>
        </p:nvPicPr>
        <p:blipFill>
          <a:blip r:embed="rId3"/>
          <a:stretch>
            <a:fillRect/>
          </a:stretch>
        </p:blipFill>
        <p:spPr>
          <a:xfrm>
            <a:off x="1125276" y="1428940"/>
            <a:ext cx="6820424" cy="2484284"/>
          </a:xfrm>
          <a:prstGeom prst="rect">
            <a:avLst/>
          </a:prstGeom>
        </p:spPr>
      </p:pic>
      <p:sp>
        <p:nvSpPr>
          <p:cNvPr id="13" name="Rectangle 3"/>
          <p:cNvSpPr txBox="1">
            <a:spLocks noChangeArrowheads="1"/>
          </p:cNvSpPr>
          <p:nvPr/>
        </p:nvSpPr>
        <p:spPr bwMode="auto">
          <a:xfrm>
            <a:off x="447675" y="4257993"/>
            <a:ext cx="7918450" cy="1704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GB" altLang="en-US" sz="2000" dirty="0" smtClean="0"/>
              <a:t>Check understanding (6)</a:t>
            </a:r>
          </a:p>
          <a:p>
            <a:pPr eaLnBrk="1" hangingPunct="1">
              <a:lnSpc>
                <a:spcPct val="90000"/>
              </a:lnSpc>
            </a:pPr>
            <a:r>
              <a:rPr lang="en-GB" altLang="en-US" sz="2000" dirty="0" smtClean="0"/>
              <a:t>Not involved in discussions or opinions (6)</a:t>
            </a:r>
          </a:p>
          <a:p>
            <a:pPr eaLnBrk="1" hangingPunct="1">
              <a:lnSpc>
                <a:spcPct val="90000"/>
              </a:lnSpc>
            </a:pPr>
            <a:r>
              <a:rPr lang="en-GB" altLang="en-US" sz="2000" dirty="0" smtClean="0"/>
              <a:t>Talk to parents (4)</a:t>
            </a:r>
          </a:p>
          <a:p>
            <a:pPr eaLnBrk="1" hangingPunct="1">
              <a:lnSpc>
                <a:spcPct val="90000"/>
              </a:lnSpc>
            </a:pPr>
            <a:r>
              <a:rPr lang="en-GB" altLang="en-US" sz="2000" dirty="0" smtClean="0"/>
              <a:t>Listen more (4)</a:t>
            </a:r>
          </a:p>
          <a:p>
            <a:pPr eaLnBrk="1" hangingPunct="1">
              <a:lnSpc>
                <a:spcPct val="90000"/>
              </a:lnSpc>
            </a:pPr>
            <a:r>
              <a:rPr lang="en-GB" altLang="en-US" sz="2000" dirty="0" smtClean="0"/>
              <a:t>Involved in discussions about changes (4)</a:t>
            </a:r>
          </a:p>
          <a:p>
            <a:pPr eaLnBrk="1" hangingPunct="1">
              <a:lnSpc>
                <a:spcPct val="90000"/>
              </a:lnSpc>
            </a:pPr>
            <a:r>
              <a:rPr lang="en-GB" altLang="en-US" sz="2000" dirty="0" smtClean="0"/>
              <a:t>Talk about other options (2)</a:t>
            </a:r>
          </a:p>
          <a:p>
            <a:pPr eaLnBrk="1" hangingPunct="1">
              <a:lnSpc>
                <a:spcPct val="90000"/>
              </a:lnSpc>
            </a:pPr>
            <a:r>
              <a:rPr lang="en-GB" altLang="en-US" sz="2000" dirty="0" smtClean="0"/>
              <a:t>Talk more (2)</a:t>
            </a:r>
          </a:p>
        </p:txBody>
      </p:sp>
    </p:spTree>
    <p:extLst>
      <p:ext uri="{BB962C8B-B14F-4D97-AF65-F5344CB8AC3E}">
        <p14:creationId xmlns:p14="http://schemas.microsoft.com/office/powerpoint/2010/main" val="991037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0243" name="Group 10"/>
          <p:cNvGrpSpPr>
            <a:grpSpLocks/>
          </p:cNvGrpSpPr>
          <p:nvPr/>
        </p:nvGrpSpPr>
        <p:grpSpPr bwMode="auto">
          <a:xfrm>
            <a:off x="3995738" y="6165850"/>
            <a:ext cx="4860925" cy="450850"/>
            <a:chOff x="4598671" y="6165304"/>
            <a:chExt cx="4257665" cy="450883"/>
          </a:xfrm>
        </p:grpSpPr>
        <p:pic>
          <p:nvPicPr>
            <p:cNvPr id="102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44" name="Rectangle 3"/>
          <p:cNvSpPr>
            <a:spLocks noGrp="1" noChangeArrowheads="1"/>
          </p:cNvSpPr>
          <p:nvPr>
            <p:ph type="body" sz="half" idx="1"/>
          </p:nvPr>
        </p:nvSpPr>
        <p:spPr>
          <a:xfrm>
            <a:off x="395288" y="404813"/>
            <a:ext cx="8280400" cy="673100"/>
          </a:xfrm>
        </p:spPr>
        <p:txBody>
          <a:bodyPr/>
          <a:lstStyle/>
          <a:p>
            <a:pPr marL="0" indent="0" eaLnBrk="1" hangingPunct="1">
              <a:buFontTx/>
              <a:buNone/>
            </a:pPr>
            <a:r>
              <a:rPr lang="en-US" altLang="en-US" sz="4000" b="1" dirty="0" smtClean="0">
                <a:solidFill>
                  <a:schemeClr val="accent1"/>
                </a:solidFill>
              </a:rPr>
              <a:t>Young People   </a:t>
            </a:r>
            <a:endParaRPr lang="en-US" altLang="en-US" sz="4000" b="1"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0245" name="Rectangle 3"/>
          <p:cNvSpPr txBox="1">
            <a:spLocks noChangeArrowheads="1"/>
          </p:cNvSpPr>
          <p:nvPr/>
        </p:nvSpPr>
        <p:spPr bwMode="auto">
          <a:xfrm>
            <a:off x="447675" y="3743709"/>
            <a:ext cx="7918450" cy="35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indent="0" eaLnBrk="1" hangingPunct="1">
              <a:lnSpc>
                <a:spcPct val="90000"/>
              </a:lnSpc>
              <a:buNone/>
            </a:pPr>
            <a:r>
              <a:rPr lang="en-GB" sz="2800" dirty="0"/>
              <a:t>What could they do better to listen to your ideas? </a:t>
            </a:r>
            <a:endParaRPr lang="en-GB" altLang="en-US" sz="2800" dirty="0" smtClean="0"/>
          </a:p>
        </p:txBody>
      </p:sp>
      <p:sp>
        <p:nvSpPr>
          <p:cNvPr id="13" name="Rectangle 3"/>
          <p:cNvSpPr txBox="1">
            <a:spLocks noChangeArrowheads="1"/>
          </p:cNvSpPr>
          <p:nvPr/>
        </p:nvSpPr>
        <p:spPr bwMode="auto">
          <a:xfrm>
            <a:off x="447675" y="4257993"/>
            <a:ext cx="7918450" cy="1704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GB" altLang="en-US" sz="2000" dirty="0" smtClean="0"/>
              <a:t>Services don't listen / needs to change (6)</a:t>
            </a:r>
          </a:p>
          <a:p>
            <a:pPr eaLnBrk="1" hangingPunct="1">
              <a:lnSpc>
                <a:spcPct val="90000"/>
              </a:lnSpc>
            </a:pPr>
            <a:r>
              <a:rPr lang="en-GB" altLang="en-US" sz="2000" dirty="0" smtClean="0"/>
              <a:t>Services Listen / nothing needs to change (4)</a:t>
            </a:r>
          </a:p>
          <a:p>
            <a:pPr eaLnBrk="1" hangingPunct="1">
              <a:lnSpc>
                <a:spcPct val="90000"/>
              </a:lnSpc>
            </a:pPr>
            <a:r>
              <a:rPr lang="en-GB" altLang="en-US" sz="2000" dirty="0" smtClean="0"/>
              <a:t>Parents are listened to more than young person (4)</a:t>
            </a:r>
          </a:p>
          <a:p>
            <a:pPr eaLnBrk="1" hangingPunct="1">
              <a:lnSpc>
                <a:spcPct val="90000"/>
              </a:lnSpc>
            </a:pPr>
            <a:r>
              <a:rPr lang="en-GB" altLang="en-US" sz="2000" dirty="0" smtClean="0"/>
              <a:t>Services need to explain better / check understanding (4)</a:t>
            </a:r>
          </a:p>
          <a:p>
            <a:pPr eaLnBrk="1" hangingPunct="1">
              <a:lnSpc>
                <a:spcPct val="90000"/>
              </a:lnSpc>
            </a:pPr>
            <a:r>
              <a:rPr lang="en-GB" altLang="en-US" sz="2000" dirty="0" smtClean="0"/>
              <a:t>Don't ask how young person feels / involve them (3)</a:t>
            </a:r>
          </a:p>
        </p:txBody>
      </p:sp>
      <p:pic>
        <p:nvPicPr>
          <p:cNvPr id="2" name="Picture 1"/>
          <p:cNvPicPr>
            <a:picLocks noChangeAspect="1"/>
          </p:cNvPicPr>
          <p:nvPr/>
        </p:nvPicPr>
        <p:blipFill>
          <a:blip r:embed="rId3"/>
          <a:stretch>
            <a:fillRect/>
          </a:stretch>
        </p:blipFill>
        <p:spPr>
          <a:xfrm>
            <a:off x="1115616" y="1403044"/>
            <a:ext cx="6748416" cy="2458056"/>
          </a:xfrm>
          <a:prstGeom prst="rect">
            <a:avLst/>
          </a:prstGeom>
        </p:spPr>
      </p:pic>
    </p:spTree>
    <p:extLst>
      <p:ext uri="{BB962C8B-B14F-4D97-AF65-F5344CB8AC3E}">
        <p14:creationId xmlns:p14="http://schemas.microsoft.com/office/powerpoint/2010/main" val="3654759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
          <p:cNvGrpSpPr>
            <a:grpSpLocks/>
          </p:cNvGrpSpPr>
          <p:nvPr/>
        </p:nvGrpSpPr>
        <p:grpSpPr bwMode="auto">
          <a:xfrm>
            <a:off x="447675" y="1358679"/>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0243" name="Group 10"/>
          <p:cNvGrpSpPr>
            <a:grpSpLocks/>
          </p:cNvGrpSpPr>
          <p:nvPr/>
        </p:nvGrpSpPr>
        <p:grpSpPr bwMode="auto">
          <a:xfrm>
            <a:off x="3995738" y="6165850"/>
            <a:ext cx="4860925" cy="450850"/>
            <a:chOff x="4598671" y="6165304"/>
            <a:chExt cx="4257665" cy="450883"/>
          </a:xfrm>
        </p:grpSpPr>
        <p:pic>
          <p:nvPicPr>
            <p:cNvPr id="102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44" name="Rectangle 3"/>
          <p:cNvSpPr>
            <a:spLocks noGrp="1" noChangeArrowheads="1"/>
          </p:cNvSpPr>
          <p:nvPr>
            <p:ph type="body" sz="half" idx="1"/>
          </p:nvPr>
        </p:nvSpPr>
        <p:spPr>
          <a:xfrm>
            <a:off x="447675" y="309980"/>
            <a:ext cx="8280400" cy="673100"/>
          </a:xfrm>
        </p:spPr>
        <p:txBody>
          <a:bodyPr/>
          <a:lstStyle/>
          <a:p>
            <a:pPr marL="0" indent="0" eaLnBrk="1" hangingPunct="1">
              <a:buFontTx/>
              <a:buNone/>
            </a:pPr>
            <a:r>
              <a:rPr lang="en-US" altLang="en-US" sz="4000" b="1" dirty="0" smtClean="0">
                <a:solidFill>
                  <a:schemeClr val="accent1"/>
                </a:solidFill>
              </a:rPr>
              <a:t>Young People</a:t>
            </a: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0245" name="Rectangle 3"/>
          <p:cNvSpPr txBox="1">
            <a:spLocks noChangeArrowheads="1"/>
          </p:cNvSpPr>
          <p:nvPr/>
        </p:nvSpPr>
        <p:spPr bwMode="auto">
          <a:xfrm>
            <a:off x="581891" y="1560945"/>
            <a:ext cx="7912822" cy="117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indent="0" eaLnBrk="1" hangingPunct="1">
              <a:lnSpc>
                <a:spcPct val="90000"/>
              </a:lnSpc>
              <a:buNone/>
            </a:pPr>
            <a:r>
              <a:rPr lang="en-GB" sz="2800" dirty="0"/>
              <a:t>13. What has worked well for you over the last year? Please tell us about any good support that you have </a:t>
            </a:r>
            <a:r>
              <a:rPr lang="en-GB" sz="2800" dirty="0" smtClean="0"/>
              <a:t>had.</a:t>
            </a:r>
            <a:endParaRPr lang="en-GB" altLang="en-US" sz="2800" dirty="0"/>
          </a:p>
          <a:p>
            <a:pPr marL="0" indent="0" eaLnBrk="1" hangingPunct="1">
              <a:lnSpc>
                <a:spcPct val="90000"/>
              </a:lnSpc>
              <a:buNone/>
            </a:pPr>
            <a:endParaRPr lang="en-GB" altLang="en-US" sz="2800" dirty="0" smtClean="0"/>
          </a:p>
        </p:txBody>
      </p:sp>
      <p:sp>
        <p:nvSpPr>
          <p:cNvPr id="13" name="Rectangle 3"/>
          <p:cNvSpPr txBox="1">
            <a:spLocks noChangeArrowheads="1"/>
          </p:cNvSpPr>
          <p:nvPr/>
        </p:nvSpPr>
        <p:spPr bwMode="auto">
          <a:xfrm>
            <a:off x="572656" y="2941402"/>
            <a:ext cx="7918450" cy="2926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GB" altLang="en-US" sz="2000" dirty="0" smtClean="0"/>
              <a:t>School / College (25)</a:t>
            </a:r>
          </a:p>
          <a:p>
            <a:pPr eaLnBrk="1" hangingPunct="1">
              <a:lnSpc>
                <a:spcPct val="90000"/>
              </a:lnSpc>
            </a:pPr>
            <a:r>
              <a:rPr lang="en-GB" altLang="en-US" sz="2000" dirty="0" smtClean="0"/>
              <a:t>Teaching Assistant (8)</a:t>
            </a:r>
          </a:p>
          <a:p>
            <a:pPr eaLnBrk="1" hangingPunct="1">
              <a:lnSpc>
                <a:spcPct val="90000"/>
              </a:lnSpc>
            </a:pPr>
            <a:r>
              <a:rPr lang="en-GB" altLang="en-US" sz="2000" dirty="0" smtClean="0"/>
              <a:t>STEP (7)</a:t>
            </a:r>
          </a:p>
          <a:p>
            <a:pPr eaLnBrk="1" hangingPunct="1">
              <a:lnSpc>
                <a:spcPct val="90000"/>
              </a:lnSpc>
            </a:pPr>
            <a:r>
              <a:rPr lang="en-GB" altLang="en-US" sz="2000" dirty="0" smtClean="0"/>
              <a:t>Parents / Friends (6)</a:t>
            </a:r>
          </a:p>
          <a:p>
            <a:pPr eaLnBrk="1" hangingPunct="1">
              <a:lnSpc>
                <a:spcPct val="90000"/>
              </a:lnSpc>
            </a:pPr>
            <a:r>
              <a:rPr lang="en-GB" altLang="en-US" sz="2000" dirty="0" smtClean="0"/>
              <a:t>Medication / Dr (5)</a:t>
            </a:r>
          </a:p>
          <a:p>
            <a:pPr eaLnBrk="1" hangingPunct="1">
              <a:lnSpc>
                <a:spcPct val="90000"/>
              </a:lnSpc>
            </a:pPr>
            <a:r>
              <a:rPr lang="en-GB" altLang="en-US" sz="2000" dirty="0" smtClean="0"/>
              <a:t>Started a new course / new skills (4)</a:t>
            </a:r>
          </a:p>
          <a:p>
            <a:pPr eaLnBrk="1" hangingPunct="1">
              <a:lnSpc>
                <a:spcPct val="90000"/>
              </a:lnSpc>
            </a:pPr>
            <a:r>
              <a:rPr lang="en-GB" altLang="en-US" sz="2000" dirty="0" smtClean="0"/>
              <a:t>Support for tests (4)</a:t>
            </a:r>
          </a:p>
          <a:p>
            <a:pPr eaLnBrk="1" hangingPunct="1">
              <a:lnSpc>
                <a:spcPct val="90000"/>
              </a:lnSpc>
            </a:pPr>
            <a:r>
              <a:rPr lang="en-GB" altLang="en-US" sz="2000" dirty="0" smtClean="0"/>
              <a:t>Counsellor / Mental Health (4)</a:t>
            </a:r>
          </a:p>
          <a:p>
            <a:pPr eaLnBrk="1" hangingPunct="1">
              <a:lnSpc>
                <a:spcPct val="90000"/>
              </a:lnSpc>
            </a:pPr>
            <a:r>
              <a:rPr lang="en-GB" altLang="en-US" sz="2000" dirty="0" smtClean="0"/>
              <a:t>Talking about feelings (3)</a:t>
            </a:r>
          </a:p>
          <a:p>
            <a:pPr eaLnBrk="1" hangingPunct="1">
              <a:lnSpc>
                <a:spcPct val="90000"/>
              </a:lnSpc>
            </a:pPr>
            <a:r>
              <a:rPr lang="en-GB" altLang="en-US" sz="2000" dirty="0" smtClean="0"/>
              <a:t>ARC Liberty (2)</a:t>
            </a:r>
          </a:p>
          <a:p>
            <a:pPr eaLnBrk="1" hangingPunct="1">
              <a:lnSpc>
                <a:spcPct val="90000"/>
              </a:lnSpc>
            </a:pPr>
            <a:endParaRPr lang="en-GB" altLang="en-US" sz="2000" dirty="0" smtClean="0"/>
          </a:p>
        </p:txBody>
      </p:sp>
    </p:spTree>
    <p:extLst>
      <p:ext uri="{BB962C8B-B14F-4D97-AF65-F5344CB8AC3E}">
        <p14:creationId xmlns:p14="http://schemas.microsoft.com/office/powerpoint/2010/main" val="1333429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5123" name="Group 10"/>
          <p:cNvGrpSpPr>
            <a:grpSpLocks/>
          </p:cNvGrpSpPr>
          <p:nvPr/>
        </p:nvGrpSpPr>
        <p:grpSpPr bwMode="auto">
          <a:xfrm>
            <a:off x="3995738" y="6165850"/>
            <a:ext cx="4860925" cy="450850"/>
            <a:chOff x="4598671" y="6165304"/>
            <a:chExt cx="4257665" cy="450883"/>
          </a:xfrm>
        </p:grpSpPr>
        <p:pic>
          <p:nvPicPr>
            <p:cNvPr id="51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24" name="Rectangle 3"/>
          <p:cNvSpPr>
            <a:spLocks noGrp="1" noChangeArrowheads="1"/>
          </p:cNvSpPr>
          <p:nvPr>
            <p:ph type="body" sz="half" idx="1"/>
          </p:nvPr>
        </p:nvSpPr>
        <p:spPr>
          <a:xfrm>
            <a:off x="395288" y="404813"/>
            <a:ext cx="8280400" cy="673100"/>
          </a:xfrm>
        </p:spPr>
        <p:txBody>
          <a:bodyPr/>
          <a:lstStyle/>
          <a:p>
            <a:pPr marL="0" indent="0" eaLnBrk="1" hangingPunct="1">
              <a:buFontTx/>
              <a:buNone/>
            </a:pPr>
            <a:r>
              <a:rPr lang="en-US" altLang="en-US" sz="4000" b="1" dirty="0" smtClean="0">
                <a:solidFill>
                  <a:schemeClr val="accent1"/>
                </a:solidFill>
              </a:rPr>
              <a:t>Overview of Consultation</a:t>
            </a:r>
            <a:endParaRPr lang="en-US" altLang="en-US" sz="4000" b="1"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5125" name="Rectangle 3"/>
          <p:cNvSpPr txBox="1">
            <a:spLocks noChangeArrowheads="1"/>
          </p:cNvSpPr>
          <p:nvPr/>
        </p:nvSpPr>
        <p:spPr bwMode="auto">
          <a:xfrm>
            <a:off x="576263" y="1485106"/>
            <a:ext cx="791845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US" altLang="en-US" sz="2800" dirty="0">
                <a:solidFill>
                  <a:srgbClr val="404040"/>
                </a:solidFill>
              </a:rPr>
              <a:t>Survey open from </a:t>
            </a:r>
            <a:r>
              <a:rPr lang="en-US" altLang="en-US" sz="2800" dirty="0"/>
              <a:t>8</a:t>
            </a:r>
            <a:r>
              <a:rPr lang="en-US" altLang="en-US" sz="2800" baseline="30000" dirty="0" smtClean="0"/>
              <a:t>th</a:t>
            </a:r>
            <a:r>
              <a:rPr lang="en-US" altLang="en-US" sz="2800" dirty="0" smtClean="0"/>
              <a:t> October </a:t>
            </a:r>
            <a:r>
              <a:rPr lang="en-US" altLang="en-US" sz="2800" dirty="0"/>
              <a:t>to </a:t>
            </a:r>
            <a:r>
              <a:rPr lang="en-US" altLang="en-US" sz="2800" dirty="0" smtClean="0"/>
              <a:t>14</a:t>
            </a:r>
            <a:r>
              <a:rPr lang="en-US" altLang="en-US" sz="2800" baseline="30000" dirty="0" smtClean="0"/>
              <a:t>th</a:t>
            </a:r>
            <a:r>
              <a:rPr lang="en-US" altLang="en-US" sz="2800" dirty="0" smtClean="0"/>
              <a:t> </a:t>
            </a:r>
            <a:r>
              <a:rPr lang="en-US" altLang="en-US" sz="2800" dirty="0"/>
              <a:t>December </a:t>
            </a:r>
            <a:r>
              <a:rPr lang="en-US" altLang="en-US" sz="2800" dirty="0" smtClean="0"/>
              <a:t>2020</a:t>
            </a:r>
            <a:endParaRPr lang="en-US" altLang="en-US" sz="2800" dirty="0"/>
          </a:p>
          <a:p>
            <a:pPr eaLnBrk="1" hangingPunct="1">
              <a:lnSpc>
                <a:spcPct val="90000"/>
              </a:lnSpc>
            </a:pPr>
            <a:r>
              <a:rPr lang="en-US" altLang="en-US" sz="2800" dirty="0"/>
              <a:t>Aim – understand the experience of children and young people and their parents and those who provide and shape services to know if our improvement plan is working</a:t>
            </a:r>
          </a:p>
          <a:p>
            <a:pPr eaLnBrk="1" hangingPunct="1">
              <a:lnSpc>
                <a:spcPct val="90000"/>
              </a:lnSpc>
            </a:pPr>
            <a:r>
              <a:rPr lang="en-US" altLang="en-US" sz="2800" dirty="0"/>
              <a:t>C</a:t>
            </a:r>
            <a:r>
              <a:rPr lang="en-US" altLang="en-US" sz="2800" dirty="0" smtClean="0"/>
              <a:t>omparison of responses compared to 2019</a:t>
            </a:r>
            <a:endParaRPr lang="en-US" altLang="en-US" sz="2800" dirty="0"/>
          </a:p>
          <a:p>
            <a:pPr eaLnBrk="1" hangingPunct="1">
              <a:lnSpc>
                <a:spcPct val="90000"/>
              </a:lnSpc>
            </a:pPr>
            <a:r>
              <a:rPr lang="en-US" altLang="en-US" sz="2800" dirty="0"/>
              <a:t>Online survey, SBC contact </a:t>
            </a:r>
            <a:r>
              <a:rPr lang="en-US" altLang="en-US" sz="2800" dirty="0" err="1"/>
              <a:t>centre</a:t>
            </a:r>
            <a:r>
              <a:rPr lang="en-US" altLang="en-US" sz="2800" dirty="0"/>
              <a:t>, sessions with SEND Families Voice, SENDIASS and STEP</a:t>
            </a:r>
          </a:p>
          <a:p>
            <a:pPr eaLnBrk="1" hangingPunct="1">
              <a:lnSpc>
                <a:spcPct val="90000"/>
              </a:lnSpc>
            </a:pPr>
            <a:r>
              <a:rPr lang="en-US" altLang="en-US" sz="2800" dirty="0" smtClean="0"/>
              <a:t>574 </a:t>
            </a:r>
            <a:r>
              <a:rPr lang="en-US" altLang="en-US" sz="2800" dirty="0"/>
              <a:t>responses submitted in the survey period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
          <p:cNvGrpSpPr>
            <a:grpSpLocks/>
          </p:cNvGrpSpPr>
          <p:nvPr/>
        </p:nvGrpSpPr>
        <p:grpSpPr bwMode="auto">
          <a:xfrm>
            <a:off x="447675" y="1358679"/>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0243" name="Group 10"/>
          <p:cNvGrpSpPr>
            <a:grpSpLocks/>
          </p:cNvGrpSpPr>
          <p:nvPr/>
        </p:nvGrpSpPr>
        <p:grpSpPr bwMode="auto">
          <a:xfrm>
            <a:off x="3995738" y="6165850"/>
            <a:ext cx="4860925" cy="450850"/>
            <a:chOff x="4598671" y="6165304"/>
            <a:chExt cx="4257665" cy="450883"/>
          </a:xfrm>
        </p:grpSpPr>
        <p:pic>
          <p:nvPicPr>
            <p:cNvPr id="102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44" name="Rectangle 3"/>
          <p:cNvSpPr>
            <a:spLocks noGrp="1" noChangeArrowheads="1"/>
          </p:cNvSpPr>
          <p:nvPr>
            <p:ph type="body" sz="half" idx="1"/>
          </p:nvPr>
        </p:nvSpPr>
        <p:spPr>
          <a:xfrm>
            <a:off x="395288" y="289944"/>
            <a:ext cx="8280400" cy="673100"/>
          </a:xfrm>
        </p:spPr>
        <p:txBody>
          <a:bodyPr/>
          <a:lstStyle/>
          <a:p>
            <a:pPr marL="0" indent="0" eaLnBrk="1" hangingPunct="1">
              <a:buFontTx/>
              <a:buNone/>
            </a:pPr>
            <a:r>
              <a:rPr lang="en-US" altLang="en-US" sz="4000" b="1" dirty="0" smtClean="0">
                <a:solidFill>
                  <a:schemeClr val="accent1"/>
                </a:solidFill>
              </a:rPr>
              <a:t>Young People</a:t>
            </a:r>
            <a:endParaRPr lang="en-US" altLang="en-US" sz="4000" b="1"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3" name="Rectangle 3"/>
          <p:cNvSpPr txBox="1">
            <a:spLocks noChangeArrowheads="1"/>
          </p:cNvSpPr>
          <p:nvPr/>
        </p:nvSpPr>
        <p:spPr bwMode="auto">
          <a:xfrm>
            <a:off x="447675" y="2952124"/>
            <a:ext cx="7918450" cy="301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GB" altLang="en-US" sz="2000" dirty="0" smtClean="0"/>
              <a:t>More support in school (6)</a:t>
            </a:r>
          </a:p>
          <a:p>
            <a:pPr eaLnBrk="1" hangingPunct="1">
              <a:lnSpc>
                <a:spcPct val="90000"/>
              </a:lnSpc>
            </a:pPr>
            <a:r>
              <a:rPr lang="en-GB" altLang="en-US" sz="2000" dirty="0" smtClean="0"/>
              <a:t>Communication / Work together more / ask more questions (4)</a:t>
            </a:r>
          </a:p>
          <a:p>
            <a:pPr eaLnBrk="1" hangingPunct="1">
              <a:lnSpc>
                <a:spcPct val="90000"/>
              </a:lnSpc>
            </a:pPr>
            <a:r>
              <a:rPr lang="en-GB" altLang="en-US" sz="2000" dirty="0" smtClean="0"/>
              <a:t>More activities / social clubs / sports (4)</a:t>
            </a:r>
          </a:p>
          <a:p>
            <a:pPr eaLnBrk="1" hangingPunct="1">
              <a:lnSpc>
                <a:spcPct val="90000"/>
              </a:lnSpc>
            </a:pPr>
            <a:r>
              <a:rPr lang="en-GB" altLang="en-US" sz="2000" dirty="0" smtClean="0"/>
              <a:t>Listen to young people more (3)</a:t>
            </a:r>
          </a:p>
          <a:p>
            <a:pPr eaLnBrk="1" hangingPunct="1">
              <a:lnSpc>
                <a:spcPct val="90000"/>
              </a:lnSpc>
            </a:pPr>
            <a:r>
              <a:rPr lang="en-GB" altLang="en-US" sz="2000" dirty="0" smtClean="0"/>
              <a:t>Careers guidance / planning for future (3)</a:t>
            </a:r>
          </a:p>
          <a:p>
            <a:pPr eaLnBrk="1" hangingPunct="1">
              <a:lnSpc>
                <a:spcPct val="90000"/>
              </a:lnSpc>
            </a:pPr>
            <a:r>
              <a:rPr lang="en-GB" altLang="en-US" sz="2000" dirty="0" smtClean="0"/>
              <a:t>More independence (2)</a:t>
            </a:r>
          </a:p>
          <a:p>
            <a:pPr eaLnBrk="1" hangingPunct="1">
              <a:lnSpc>
                <a:spcPct val="90000"/>
              </a:lnSpc>
            </a:pPr>
            <a:r>
              <a:rPr lang="en-GB" altLang="en-US" sz="2000" dirty="0" smtClean="0"/>
              <a:t>Wider curriculum / more interesting (2)</a:t>
            </a:r>
          </a:p>
          <a:p>
            <a:pPr eaLnBrk="1" hangingPunct="1">
              <a:lnSpc>
                <a:spcPct val="90000"/>
              </a:lnSpc>
            </a:pPr>
            <a:r>
              <a:rPr lang="en-GB" altLang="en-US" sz="2000" dirty="0" smtClean="0"/>
              <a:t>Mental Health (2)</a:t>
            </a:r>
          </a:p>
          <a:p>
            <a:pPr eaLnBrk="1" hangingPunct="1">
              <a:lnSpc>
                <a:spcPct val="90000"/>
              </a:lnSpc>
            </a:pPr>
            <a:r>
              <a:rPr lang="en-GB" altLang="en-US" sz="2000" dirty="0" smtClean="0"/>
              <a:t>Explain things better (2)</a:t>
            </a:r>
          </a:p>
        </p:txBody>
      </p:sp>
      <p:sp>
        <p:nvSpPr>
          <p:cNvPr id="16" name="Rectangle 3"/>
          <p:cNvSpPr txBox="1">
            <a:spLocks noChangeArrowheads="1"/>
          </p:cNvSpPr>
          <p:nvPr/>
        </p:nvSpPr>
        <p:spPr bwMode="auto">
          <a:xfrm>
            <a:off x="579077" y="1476850"/>
            <a:ext cx="7912822" cy="117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indent="0" eaLnBrk="1" hangingPunct="1">
              <a:lnSpc>
                <a:spcPct val="90000"/>
              </a:lnSpc>
              <a:buNone/>
            </a:pPr>
            <a:r>
              <a:rPr lang="en-GB" sz="2800" dirty="0"/>
              <a:t>14. How could SEND services be better for you - and everyone else in the future? </a:t>
            </a:r>
            <a:endParaRPr lang="en-GB" sz="2800" dirty="0" smtClean="0"/>
          </a:p>
          <a:p>
            <a:pPr marL="0" indent="0" eaLnBrk="1" hangingPunct="1">
              <a:lnSpc>
                <a:spcPct val="90000"/>
              </a:lnSpc>
              <a:buNone/>
            </a:pPr>
            <a:r>
              <a:rPr lang="en-GB" sz="2800" dirty="0" smtClean="0"/>
              <a:t>What </a:t>
            </a:r>
            <a:r>
              <a:rPr lang="en-GB" sz="2800" dirty="0"/>
              <a:t>could we do better? </a:t>
            </a:r>
            <a:endParaRPr lang="en-GB" altLang="en-US" sz="2800" dirty="0" smtClean="0"/>
          </a:p>
        </p:txBody>
      </p:sp>
    </p:spTree>
    <p:extLst>
      <p:ext uri="{BB962C8B-B14F-4D97-AF65-F5344CB8AC3E}">
        <p14:creationId xmlns:p14="http://schemas.microsoft.com/office/powerpoint/2010/main" val="3734050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0243" name="Group 10"/>
          <p:cNvGrpSpPr>
            <a:grpSpLocks/>
          </p:cNvGrpSpPr>
          <p:nvPr/>
        </p:nvGrpSpPr>
        <p:grpSpPr bwMode="auto">
          <a:xfrm>
            <a:off x="3995738" y="6165850"/>
            <a:ext cx="4860925" cy="450850"/>
            <a:chOff x="4598671" y="6165304"/>
            <a:chExt cx="4257665" cy="450883"/>
          </a:xfrm>
        </p:grpSpPr>
        <p:pic>
          <p:nvPicPr>
            <p:cNvPr id="102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44" name="Rectangle 3"/>
          <p:cNvSpPr>
            <a:spLocks noGrp="1" noChangeArrowheads="1"/>
          </p:cNvSpPr>
          <p:nvPr>
            <p:ph type="body" sz="half" idx="1"/>
          </p:nvPr>
        </p:nvSpPr>
        <p:spPr>
          <a:xfrm>
            <a:off x="447675" y="364667"/>
            <a:ext cx="8280400" cy="673100"/>
          </a:xfrm>
        </p:spPr>
        <p:txBody>
          <a:bodyPr/>
          <a:lstStyle/>
          <a:p>
            <a:pPr marL="0" indent="0" eaLnBrk="1" hangingPunct="1">
              <a:buFontTx/>
              <a:buNone/>
            </a:pPr>
            <a:r>
              <a:rPr lang="en-US" altLang="en-US" sz="4000" b="1" dirty="0" smtClean="0">
                <a:solidFill>
                  <a:schemeClr val="accent1"/>
                </a:solidFill>
              </a:rPr>
              <a:t>Young People</a:t>
            </a: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0245" name="Rectangle 3"/>
          <p:cNvSpPr txBox="1">
            <a:spLocks noChangeArrowheads="1"/>
          </p:cNvSpPr>
          <p:nvPr/>
        </p:nvSpPr>
        <p:spPr bwMode="auto">
          <a:xfrm>
            <a:off x="447675" y="4272426"/>
            <a:ext cx="7918450" cy="174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GB" altLang="en-US" sz="2000" dirty="0" smtClean="0"/>
              <a:t>Young people are more likely to feel positive about their Social Life &amp; Relationships and Good Health (65% or more Very Positive/Positive) than Independent Living (49% Very Positive/Positive)</a:t>
            </a:r>
          </a:p>
          <a:p>
            <a:pPr eaLnBrk="1" hangingPunct="1">
              <a:lnSpc>
                <a:spcPct val="90000"/>
              </a:lnSpc>
            </a:pPr>
            <a:r>
              <a:rPr lang="en-GB" altLang="en-US" sz="2000" dirty="0" smtClean="0"/>
              <a:t>22% of respondents feel Negative/very Negative about Independent Living, what could be justified by a young age of respondents </a:t>
            </a:r>
          </a:p>
        </p:txBody>
      </p:sp>
      <p:pic>
        <p:nvPicPr>
          <p:cNvPr id="2" name="Picture 1"/>
          <p:cNvPicPr>
            <a:picLocks noChangeAspect="1"/>
          </p:cNvPicPr>
          <p:nvPr/>
        </p:nvPicPr>
        <p:blipFill>
          <a:blip r:embed="rId3"/>
          <a:stretch>
            <a:fillRect/>
          </a:stretch>
        </p:blipFill>
        <p:spPr>
          <a:xfrm>
            <a:off x="1237389" y="1459963"/>
            <a:ext cx="6339022" cy="2761125"/>
          </a:xfrm>
          <a:prstGeom prst="rect">
            <a:avLst/>
          </a:prstGeom>
        </p:spPr>
      </p:pic>
    </p:spTree>
    <p:extLst>
      <p:ext uri="{BB962C8B-B14F-4D97-AF65-F5344CB8AC3E}">
        <p14:creationId xmlns:p14="http://schemas.microsoft.com/office/powerpoint/2010/main" val="1560195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
          <p:cNvGrpSpPr>
            <a:grpSpLocks/>
          </p:cNvGrpSpPr>
          <p:nvPr/>
        </p:nvGrpSpPr>
        <p:grpSpPr bwMode="auto">
          <a:xfrm>
            <a:off x="447675" y="1227957"/>
            <a:ext cx="8301038" cy="4648968"/>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0243" name="Group 10"/>
          <p:cNvGrpSpPr>
            <a:grpSpLocks/>
          </p:cNvGrpSpPr>
          <p:nvPr/>
        </p:nvGrpSpPr>
        <p:grpSpPr bwMode="auto">
          <a:xfrm>
            <a:off x="3995738" y="6165850"/>
            <a:ext cx="4860925" cy="450850"/>
            <a:chOff x="4598671" y="6165304"/>
            <a:chExt cx="4257665" cy="450883"/>
          </a:xfrm>
        </p:grpSpPr>
        <p:pic>
          <p:nvPicPr>
            <p:cNvPr id="102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44" name="Rectangle 3"/>
          <p:cNvSpPr>
            <a:spLocks noGrp="1" noChangeArrowheads="1"/>
          </p:cNvSpPr>
          <p:nvPr>
            <p:ph type="body" sz="half" idx="1"/>
          </p:nvPr>
        </p:nvSpPr>
        <p:spPr>
          <a:xfrm>
            <a:off x="465970" y="287415"/>
            <a:ext cx="8280400" cy="840153"/>
          </a:xfrm>
        </p:spPr>
        <p:txBody>
          <a:bodyPr/>
          <a:lstStyle/>
          <a:p>
            <a:pPr marL="0" indent="0" eaLnBrk="1" hangingPunct="1">
              <a:buNone/>
            </a:pPr>
            <a:r>
              <a:rPr lang="en-US" altLang="en-US" sz="4000" b="1" dirty="0" smtClean="0">
                <a:solidFill>
                  <a:schemeClr val="accent1"/>
                </a:solidFill>
              </a:rPr>
              <a:t>Young People</a:t>
            </a: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0245" name="Rectangle 3"/>
          <p:cNvSpPr txBox="1">
            <a:spLocks noChangeArrowheads="1"/>
          </p:cNvSpPr>
          <p:nvPr/>
        </p:nvSpPr>
        <p:spPr bwMode="auto">
          <a:xfrm>
            <a:off x="628650" y="4277987"/>
            <a:ext cx="7918450" cy="174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GB" altLang="en-US" sz="2000" dirty="0" smtClean="0"/>
              <a:t>Majority of Young People get the information about services and support from Parents/Carers and Teachers</a:t>
            </a:r>
          </a:p>
          <a:p>
            <a:pPr eaLnBrk="1" hangingPunct="1">
              <a:lnSpc>
                <a:spcPct val="90000"/>
              </a:lnSpc>
            </a:pPr>
            <a:r>
              <a:rPr lang="en-GB" altLang="en-US" sz="2000" dirty="0" smtClean="0"/>
              <a:t>30% of respondents independently search the information about SEND support  they need</a:t>
            </a:r>
          </a:p>
          <a:p>
            <a:pPr eaLnBrk="1" hangingPunct="1">
              <a:lnSpc>
                <a:spcPct val="90000"/>
              </a:lnSpc>
            </a:pPr>
            <a:r>
              <a:rPr lang="en-GB" altLang="en-US" sz="2000" dirty="0" smtClean="0"/>
              <a:t>Other: Other member of family (3), STEP (2), Social worker (1)</a:t>
            </a:r>
          </a:p>
        </p:txBody>
      </p:sp>
      <p:pic>
        <p:nvPicPr>
          <p:cNvPr id="2" name="Picture 1"/>
          <p:cNvPicPr>
            <a:picLocks noChangeAspect="1"/>
          </p:cNvPicPr>
          <p:nvPr/>
        </p:nvPicPr>
        <p:blipFill>
          <a:blip r:embed="rId3"/>
          <a:stretch>
            <a:fillRect/>
          </a:stretch>
        </p:blipFill>
        <p:spPr>
          <a:xfrm>
            <a:off x="1580031" y="1366838"/>
            <a:ext cx="5244164" cy="2761125"/>
          </a:xfrm>
          <a:prstGeom prst="rect">
            <a:avLst/>
          </a:prstGeom>
        </p:spPr>
      </p:pic>
    </p:spTree>
    <p:extLst>
      <p:ext uri="{BB962C8B-B14F-4D97-AF65-F5344CB8AC3E}">
        <p14:creationId xmlns:p14="http://schemas.microsoft.com/office/powerpoint/2010/main" val="36701948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
          <p:cNvGrpSpPr>
            <a:grpSpLocks/>
          </p:cNvGrpSpPr>
          <p:nvPr/>
        </p:nvGrpSpPr>
        <p:grpSpPr bwMode="auto">
          <a:xfrm>
            <a:off x="447675" y="1196752"/>
            <a:ext cx="8301038" cy="4680173"/>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0243" name="Group 10"/>
          <p:cNvGrpSpPr>
            <a:grpSpLocks/>
          </p:cNvGrpSpPr>
          <p:nvPr/>
        </p:nvGrpSpPr>
        <p:grpSpPr bwMode="auto">
          <a:xfrm>
            <a:off x="3995738" y="6165850"/>
            <a:ext cx="4860925" cy="450850"/>
            <a:chOff x="4598671" y="6165304"/>
            <a:chExt cx="4257665" cy="450883"/>
          </a:xfrm>
        </p:grpSpPr>
        <p:pic>
          <p:nvPicPr>
            <p:cNvPr id="102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44" name="Rectangle 3"/>
          <p:cNvSpPr>
            <a:spLocks noGrp="1" noChangeArrowheads="1"/>
          </p:cNvSpPr>
          <p:nvPr>
            <p:ph type="body" sz="half" idx="1"/>
          </p:nvPr>
        </p:nvSpPr>
        <p:spPr>
          <a:xfrm>
            <a:off x="467544" y="235620"/>
            <a:ext cx="8280400" cy="673100"/>
          </a:xfrm>
        </p:spPr>
        <p:txBody>
          <a:bodyPr/>
          <a:lstStyle/>
          <a:p>
            <a:pPr marL="0" indent="0" eaLnBrk="1" hangingPunct="1">
              <a:buFontTx/>
              <a:buNone/>
            </a:pPr>
            <a:r>
              <a:rPr lang="en-US" altLang="en-US" sz="4000" b="1" dirty="0" smtClean="0">
                <a:solidFill>
                  <a:schemeClr val="accent1"/>
                </a:solidFill>
              </a:rPr>
              <a:t>Young People</a:t>
            </a: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0245" name="Rectangle 3"/>
          <p:cNvSpPr txBox="1">
            <a:spLocks noChangeArrowheads="1"/>
          </p:cNvSpPr>
          <p:nvPr/>
        </p:nvSpPr>
        <p:spPr bwMode="auto">
          <a:xfrm>
            <a:off x="628650" y="4398080"/>
            <a:ext cx="7918450" cy="104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GB" altLang="en-US" sz="2000" dirty="0" smtClean="0"/>
              <a:t>Majority of Young People find information about services in internet</a:t>
            </a:r>
          </a:p>
          <a:p>
            <a:pPr eaLnBrk="1" hangingPunct="1">
              <a:lnSpc>
                <a:spcPct val="90000"/>
              </a:lnSpc>
            </a:pPr>
            <a:r>
              <a:rPr lang="en-GB" altLang="en-US" sz="2000" dirty="0" smtClean="0"/>
              <a:t>Other sources of information: Parent/carer (3), Social worker (3), School (3) </a:t>
            </a:r>
          </a:p>
        </p:txBody>
      </p:sp>
      <p:pic>
        <p:nvPicPr>
          <p:cNvPr id="3" name="Picture 2"/>
          <p:cNvPicPr>
            <a:picLocks noChangeAspect="1"/>
          </p:cNvPicPr>
          <p:nvPr/>
        </p:nvPicPr>
        <p:blipFill>
          <a:blip r:embed="rId3"/>
          <a:stretch>
            <a:fillRect/>
          </a:stretch>
        </p:blipFill>
        <p:spPr>
          <a:xfrm>
            <a:off x="1480534" y="1440668"/>
            <a:ext cx="5772754" cy="2811080"/>
          </a:xfrm>
          <a:prstGeom prst="rect">
            <a:avLst/>
          </a:prstGeom>
        </p:spPr>
      </p:pic>
    </p:spTree>
    <p:extLst>
      <p:ext uri="{BB962C8B-B14F-4D97-AF65-F5344CB8AC3E}">
        <p14:creationId xmlns:p14="http://schemas.microsoft.com/office/powerpoint/2010/main" val="29425501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1267" name="Group 10"/>
          <p:cNvGrpSpPr>
            <a:grpSpLocks/>
          </p:cNvGrpSpPr>
          <p:nvPr/>
        </p:nvGrpSpPr>
        <p:grpSpPr bwMode="auto">
          <a:xfrm>
            <a:off x="3995738" y="6165850"/>
            <a:ext cx="4860925" cy="450850"/>
            <a:chOff x="4598671" y="6165304"/>
            <a:chExt cx="4257665" cy="450883"/>
          </a:xfrm>
        </p:grpSpPr>
        <p:pic>
          <p:nvPicPr>
            <p:cNvPr id="1127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68" name="Rectangle 3"/>
          <p:cNvSpPr>
            <a:spLocks noGrp="1" noChangeArrowheads="1"/>
          </p:cNvSpPr>
          <p:nvPr>
            <p:ph type="body" sz="half" idx="1"/>
          </p:nvPr>
        </p:nvSpPr>
        <p:spPr>
          <a:xfrm>
            <a:off x="395288" y="404813"/>
            <a:ext cx="8280400" cy="673100"/>
          </a:xfrm>
        </p:spPr>
        <p:txBody>
          <a:bodyPr/>
          <a:lstStyle/>
          <a:p>
            <a:pPr marL="0" indent="0" eaLnBrk="1" hangingPunct="1">
              <a:buFontTx/>
              <a:buNone/>
            </a:pPr>
            <a:r>
              <a:rPr lang="en-US" altLang="en-US" sz="4000" b="1" dirty="0" smtClean="0">
                <a:solidFill>
                  <a:schemeClr val="accent1"/>
                </a:solidFill>
              </a:rPr>
              <a:t>Parent/</a:t>
            </a:r>
            <a:r>
              <a:rPr lang="en-US" altLang="en-US" sz="4000" b="1" dirty="0" err="1" smtClean="0">
                <a:solidFill>
                  <a:schemeClr val="accent1"/>
                </a:solidFill>
              </a:rPr>
              <a:t>Carers</a:t>
            </a:r>
            <a:endParaRPr lang="en-US" altLang="en-US" sz="4000" b="1"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1269" name="Rectangle 3"/>
          <p:cNvSpPr txBox="1">
            <a:spLocks noChangeArrowheads="1"/>
          </p:cNvSpPr>
          <p:nvPr/>
        </p:nvSpPr>
        <p:spPr bwMode="auto">
          <a:xfrm>
            <a:off x="576263" y="1444625"/>
            <a:ext cx="791845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endParaRPr lang="en-US" altLang="en-US" sz="2800"/>
          </a:p>
          <a:p>
            <a:pPr eaLnBrk="1" hangingPunct="1">
              <a:lnSpc>
                <a:spcPct val="90000"/>
              </a:lnSpc>
            </a:pPr>
            <a:endParaRPr lang="en-US" altLang="en-US" sz="2800"/>
          </a:p>
          <a:p>
            <a:pPr eaLnBrk="1" hangingPunct="1">
              <a:lnSpc>
                <a:spcPct val="90000"/>
              </a:lnSpc>
            </a:pPr>
            <a:endParaRPr lang="en-US" altLang="en-US" sz="2800"/>
          </a:p>
          <a:p>
            <a:pPr eaLnBrk="1" hangingPunct="1">
              <a:lnSpc>
                <a:spcPct val="90000"/>
              </a:lnSpc>
            </a:pPr>
            <a:endParaRPr lang="en-US" altLang="en-US" sz="2800"/>
          </a:p>
        </p:txBody>
      </p:sp>
      <p:pic>
        <p:nvPicPr>
          <p:cNvPr id="2" name="Picture 1"/>
          <p:cNvPicPr>
            <a:picLocks noChangeAspect="1"/>
          </p:cNvPicPr>
          <p:nvPr/>
        </p:nvPicPr>
        <p:blipFill>
          <a:blip r:embed="rId3"/>
          <a:stretch>
            <a:fillRect/>
          </a:stretch>
        </p:blipFill>
        <p:spPr>
          <a:xfrm>
            <a:off x="1069849" y="2132856"/>
            <a:ext cx="7067550" cy="233362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1267" name="Group 10"/>
          <p:cNvGrpSpPr>
            <a:grpSpLocks/>
          </p:cNvGrpSpPr>
          <p:nvPr/>
        </p:nvGrpSpPr>
        <p:grpSpPr bwMode="auto">
          <a:xfrm>
            <a:off x="3995738" y="6165850"/>
            <a:ext cx="4860925" cy="450850"/>
            <a:chOff x="4598671" y="6165304"/>
            <a:chExt cx="4257665" cy="450883"/>
          </a:xfrm>
        </p:grpSpPr>
        <p:pic>
          <p:nvPicPr>
            <p:cNvPr id="1127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68" name="Rectangle 3"/>
          <p:cNvSpPr>
            <a:spLocks noGrp="1" noChangeArrowheads="1"/>
          </p:cNvSpPr>
          <p:nvPr>
            <p:ph type="body" sz="half" idx="1"/>
          </p:nvPr>
        </p:nvSpPr>
        <p:spPr>
          <a:xfrm>
            <a:off x="395288" y="357033"/>
            <a:ext cx="8280400" cy="673100"/>
          </a:xfrm>
        </p:spPr>
        <p:txBody>
          <a:bodyPr/>
          <a:lstStyle/>
          <a:p>
            <a:pPr marL="0" indent="0" eaLnBrk="1" hangingPunct="1">
              <a:buFontTx/>
              <a:buNone/>
            </a:pPr>
            <a:r>
              <a:rPr lang="en-US" altLang="en-US" sz="4000" b="1" dirty="0" smtClean="0">
                <a:solidFill>
                  <a:schemeClr val="accent1"/>
                </a:solidFill>
              </a:rPr>
              <a:t>Parent/</a:t>
            </a:r>
            <a:r>
              <a:rPr lang="en-US" altLang="en-US" sz="4000" b="1" dirty="0" err="1" smtClean="0">
                <a:solidFill>
                  <a:schemeClr val="accent1"/>
                </a:solidFill>
              </a:rPr>
              <a:t>Carers</a:t>
            </a: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1269" name="Rectangle 3"/>
          <p:cNvSpPr txBox="1">
            <a:spLocks noChangeArrowheads="1"/>
          </p:cNvSpPr>
          <p:nvPr/>
        </p:nvSpPr>
        <p:spPr bwMode="auto">
          <a:xfrm>
            <a:off x="576263" y="4149080"/>
            <a:ext cx="7918450" cy="15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US" altLang="en-US" sz="2000" dirty="0" smtClean="0"/>
              <a:t>In 2019 and 2020 – similar proportion of respondents (52%) was Satisfied/Very satisfied with SEND services</a:t>
            </a:r>
          </a:p>
          <a:p>
            <a:pPr eaLnBrk="1" hangingPunct="1">
              <a:lnSpc>
                <a:spcPct val="90000"/>
              </a:lnSpc>
            </a:pPr>
            <a:r>
              <a:rPr lang="en-US" altLang="en-US" sz="2000" dirty="0" smtClean="0"/>
              <a:t>In 2020, 4% less parents were Dissatisfied, Very dissatisfied with SEND services</a:t>
            </a:r>
          </a:p>
          <a:p>
            <a:pPr eaLnBrk="1" hangingPunct="1">
              <a:lnSpc>
                <a:spcPct val="90000"/>
              </a:lnSpc>
            </a:pPr>
            <a:endParaRPr lang="en-US" altLang="en-US" sz="2000" dirty="0" smtClean="0"/>
          </a:p>
          <a:p>
            <a:pPr eaLnBrk="1" hangingPunct="1">
              <a:lnSpc>
                <a:spcPct val="90000"/>
              </a:lnSpc>
            </a:pPr>
            <a:endParaRPr lang="en-US" altLang="en-US" sz="2800" dirty="0"/>
          </a:p>
          <a:p>
            <a:pPr eaLnBrk="1" hangingPunct="1">
              <a:lnSpc>
                <a:spcPct val="90000"/>
              </a:lnSpc>
            </a:pPr>
            <a:endParaRPr lang="en-US" altLang="en-US" sz="2800" dirty="0"/>
          </a:p>
          <a:p>
            <a:pPr eaLnBrk="1" hangingPunct="1">
              <a:lnSpc>
                <a:spcPct val="90000"/>
              </a:lnSpc>
            </a:pPr>
            <a:endParaRPr lang="en-US" altLang="en-US" sz="2800" dirty="0"/>
          </a:p>
        </p:txBody>
      </p:sp>
      <p:pic>
        <p:nvPicPr>
          <p:cNvPr id="3" name="Picture 2"/>
          <p:cNvPicPr>
            <a:picLocks noChangeAspect="1"/>
          </p:cNvPicPr>
          <p:nvPr/>
        </p:nvPicPr>
        <p:blipFill>
          <a:blip r:embed="rId3"/>
          <a:stretch>
            <a:fillRect/>
          </a:stretch>
        </p:blipFill>
        <p:spPr>
          <a:xfrm>
            <a:off x="1704212" y="1444627"/>
            <a:ext cx="5688632" cy="2415528"/>
          </a:xfrm>
          <a:prstGeom prst="rect">
            <a:avLst/>
          </a:prstGeom>
        </p:spPr>
      </p:pic>
    </p:spTree>
    <p:extLst>
      <p:ext uri="{BB962C8B-B14F-4D97-AF65-F5344CB8AC3E}">
        <p14:creationId xmlns:p14="http://schemas.microsoft.com/office/powerpoint/2010/main" val="2298821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
          <p:cNvGrpSpPr>
            <a:grpSpLocks/>
          </p:cNvGrpSpPr>
          <p:nvPr/>
        </p:nvGrpSpPr>
        <p:grpSpPr bwMode="auto">
          <a:xfrm>
            <a:off x="447675" y="1198564"/>
            <a:ext cx="8301038" cy="4678361"/>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1267" name="Group 10"/>
          <p:cNvGrpSpPr>
            <a:grpSpLocks/>
          </p:cNvGrpSpPr>
          <p:nvPr/>
        </p:nvGrpSpPr>
        <p:grpSpPr bwMode="auto">
          <a:xfrm>
            <a:off x="3995738" y="6165850"/>
            <a:ext cx="4860925" cy="450850"/>
            <a:chOff x="4598671" y="6165304"/>
            <a:chExt cx="4257665" cy="450883"/>
          </a:xfrm>
        </p:grpSpPr>
        <p:pic>
          <p:nvPicPr>
            <p:cNvPr id="1127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68" name="Rectangle 3"/>
          <p:cNvSpPr>
            <a:spLocks noGrp="1" noChangeArrowheads="1"/>
          </p:cNvSpPr>
          <p:nvPr>
            <p:ph type="body" sz="half" idx="1"/>
          </p:nvPr>
        </p:nvSpPr>
        <p:spPr>
          <a:xfrm>
            <a:off x="446148" y="282126"/>
            <a:ext cx="8280400" cy="673100"/>
          </a:xfrm>
        </p:spPr>
        <p:txBody>
          <a:bodyPr/>
          <a:lstStyle/>
          <a:p>
            <a:pPr marL="0" indent="0" eaLnBrk="1" hangingPunct="1">
              <a:buFontTx/>
              <a:buNone/>
            </a:pPr>
            <a:r>
              <a:rPr lang="en-US" altLang="en-US" sz="4000" b="1" dirty="0" smtClean="0">
                <a:solidFill>
                  <a:schemeClr val="accent1"/>
                </a:solidFill>
              </a:rPr>
              <a:t>Parent/</a:t>
            </a:r>
            <a:r>
              <a:rPr lang="en-US" altLang="en-US" sz="4000" b="1" dirty="0" err="1" smtClean="0">
                <a:solidFill>
                  <a:schemeClr val="accent1"/>
                </a:solidFill>
              </a:rPr>
              <a:t>Carers</a:t>
            </a: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1269" name="Rectangle 3"/>
          <p:cNvSpPr txBox="1">
            <a:spLocks noChangeArrowheads="1"/>
          </p:cNvSpPr>
          <p:nvPr/>
        </p:nvSpPr>
        <p:spPr bwMode="auto">
          <a:xfrm>
            <a:off x="6150500" y="1295603"/>
            <a:ext cx="2344212" cy="442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indent="0" eaLnBrk="1" hangingPunct="1">
              <a:lnSpc>
                <a:spcPct val="90000"/>
              </a:lnSpc>
              <a:buNone/>
            </a:pPr>
            <a:r>
              <a:rPr lang="en-GB" altLang="en-US" sz="2400" dirty="0" smtClean="0"/>
              <a:t>Other: </a:t>
            </a:r>
          </a:p>
          <a:p>
            <a:pPr eaLnBrk="1" hangingPunct="1">
              <a:lnSpc>
                <a:spcPct val="90000"/>
              </a:lnSpc>
            </a:pPr>
            <a:r>
              <a:rPr lang="en-GB" altLang="en-US" sz="2000" dirty="0" smtClean="0"/>
              <a:t>CAMHS (15)</a:t>
            </a:r>
          </a:p>
          <a:p>
            <a:pPr eaLnBrk="1" hangingPunct="1">
              <a:lnSpc>
                <a:spcPct val="90000"/>
              </a:lnSpc>
            </a:pPr>
            <a:r>
              <a:rPr lang="en-GB" altLang="en-US" sz="2000" dirty="0" smtClean="0"/>
              <a:t>TAMHS (9)</a:t>
            </a:r>
          </a:p>
          <a:p>
            <a:pPr eaLnBrk="1" hangingPunct="1">
              <a:lnSpc>
                <a:spcPct val="90000"/>
              </a:lnSpc>
            </a:pPr>
            <a:r>
              <a:rPr lang="en-GB" altLang="en-US" sz="2000" dirty="0" smtClean="0"/>
              <a:t>Early help hub (4)</a:t>
            </a:r>
          </a:p>
          <a:p>
            <a:pPr eaLnBrk="1" hangingPunct="1">
              <a:lnSpc>
                <a:spcPct val="90000"/>
              </a:lnSpc>
            </a:pPr>
            <a:r>
              <a:rPr lang="en-GB" altLang="en-US" sz="2000" dirty="0" smtClean="0"/>
              <a:t>EP (educational psychologist) (3)</a:t>
            </a:r>
            <a:endParaRPr lang="en-GB" altLang="en-US" sz="2000" dirty="0"/>
          </a:p>
          <a:p>
            <a:pPr eaLnBrk="1" hangingPunct="1">
              <a:lnSpc>
                <a:spcPct val="90000"/>
              </a:lnSpc>
            </a:pPr>
            <a:r>
              <a:rPr lang="en-GB" altLang="en-US" sz="2000" dirty="0" smtClean="0"/>
              <a:t>Aiming High (3)</a:t>
            </a:r>
          </a:p>
          <a:p>
            <a:pPr eaLnBrk="1" hangingPunct="1">
              <a:lnSpc>
                <a:spcPct val="90000"/>
              </a:lnSpc>
            </a:pPr>
            <a:r>
              <a:rPr lang="en-GB" altLang="en-US" sz="2000" dirty="0" smtClean="0"/>
              <a:t>Special school (2)</a:t>
            </a:r>
          </a:p>
          <a:p>
            <a:pPr eaLnBrk="1" hangingPunct="1">
              <a:lnSpc>
                <a:spcPct val="90000"/>
              </a:lnSpc>
            </a:pPr>
            <a:r>
              <a:rPr lang="en-GB" altLang="en-US" sz="2000" dirty="0" smtClean="0"/>
              <a:t>GP (2)</a:t>
            </a:r>
          </a:p>
          <a:p>
            <a:pPr eaLnBrk="1" hangingPunct="1">
              <a:lnSpc>
                <a:spcPct val="90000"/>
              </a:lnSpc>
            </a:pPr>
            <a:r>
              <a:rPr lang="en-GB" altLang="en-US" sz="2000" dirty="0" smtClean="0"/>
              <a:t>Post adoption support (2)</a:t>
            </a:r>
          </a:p>
          <a:p>
            <a:pPr eaLnBrk="1" hangingPunct="1">
              <a:lnSpc>
                <a:spcPct val="90000"/>
              </a:lnSpc>
            </a:pPr>
            <a:r>
              <a:rPr lang="en-GB" altLang="en-US" sz="2000" dirty="0" smtClean="0"/>
              <a:t>SSFV (2)</a:t>
            </a:r>
          </a:p>
          <a:p>
            <a:pPr eaLnBrk="1" hangingPunct="1">
              <a:lnSpc>
                <a:spcPct val="90000"/>
              </a:lnSpc>
            </a:pPr>
            <a:endParaRPr lang="en-US" altLang="en-US" sz="2800" dirty="0"/>
          </a:p>
          <a:p>
            <a:pPr eaLnBrk="1" hangingPunct="1">
              <a:lnSpc>
                <a:spcPct val="90000"/>
              </a:lnSpc>
            </a:pPr>
            <a:endParaRPr lang="en-US" altLang="en-US" sz="2800" dirty="0"/>
          </a:p>
          <a:p>
            <a:pPr eaLnBrk="1" hangingPunct="1">
              <a:lnSpc>
                <a:spcPct val="90000"/>
              </a:lnSpc>
            </a:pPr>
            <a:endParaRPr lang="en-US" altLang="en-US" sz="2800" dirty="0"/>
          </a:p>
          <a:p>
            <a:pPr eaLnBrk="1" hangingPunct="1">
              <a:lnSpc>
                <a:spcPct val="90000"/>
              </a:lnSpc>
            </a:pPr>
            <a:endParaRPr lang="en-US" altLang="en-US" sz="2800" dirty="0"/>
          </a:p>
        </p:txBody>
      </p:sp>
      <p:pic>
        <p:nvPicPr>
          <p:cNvPr id="3" name="Picture 2"/>
          <p:cNvPicPr>
            <a:picLocks noChangeAspect="1"/>
          </p:cNvPicPr>
          <p:nvPr/>
        </p:nvPicPr>
        <p:blipFill>
          <a:blip r:embed="rId3"/>
          <a:stretch>
            <a:fillRect/>
          </a:stretch>
        </p:blipFill>
        <p:spPr>
          <a:xfrm>
            <a:off x="539552" y="1384987"/>
            <a:ext cx="5486006" cy="3213275"/>
          </a:xfrm>
          <a:prstGeom prst="rect">
            <a:avLst/>
          </a:prstGeom>
        </p:spPr>
      </p:pic>
    </p:spTree>
    <p:extLst>
      <p:ext uri="{BB962C8B-B14F-4D97-AF65-F5344CB8AC3E}">
        <p14:creationId xmlns:p14="http://schemas.microsoft.com/office/powerpoint/2010/main" val="45760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1267" name="Group 10"/>
          <p:cNvGrpSpPr>
            <a:grpSpLocks/>
          </p:cNvGrpSpPr>
          <p:nvPr/>
        </p:nvGrpSpPr>
        <p:grpSpPr bwMode="auto">
          <a:xfrm>
            <a:off x="3995738" y="6165850"/>
            <a:ext cx="4860925" cy="450850"/>
            <a:chOff x="4598671" y="6165304"/>
            <a:chExt cx="4257665" cy="450883"/>
          </a:xfrm>
        </p:grpSpPr>
        <p:pic>
          <p:nvPicPr>
            <p:cNvPr id="1127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68" name="Rectangle 3"/>
          <p:cNvSpPr>
            <a:spLocks noGrp="1" noChangeArrowheads="1"/>
          </p:cNvSpPr>
          <p:nvPr>
            <p:ph type="body" sz="half" idx="1"/>
          </p:nvPr>
        </p:nvSpPr>
        <p:spPr>
          <a:xfrm>
            <a:off x="395288" y="404813"/>
            <a:ext cx="8280400" cy="673100"/>
          </a:xfrm>
        </p:spPr>
        <p:txBody>
          <a:bodyPr/>
          <a:lstStyle/>
          <a:p>
            <a:pPr marL="0" indent="0" eaLnBrk="1" hangingPunct="1">
              <a:buFontTx/>
              <a:buNone/>
            </a:pPr>
            <a:r>
              <a:rPr lang="en-US" altLang="en-US" sz="4000" b="1" dirty="0" smtClean="0">
                <a:solidFill>
                  <a:schemeClr val="accent1"/>
                </a:solidFill>
              </a:rPr>
              <a:t>Parent/</a:t>
            </a:r>
            <a:r>
              <a:rPr lang="en-US" altLang="en-US" sz="4000" b="1" dirty="0" err="1" smtClean="0">
                <a:solidFill>
                  <a:schemeClr val="accent1"/>
                </a:solidFill>
              </a:rPr>
              <a:t>Carers</a:t>
            </a:r>
            <a:endParaRPr lang="en-US" altLang="en-US" sz="4000" b="1"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1269" name="Rectangle 3"/>
          <p:cNvSpPr txBox="1">
            <a:spLocks noChangeArrowheads="1"/>
          </p:cNvSpPr>
          <p:nvPr/>
        </p:nvSpPr>
        <p:spPr bwMode="auto">
          <a:xfrm>
            <a:off x="576263" y="4173538"/>
            <a:ext cx="7918450" cy="184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US" altLang="en-US" sz="2000" dirty="0" smtClean="0"/>
              <a:t>In 2020, 4% decrease of parents/</a:t>
            </a:r>
            <a:r>
              <a:rPr lang="en-US" altLang="en-US" sz="2000" dirty="0" err="1" smtClean="0"/>
              <a:t>carers</a:t>
            </a:r>
            <a:r>
              <a:rPr lang="en-US" altLang="en-US" sz="2000" dirty="0" smtClean="0"/>
              <a:t> who are Satisfied or Very satisfied with SEND support </a:t>
            </a:r>
          </a:p>
          <a:p>
            <a:pPr eaLnBrk="1" hangingPunct="1">
              <a:lnSpc>
                <a:spcPct val="90000"/>
              </a:lnSpc>
            </a:pPr>
            <a:r>
              <a:rPr lang="en-US" altLang="en-US" sz="2000" dirty="0" smtClean="0"/>
              <a:t>No change in proportion of </a:t>
            </a:r>
            <a:r>
              <a:rPr lang="en-US" altLang="en-US" sz="2000" dirty="0"/>
              <a:t>parents/</a:t>
            </a:r>
            <a:r>
              <a:rPr lang="en-US" altLang="en-US" sz="2000" dirty="0" err="1"/>
              <a:t>carers</a:t>
            </a:r>
            <a:r>
              <a:rPr lang="en-US" altLang="en-US" sz="2000" dirty="0"/>
              <a:t> </a:t>
            </a:r>
            <a:r>
              <a:rPr lang="en-US" altLang="en-US" sz="2000" dirty="0" smtClean="0"/>
              <a:t>Dissatisfied </a:t>
            </a:r>
            <a:r>
              <a:rPr lang="en-US" altLang="en-US" sz="2000" dirty="0"/>
              <a:t>or Very </a:t>
            </a:r>
            <a:r>
              <a:rPr lang="en-US" altLang="en-US" sz="2000" dirty="0" smtClean="0"/>
              <a:t>dissatisfied, in comparison to 2019</a:t>
            </a:r>
          </a:p>
          <a:p>
            <a:pPr eaLnBrk="1" hangingPunct="1">
              <a:lnSpc>
                <a:spcPct val="90000"/>
              </a:lnSpc>
            </a:pPr>
            <a:endParaRPr lang="en-US" altLang="en-US" sz="2000" dirty="0"/>
          </a:p>
          <a:p>
            <a:pPr eaLnBrk="1" hangingPunct="1">
              <a:lnSpc>
                <a:spcPct val="90000"/>
              </a:lnSpc>
            </a:pPr>
            <a:endParaRPr lang="en-US" altLang="en-US" sz="2800" dirty="0"/>
          </a:p>
          <a:p>
            <a:pPr eaLnBrk="1" hangingPunct="1">
              <a:lnSpc>
                <a:spcPct val="90000"/>
              </a:lnSpc>
            </a:pPr>
            <a:endParaRPr lang="en-US" altLang="en-US" sz="2800" dirty="0"/>
          </a:p>
          <a:p>
            <a:pPr eaLnBrk="1" hangingPunct="1">
              <a:lnSpc>
                <a:spcPct val="90000"/>
              </a:lnSpc>
            </a:pPr>
            <a:endParaRPr lang="en-US" altLang="en-US" sz="2800" dirty="0"/>
          </a:p>
        </p:txBody>
      </p:sp>
      <p:pic>
        <p:nvPicPr>
          <p:cNvPr id="2" name="Picture 1"/>
          <p:cNvPicPr>
            <a:picLocks noChangeAspect="1"/>
          </p:cNvPicPr>
          <p:nvPr/>
        </p:nvPicPr>
        <p:blipFill>
          <a:blip r:embed="rId3"/>
          <a:stretch>
            <a:fillRect/>
          </a:stretch>
        </p:blipFill>
        <p:spPr>
          <a:xfrm>
            <a:off x="1732905" y="1444626"/>
            <a:ext cx="5605166" cy="2479344"/>
          </a:xfrm>
          <a:prstGeom prst="rect">
            <a:avLst/>
          </a:prstGeom>
        </p:spPr>
      </p:pic>
    </p:spTree>
    <p:extLst>
      <p:ext uri="{BB962C8B-B14F-4D97-AF65-F5344CB8AC3E}">
        <p14:creationId xmlns:p14="http://schemas.microsoft.com/office/powerpoint/2010/main" val="21057844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1267" name="Group 10"/>
          <p:cNvGrpSpPr>
            <a:grpSpLocks/>
          </p:cNvGrpSpPr>
          <p:nvPr/>
        </p:nvGrpSpPr>
        <p:grpSpPr bwMode="auto">
          <a:xfrm>
            <a:off x="3995738" y="6165850"/>
            <a:ext cx="4860925" cy="450850"/>
            <a:chOff x="4598671" y="6165304"/>
            <a:chExt cx="4257665" cy="450883"/>
          </a:xfrm>
        </p:grpSpPr>
        <p:pic>
          <p:nvPicPr>
            <p:cNvPr id="1127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68" name="Rectangle 3"/>
          <p:cNvSpPr>
            <a:spLocks noGrp="1" noChangeArrowheads="1"/>
          </p:cNvSpPr>
          <p:nvPr>
            <p:ph type="body" sz="half" idx="1"/>
          </p:nvPr>
        </p:nvSpPr>
        <p:spPr>
          <a:xfrm>
            <a:off x="395288" y="404813"/>
            <a:ext cx="8280400" cy="673100"/>
          </a:xfrm>
        </p:spPr>
        <p:txBody>
          <a:bodyPr/>
          <a:lstStyle/>
          <a:p>
            <a:pPr marL="0" indent="0" eaLnBrk="1" hangingPunct="1">
              <a:buFontTx/>
              <a:buNone/>
            </a:pPr>
            <a:r>
              <a:rPr lang="en-US" altLang="en-US" sz="4000" b="1" dirty="0" smtClean="0">
                <a:solidFill>
                  <a:schemeClr val="accent1"/>
                </a:solidFill>
              </a:rPr>
              <a:t>Parent/</a:t>
            </a:r>
            <a:r>
              <a:rPr lang="en-US" altLang="en-US" sz="4000" b="1" dirty="0" err="1" smtClean="0">
                <a:solidFill>
                  <a:schemeClr val="accent1"/>
                </a:solidFill>
              </a:rPr>
              <a:t>Carers</a:t>
            </a:r>
            <a:endParaRPr lang="en-US" altLang="en-US" sz="4000" b="1"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1269" name="Rectangle 3"/>
          <p:cNvSpPr txBox="1">
            <a:spLocks noChangeArrowheads="1"/>
          </p:cNvSpPr>
          <p:nvPr/>
        </p:nvSpPr>
        <p:spPr bwMode="auto">
          <a:xfrm>
            <a:off x="576263" y="3474477"/>
            <a:ext cx="7918450" cy="224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indent="0" eaLnBrk="1" hangingPunct="1">
              <a:lnSpc>
                <a:spcPct val="90000"/>
              </a:lnSpc>
              <a:buNone/>
            </a:pPr>
            <a:r>
              <a:rPr lang="en-GB" altLang="en-US" sz="1800" u="sng" dirty="0"/>
              <a:t>Explanations and </a:t>
            </a:r>
            <a:r>
              <a:rPr lang="en-GB" altLang="en-US" sz="1800" u="sng" dirty="0" smtClean="0"/>
              <a:t>Examples:</a:t>
            </a:r>
          </a:p>
          <a:p>
            <a:pPr eaLnBrk="1" hangingPunct="1">
              <a:lnSpc>
                <a:spcPct val="90000"/>
              </a:lnSpc>
            </a:pPr>
            <a:r>
              <a:rPr lang="en-GB" altLang="en-US" sz="1800" dirty="0" smtClean="0"/>
              <a:t>General lack of support(42)</a:t>
            </a:r>
          </a:p>
          <a:p>
            <a:pPr eaLnBrk="1" hangingPunct="1">
              <a:lnSpc>
                <a:spcPct val="90000"/>
              </a:lnSpc>
            </a:pPr>
            <a:r>
              <a:rPr lang="en-GB" altLang="en-US" sz="1800" dirty="0" smtClean="0"/>
              <a:t>Long waiting lists (38)</a:t>
            </a:r>
          </a:p>
          <a:p>
            <a:pPr eaLnBrk="1" hangingPunct="1">
              <a:lnSpc>
                <a:spcPct val="90000"/>
              </a:lnSpc>
            </a:pPr>
            <a:r>
              <a:rPr lang="en-GB" altLang="en-US" sz="1800" dirty="0" smtClean="0"/>
              <a:t>Lengthy process/assessment(16)</a:t>
            </a:r>
          </a:p>
          <a:p>
            <a:pPr eaLnBrk="1" hangingPunct="1">
              <a:lnSpc>
                <a:spcPct val="90000"/>
              </a:lnSpc>
            </a:pPr>
            <a:r>
              <a:rPr lang="en-GB" altLang="en-US" sz="1800" dirty="0" smtClean="0"/>
              <a:t>Lack of support from school(16)</a:t>
            </a:r>
          </a:p>
          <a:p>
            <a:pPr eaLnBrk="1" hangingPunct="1">
              <a:lnSpc>
                <a:spcPct val="90000"/>
              </a:lnSpc>
            </a:pPr>
            <a:r>
              <a:rPr lang="en-GB" altLang="en-US" sz="1800" dirty="0" smtClean="0"/>
              <a:t>Inaccessible /lack of support from TAMHS,CAMHS(20)</a:t>
            </a:r>
          </a:p>
          <a:p>
            <a:pPr eaLnBrk="1" hangingPunct="1">
              <a:lnSpc>
                <a:spcPct val="90000"/>
              </a:lnSpc>
            </a:pPr>
            <a:r>
              <a:rPr lang="en-GB" altLang="en-US" sz="1800" dirty="0" smtClean="0"/>
              <a:t>Overall good services/support(9)</a:t>
            </a:r>
          </a:p>
          <a:p>
            <a:pPr eaLnBrk="1" hangingPunct="1">
              <a:lnSpc>
                <a:spcPct val="90000"/>
              </a:lnSpc>
            </a:pPr>
            <a:endParaRPr lang="en-GB" altLang="en-US" sz="1800" dirty="0" smtClean="0"/>
          </a:p>
          <a:p>
            <a:pPr eaLnBrk="1" hangingPunct="1">
              <a:lnSpc>
                <a:spcPct val="90000"/>
              </a:lnSpc>
            </a:pPr>
            <a:endParaRPr lang="en-GB" altLang="en-US" sz="1800" dirty="0" smtClean="0"/>
          </a:p>
          <a:p>
            <a:pPr eaLnBrk="1" hangingPunct="1">
              <a:lnSpc>
                <a:spcPct val="90000"/>
              </a:lnSpc>
            </a:pPr>
            <a:endParaRPr lang="en-GB" altLang="en-US" sz="1800" dirty="0" smtClean="0"/>
          </a:p>
          <a:p>
            <a:pPr eaLnBrk="1" hangingPunct="1">
              <a:lnSpc>
                <a:spcPct val="90000"/>
              </a:lnSpc>
            </a:pPr>
            <a:endParaRPr lang="en-GB" altLang="en-US" sz="1800" dirty="0" smtClean="0"/>
          </a:p>
          <a:p>
            <a:pPr eaLnBrk="1" hangingPunct="1">
              <a:lnSpc>
                <a:spcPct val="90000"/>
              </a:lnSpc>
            </a:pPr>
            <a:endParaRPr lang="en-GB" altLang="en-US" sz="1800" dirty="0" smtClean="0"/>
          </a:p>
          <a:p>
            <a:pPr eaLnBrk="1" hangingPunct="1">
              <a:lnSpc>
                <a:spcPct val="90000"/>
              </a:lnSpc>
            </a:pPr>
            <a:endParaRPr lang="en-GB" altLang="en-US" sz="1800" dirty="0" smtClean="0"/>
          </a:p>
          <a:p>
            <a:pPr eaLnBrk="1" hangingPunct="1">
              <a:lnSpc>
                <a:spcPct val="90000"/>
              </a:lnSpc>
            </a:pPr>
            <a:endParaRPr lang="en-GB" altLang="en-US" sz="1800" dirty="0" smtClean="0"/>
          </a:p>
          <a:p>
            <a:pPr eaLnBrk="1" hangingPunct="1">
              <a:lnSpc>
                <a:spcPct val="90000"/>
              </a:lnSpc>
            </a:pPr>
            <a:endParaRPr lang="en-GB" altLang="en-US" sz="1800" dirty="0" smtClean="0"/>
          </a:p>
          <a:p>
            <a:pPr eaLnBrk="1" hangingPunct="1">
              <a:lnSpc>
                <a:spcPct val="90000"/>
              </a:lnSpc>
            </a:pPr>
            <a:endParaRPr lang="en-GB" altLang="en-US" sz="1800" dirty="0" smtClean="0"/>
          </a:p>
          <a:p>
            <a:pPr marL="0" indent="0" eaLnBrk="1" hangingPunct="1">
              <a:lnSpc>
                <a:spcPct val="90000"/>
              </a:lnSpc>
              <a:buNone/>
            </a:pPr>
            <a:endParaRPr lang="en-GB" altLang="en-US" sz="1800" dirty="0" smtClean="0"/>
          </a:p>
          <a:p>
            <a:pPr eaLnBrk="1" hangingPunct="1">
              <a:lnSpc>
                <a:spcPct val="90000"/>
              </a:lnSpc>
            </a:pPr>
            <a:r>
              <a:rPr lang="en-GB" altLang="en-US" sz="1800" dirty="0" smtClean="0"/>
              <a:t>Lack of long term support(8)</a:t>
            </a:r>
          </a:p>
          <a:p>
            <a:pPr eaLnBrk="1" hangingPunct="1">
              <a:lnSpc>
                <a:spcPct val="90000"/>
              </a:lnSpc>
            </a:pPr>
            <a:r>
              <a:rPr lang="en-GB" altLang="en-US" sz="1800" dirty="0" smtClean="0"/>
              <a:t>Lack of information about SEND support(7)</a:t>
            </a:r>
          </a:p>
          <a:p>
            <a:pPr eaLnBrk="1" hangingPunct="1">
              <a:lnSpc>
                <a:spcPct val="90000"/>
              </a:lnSpc>
            </a:pPr>
            <a:r>
              <a:rPr lang="en-GB" altLang="en-US" sz="1800" dirty="0" smtClean="0"/>
              <a:t>Positive support from SENDCO(7)</a:t>
            </a:r>
          </a:p>
          <a:p>
            <a:pPr eaLnBrk="1" hangingPunct="1">
              <a:lnSpc>
                <a:spcPct val="90000"/>
              </a:lnSpc>
            </a:pPr>
            <a:r>
              <a:rPr lang="en-GB" altLang="en-US" sz="1800" dirty="0" smtClean="0"/>
              <a:t>Lack of support from SENDCO(7)</a:t>
            </a:r>
          </a:p>
          <a:p>
            <a:pPr eaLnBrk="1" hangingPunct="1">
              <a:lnSpc>
                <a:spcPct val="90000"/>
              </a:lnSpc>
            </a:pPr>
            <a:r>
              <a:rPr lang="en-GB" altLang="en-US" sz="1800" dirty="0" smtClean="0"/>
              <a:t>Lack of mental health support for a child(6)</a:t>
            </a:r>
          </a:p>
          <a:p>
            <a:pPr eaLnBrk="1" hangingPunct="1">
              <a:lnSpc>
                <a:spcPct val="90000"/>
              </a:lnSpc>
            </a:pPr>
            <a:r>
              <a:rPr lang="en-GB" altLang="en-US" sz="1800" dirty="0" smtClean="0"/>
              <a:t>Service delays due to </a:t>
            </a:r>
            <a:r>
              <a:rPr lang="en-GB" altLang="en-US" sz="1800" dirty="0" err="1" smtClean="0"/>
              <a:t>Covid</a:t>
            </a:r>
            <a:r>
              <a:rPr lang="en-GB" altLang="en-US" sz="1800" dirty="0" smtClean="0"/>
              <a:t> (5)</a:t>
            </a:r>
            <a:endParaRPr lang="en-US" altLang="en-US" sz="1800" dirty="0" smtClean="0"/>
          </a:p>
          <a:p>
            <a:pPr eaLnBrk="1" hangingPunct="1">
              <a:lnSpc>
                <a:spcPct val="90000"/>
              </a:lnSpc>
            </a:pPr>
            <a:endParaRPr lang="en-US" altLang="en-US" sz="2800" dirty="0"/>
          </a:p>
          <a:p>
            <a:pPr eaLnBrk="1" hangingPunct="1">
              <a:lnSpc>
                <a:spcPct val="90000"/>
              </a:lnSpc>
            </a:pPr>
            <a:endParaRPr lang="en-US" altLang="en-US" sz="2800" dirty="0"/>
          </a:p>
          <a:p>
            <a:pPr eaLnBrk="1" hangingPunct="1">
              <a:lnSpc>
                <a:spcPct val="90000"/>
              </a:lnSpc>
            </a:pPr>
            <a:endParaRPr lang="en-US" altLang="en-US" sz="2000" dirty="0"/>
          </a:p>
          <a:p>
            <a:pPr eaLnBrk="1" hangingPunct="1">
              <a:lnSpc>
                <a:spcPct val="90000"/>
              </a:lnSpc>
            </a:pPr>
            <a:endParaRPr lang="en-US" altLang="en-US" sz="2800" dirty="0"/>
          </a:p>
          <a:p>
            <a:pPr eaLnBrk="1" hangingPunct="1">
              <a:lnSpc>
                <a:spcPct val="90000"/>
              </a:lnSpc>
            </a:pPr>
            <a:endParaRPr lang="en-US" altLang="en-US" sz="2800" dirty="0"/>
          </a:p>
          <a:p>
            <a:pPr eaLnBrk="1" hangingPunct="1">
              <a:lnSpc>
                <a:spcPct val="90000"/>
              </a:lnSpc>
            </a:pPr>
            <a:endParaRPr lang="en-US" altLang="en-US" sz="2800" dirty="0"/>
          </a:p>
        </p:txBody>
      </p:sp>
      <p:pic>
        <p:nvPicPr>
          <p:cNvPr id="3" name="Picture 2"/>
          <p:cNvPicPr>
            <a:picLocks noChangeAspect="1"/>
          </p:cNvPicPr>
          <p:nvPr/>
        </p:nvPicPr>
        <p:blipFill>
          <a:blip r:embed="rId3"/>
          <a:stretch>
            <a:fillRect/>
          </a:stretch>
        </p:blipFill>
        <p:spPr>
          <a:xfrm>
            <a:off x="2123728" y="1456527"/>
            <a:ext cx="4938188" cy="2017951"/>
          </a:xfrm>
          <a:prstGeom prst="rect">
            <a:avLst/>
          </a:prstGeom>
        </p:spPr>
      </p:pic>
    </p:spTree>
    <p:extLst>
      <p:ext uri="{BB962C8B-B14F-4D97-AF65-F5344CB8AC3E}">
        <p14:creationId xmlns:p14="http://schemas.microsoft.com/office/powerpoint/2010/main" val="20023515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
          <p:cNvGrpSpPr>
            <a:grpSpLocks/>
          </p:cNvGrpSpPr>
          <p:nvPr/>
        </p:nvGrpSpPr>
        <p:grpSpPr bwMode="auto">
          <a:xfrm>
            <a:off x="447675" y="1241644"/>
            <a:ext cx="8301038" cy="4635281"/>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1267" name="Group 10"/>
          <p:cNvGrpSpPr>
            <a:grpSpLocks/>
          </p:cNvGrpSpPr>
          <p:nvPr/>
        </p:nvGrpSpPr>
        <p:grpSpPr bwMode="auto">
          <a:xfrm>
            <a:off x="3995738" y="6165850"/>
            <a:ext cx="4860925" cy="450850"/>
            <a:chOff x="4598671" y="6165304"/>
            <a:chExt cx="4257665" cy="450883"/>
          </a:xfrm>
        </p:grpSpPr>
        <p:pic>
          <p:nvPicPr>
            <p:cNvPr id="1127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68" name="Rectangle 3"/>
          <p:cNvSpPr>
            <a:spLocks noGrp="1" noChangeArrowheads="1"/>
          </p:cNvSpPr>
          <p:nvPr>
            <p:ph type="body" sz="half" idx="1"/>
          </p:nvPr>
        </p:nvSpPr>
        <p:spPr>
          <a:xfrm>
            <a:off x="468313" y="270323"/>
            <a:ext cx="8280400" cy="673100"/>
          </a:xfrm>
        </p:spPr>
        <p:txBody>
          <a:bodyPr/>
          <a:lstStyle/>
          <a:p>
            <a:pPr marL="0" indent="0" eaLnBrk="1" hangingPunct="1">
              <a:buFontTx/>
              <a:buNone/>
            </a:pPr>
            <a:r>
              <a:rPr lang="en-US" altLang="en-US" sz="4000" b="1" dirty="0" smtClean="0">
                <a:solidFill>
                  <a:schemeClr val="accent1"/>
                </a:solidFill>
              </a:rPr>
              <a:t>Parent/</a:t>
            </a:r>
            <a:r>
              <a:rPr lang="en-US" altLang="en-US" sz="4000" b="1" dirty="0" err="1" smtClean="0">
                <a:solidFill>
                  <a:schemeClr val="accent1"/>
                </a:solidFill>
              </a:rPr>
              <a:t>Carers</a:t>
            </a:r>
            <a:r>
              <a:rPr lang="en-US" altLang="en-US" sz="4000" b="1" dirty="0" smtClean="0">
                <a:solidFill>
                  <a:schemeClr val="accent1"/>
                </a:solidFill>
              </a:rPr>
              <a:t> </a:t>
            </a:r>
            <a:r>
              <a:rPr lang="en-US" altLang="en-US" sz="4000" b="1" dirty="0">
                <a:solidFill>
                  <a:schemeClr val="accent1"/>
                </a:solidFill>
              </a:rPr>
              <a:t>– Working with you</a:t>
            </a: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1269" name="Rectangle 3"/>
          <p:cNvSpPr txBox="1">
            <a:spLocks noChangeArrowheads="1"/>
          </p:cNvSpPr>
          <p:nvPr/>
        </p:nvSpPr>
        <p:spPr bwMode="auto">
          <a:xfrm>
            <a:off x="742887" y="3914090"/>
            <a:ext cx="7918450" cy="178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US" altLang="en-US" sz="2000" dirty="0" smtClean="0"/>
              <a:t>Increased proportion of respondents with Neutral feelings about statements above by 9%</a:t>
            </a:r>
          </a:p>
          <a:p>
            <a:pPr eaLnBrk="1" hangingPunct="1">
              <a:lnSpc>
                <a:spcPct val="90000"/>
              </a:lnSpc>
            </a:pPr>
            <a:r>
              <a:rPr lang="en-US" altLang="en-US" sz="2000" dirty="0" smtClean="0"/>
              <a:t>Less respondents Agree and Disagree with statement, comparing to 2019</a:t>
            </a:r>
          </a:p>
          <a:p>
            <a:pPr eaLnBrk="1" hangingPunct="1">
              <a:lnSpc>
                <a:spcPct val="90000"/>
              </a:lnSpc>
            </a:pPr>
            <a:endParaRPr lang="en-US" altLang="en-US" sz="2800" dirty="0"/>
          </a:p>
        </p:txBody>
      </p:sp>
      <p:pic>
        <p:nvPicPr>
          <p:cNvPr id="2" name="Picture 1"/>
          <p:cNvPicPr>
            <a:picLocks noChangeAspect="1"/>
          </p:cNvPicPr>
          <p:nvPr/>
        </p:nvPicPr>
        <p:blipFill>
          <a:blip r:embed="rId3"/>
          <a:stretch>
            <a:fillRect/>
          </a:stretch>
        </p:blipFill>
        <p:spPr>
          <a:xfrm>
            <a:off x="1714210" y="1424435"/>
            <a:ext cx="5613854" cy="2305733"/>
          </a:xfrm>
          <a:prstGeom prst="rect">
            <a:avLst/>
          </a:prstGeom>
        </p:spPr>
      </p:pic>
    </p:spTree>
    <p:extLst>
      <p:ext uri="{BB962C8B-B14F-4D97-AF65-F5344CB8AC3E}">
        <p14:creationId xmlns:p14="http://schemas.microsoft.com/office/powerpoint/2010/main" val="2059829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5123" name="Group 10"/>
          <p:cNvGrpSpPr>
            <a:grpSpLocks/>
          </p:cNvGrpSpPr>
          <p:nvPr/>
        </p:nvGrpSpPr>
        <p:grpSpPr bwMode="auto">
          <a:xfrm>
            <a:off x="3995738" y="6165850"/>
            <a:ext cx="4860925" cy="450850"/>
            <a:chOff x="4598671" y="6165304"/>
            <a:chExt cx="4257665" cy="450883"/>
          </a:xfrm>
        </p:grpSpPr>
        <p:pic>
          <p:nvPicPr>
            <p:cNvPr id="512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24" name="Rectangle 3"/>
          <p:cNvSpPr>
            <a:spLocks noGrp="1" noChangeArrowheads="1"/>
          </p:cNvSpPr>
          <p:nvPr>
            <p:ph type="body" sz="half" idx="1"/>
          </p:nvPr>
        </p:nvSpPr>
        <p:spPr>
          <a:xfrm>
            <a:off x="395288" y="404813"/>
            <a:ext cx="8280400" cy="673100"/>
          </a:xfrm>
        </p:spPr>
        <p:txBody>
          <a:bodyPr/>
          <a:lstStyle/>
          <a:p>
            <a:pPr marL="0" indent="0" eaLnBrk="1" hangingPunct="1">
              <a:buFontTx/>
              <a:buNone/>
            </a:pPr>
            <a:r>
              <a:rPr lang="en-US" altLang="en-US" sz="4000" b="1" dirty="0" smtClean="0">
                <a:solidFill>
                  <a:schemeClr val="accent1"/>
                </a:solidFill>
              </a:rPr>
              <a:t>Breakdown of Respondents</a:t>
            </a:r>
            <a:endParaRPr lang="en-US" altLang="en-US" sz="4000" b="1" dirty="0" smtClean="0">
              <a:solidFill>
                <a:schemeClr val="bg1"/>
              </a:solidFill>
            </a:endParaRPr>
          </a:p>
        </p:txBody>
      </p:sp>
      <p:sp>
        <p:nvSpPr>
          <p:cNvPr id="5125" name="Rectangle 3"/>
          <p:cNvSpPr txBox="1">
            <a:spLocks noChangeArrowheads="1"/>
          </p:cNvSpPr>
          <p:nvPr/>
        </p:nvSpPr>
        <p:spPr bwMode="auto">
          <a:xfrm>
            <a:off x="612452" y="4016612"/>
            <a:ext cx="7846070" cy="129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US" altLang="en-US" sz="2800" dirty="0" smtClean="0"/>
              <a:t>Increase in total number of responses from 277 to 574</a:t>
            </a:r>
          </a:p>
        </p:txBody>
      </p:sp>
      <p:pic>
        <p:nvPicPr>
          <p:cNvPr id="2" name="Picture 1"/>
          <p:cNvPicPr>
            <a:picLocks noChangeAspect="1"/>
          </p:cNvPicPr>
          <p:nvPr/>
        </p:nvPicPr>
        <p:blipFill>
          <a:blip r:embed="rId4"/>
          <a:stretch>
            <a:fillRect/>
          </a:stretch>
        </p:blipFill>
        <p:spPr>
          <a:xfrm>
            <a:off x="2048360" y="1584720"/>
            <a:ext cx="4974254" cy="2287430"/>
          </a:xfrm>
          <a:prstGeom prst="rect">
            <a:avLst/>
          </a:prstGeom>
        </p:spPr>
      </p:pic>
    </p:spTree>
    <p:extLst>
      <p:ext uri="{BB962C8B-B14F-4D97-AF65-F5344CB8AC3E}">
        <p14:creationId xmlns:p14="http://schemas.microsoft.com/office/powerpoint/2010/main" val="20256952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
          <p:cNvGrpSpPr>
            <a:grpSpLocks/>
          </p:cNvGrpSpPr>
          <p:nvPr/>
        </p:nvGrpSpPr>
        <p:grpSpPr bwMode="auto">
          <a:xfrm>
            <a:off x="447675" y="1457698"/>
            <a:ext cx="8301038" cy="4689344"/>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1267" name="Group 10"/>
          <p:cNvGrpSpPr>
            <a:grpSpLocks/>
          </p:cNvGrpSpPr>
          <p:nvPr/>
        </p:nvGrpSpPr>
        <p:grpSpPr bwMode="auto">
          <a:xfrm>
            <a:off x="3995738" y="6165850"/>
            <a:ext cx="4860925" cy="450850"/>
            <a:chOff x="4598671" y="6165304"/>
            <a:chExt cx="4257665" cy="450883"/>
          </a:xfrm>
        </p:grpSpPr>
        <p:pic>
          <p:nvPicPr>
            <p:cNvPr id="1127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68" name="Rectangle 3"/>
          <p:cNvSpPr>
            <a:spLocks noGrp="1" noChangeArrowheads="1"/>
          </p:cNvSpPr>
          <p:nvPr>
            <p:ph type="body" sz="half" idx="1"/>
          </p:nvPr>
        </p:nvSpPr>
        <p:spPr>
          <a:xfrm>
            <a:off x="395288" y="173676"/>
            <a:ext cx="8280400" cy="673100"/>
          </a:xfrm>
        </p:spPr>
        <p:txBody>
          <a:bodyPr/>
          <a:lstStyle/>
          <a:p>
            <a:pPr marL="0" indent="0" eaLnBrk="1" hangingPunct="1">
              <a:buFontTx/>
              <a:buNone/>
            </a:pPr>
            <a:r>
              <a:rPr lang="en-US" altLang="en-US" sz="4000" b="1" dirty="0" smtClean="0">
                <a:solidFill>
                  <a:schemeClr val="accent1"/>
                </a:solidFill>
              </a:rPr>
              <a:t>Parent/</a:t>
            </a:r>
            <a:r>
              <a:rPr lang="en-US" altLang="en-US" sz="4000" b="1" dirty="0" err="1" smtClean="0">
                <a:solidFill>
                  <a:schemeClr val="accent1"/>
                </a:solidFill>
              </a:rPr>
              <a:t>Carers</a:t>
            </a:r>
            <a:r>
              <a:rPr lang="en-US" altLang="en-US" sz="4000" b="1" dirty="0" smtClean="0">
                <a:solidFill>
                  <a:schemeClr val="accent1"/>
                </a:solidFill>
              </a:rPr>
              <a:t> – Working with you</a:t>
            </a:r>
            <a:endParaRPr lang="en-US" altLang="en-US" sz="4000" b="1"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1269" name="Rectangle 3"/>
          <p:cNvSpPr txBox="1">
            <a:spLocks noChangeArrowheads="1"/>
          </p:cNvSpPr>
          <p:nvPr/>
        </p:nvSpPr>
        <p:spPr bwMode="auto">
          <a:xfrm>
            <a:off x="576263" y="1457698"/>
            <a:ext cx="7918450" cy="107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indent="0" eaLnBrk="1" hangingPunct="1">
              <a:lnSpc>
                <a:spcPct val="90000"/>
              </a:lnSpc>
              <a:buNone/>
            </a:pPr>
            <a:r>
              <a:rPr lang="en-GB" altLang="en-US" sz="2800" dirty="0"/>
              <a:t>Q24. What has worked well for your child over the last 12 months</a:t>
            </a:r>
            <a:r>
              <a:rPr lang="en-GB" altLang="en-US" sz="2800" dirty="0" smtClean="0"/>
              <a:t>?</a:t>
            </a:r>
          </a:p>
          <a:p>
            <a:pPr marL="0" indent="0" eaLnBrk="1" hangingPunct="1">
              <a:lnSpc>
                <a:spcPct val="90000"/>
              </a:lnSpc>
              <a:buNone/>
            </a:pPr>
            <a:r>
              <a:rPr lang="en-GB" altLang="en-US" sz="2200" u="sng" dirty="0" smtClean="0"/>
              <a:t>Most popular answers:</a:t>
            </a:r>
            <a:endParaRPr lang="en-US" altLang="en-US" sz="2200" u="sng" dirty="0"/>
          </a:p>
        </p:txBody>
      </p:sp>
      <p:sp>
        <p:nvSpPr>
          <p:cNvPr id="12" name="Rectangle 3"/>
          <p:cNvSpPr txBox="1">
            <a:spLocks noChangeArrowheads="1"/>
          </p:cNvSpPr>
          <p:nvPr/>
        </p:nvSpPr>
        <p:spPr bwMode="auto">
          <a:xfrm>
            <a:off x="581912" y="2746682"/>
            <a:ext cx="7918450" cy="318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GB" altLang="en-US" sz="2000" dirty="0" smtClean="0"/>
              <a:t>School (45)</a:t>
            </a:r>
            <a:endParaRPr lang="en-GB" altLang="en-US" sz="2000" dirty="0"/>
          </a:p>
          <a:p>
            <a:pPr eaLnBrk="1" hangingPunct="1">
              <a:lnSpc>
                <a:spcPct val="90000"/>
              </a:lnSpc>
            </a:pPr>
            <a:r>
              <a:rPr lang="en-GB" altLang="en-US" sz="2000" dirty="0" smtClean="0"/>
              <a:t>SENCO (28)</a:t>
            </a:r>
            <a:endParaRPr lang="en-GB" altLang="en-US" sz="2000" dirty="0"/>
          </a:p>
          <a:p>
            <a:pPr eaLnBrk="1" hangingPunct="1">
              <a:lnSpc>
                <a:spcPct val="90000"/>
              </a:lnSpc>
            </a:pPr>
            <a:r>
              <a:rPr lang="en-GB" altLang="en-US" sz="2000" dirty="0" smtClean="0"/>
              <a:t>Nothing (13)</a:t>
            </a:r>
            <a:endParaRPr lang="en-GB" altLang="en-US" sz="2000" dirty="0"/>
          </a:p>
          <a:p>
            <a:pPr eaLnBrk="1" hangingPunct="1">
              <a:lnSpc>
                <a:spcPct val="90000"/>
              </a:lnSpc>
            </a:pPr>
            <a:r>
              <a:rPr lang="en-GB" altLang="en-US" sz="2000" dirty="0" smtClean="0"/>
              <a:t>OT (12)</a:t>
            </a:r>
            <a:endParaRPr lang="en-GB" altLang="en-US" sz="2000" dirty="0"/>
          </a:p>
          <a:p>
            <a:pPr eaLnBrk="1" hangingPunct="1">
              <a:lnSpc>
                <a:spcPct val="90000"/>
              </a:lnSpc>
            </a:pPr>
            <a:r>
              <a:rPr lang="en-GB" altLang="en-US" sz="2000" dirty="0"/>
              <a:t>Home schooling during </a:t>
            </a:r>
            <a:r>
              <a:rPr lang="en-GB" altLang="en-US" sz="2000" dirty="0" smtClean="0"/>
              <a:t>lockdown (10)</a:t>
            </a:r>
            <a:endParaRPr lang="en-GB" altLang="en-US" sz="2000" dirty="0"/>
          </a:p>
          <a:p>
            <a:pPr eaLnBrk="1" hangingPunct="1">
              <a:lnSpc>
                <a:spcPct val="90000"/>
              </a:lnSpc>
            </a:pPr>
            <a:r>
              <a:rPr lang="en-GB" altLang="en-US" sz="2000" dirty="0" smtClean="0"/>
              <a:t>SENDIASS (10)</a:t>
            </a:r>
            <a:endParaRPr lang="en-GB" altLang="en-US" sz="2000" dirty="0"/>
          </a:p>
          <a:p>
            <a:pPr eaLnBrk="1" hangingPunct="1">
              <a:lnSpc>
                <a:spcPct val="90000"/>
              </a:lnSpc>
            </a:pPr>
            <a:r>
              <a:rPr lang="en-GB" altLang="en-US" sz="2000" dirty="0"/>
              <a:t>Starting in specialist </a:t>
            </a:r>
            <a:r>
              <a:rPr lang="en-GB" altLang="en-US" sz="2000" dirty="0" smtClean="0"/>
              <a:t>provision (9)</a:t>
            </a:r>
            <a:endParaRPr lang="en-GB" altLang="en-US" sz="2000" dirty="0"/>
          </a:p>
          <a:p>
            <a:pPr eaLnBrk="1" hangingPunct="1">
              <a:lnSpc>
                <a:spcPct val="90000"/>
              </a:lnSpc>
            </a:pPr>
            <a:r>
              <a:rPr lang="en-GB" altLang="en-US" sz="2000" dirty="0"/>
              <a:t>Change of </a:t>
            </a:r>
            <a:r>
              <a:rPr lang="en-GB" altLang="en-US" sz="2000" dirty="0" smtClean="0"/>
              <a:t>school (9)</a:t>
            </a:r>
            <a:endParaRPr lang="en-GB" altLang="en-US" sz="2000" dirty="0"/>
          </a:p>
          <a:p>
            <a:pPr eaLnBrk="1" hangingPunct="1">
              <a:lnSpc>
                <a:spcPct val="90000"/>
              </a:lnSpc>
            </a:pPr>
            <a:r>
              <a:rPr lang="en-GB" altLang="en-US" sz="2000" dirty="0"/>
              <a:t>Elective home </a:t>
            </a:r>
            <a:r>
              <a:rPr lang="en-GB" altLang="en-US" sz="2000" dirty="0" smtClean="0"/>
              <a:t>education (5)</a:t>
            </a:r>
            <a:endParaRPr lang="en-GB" altLang="en-US" sz="2000" dirty="0"/>
          </a:p>
          <a:p>
            <a:pPr eaLnBrk="1" hangingPunct="1">
              <a:lnSpc>
                <a:spcPct val="90000"/>
              </a:lnSpc>
            </a:pPr>
            <a:r>
              <a:rPr lang="en-GB" altLang="en-US" sz="2000" dirty="0" smtClean="0"/>
              <a:t>GP/Hospital/</a:t>
            </a:r>
            <a:r>
              <a:rPr lang="en-GB" altLang="en-US" sz="2000" dirty="0" err="1" smtClean="0"/>
              <a:t>Paedriatric</a:t>
            </a:r>
            <a:r>
              <a:rPr lang="en-GB" altLang="en-US" sz="2000" dirty="0" smtClean="0"/>
              <a:t> (5)</a:t>
            </a:r>
            <a:endParaRPr lang="en-GB" altLang="en-US" sz="2000" dirty="0"/>
          </a:p>
          <a:p>
            <a:pPr eaLnBrk="1" hangingPunct="1">
              <a:lnSpc>
                <a:spcPct val="90000"/>
              </a:lnSpc>
            </a:pPr>
            <a:r>
              <a:rPr lang="en-GB" altLang="en-US" sz="2000" dirty="0" smtClean="0"/>
              <a:t>Lockdown (5)</a:t>
            </a:r>
            <a:endParaRPr lang="en-GB" altLang="en-US" sz="2000" dirty="0"/>
          </a:p>
          <a:p>
            <a:pPr eaLnBrk="1" hangingPunct="1">
              <a:lnSpc>
                <a:spcPct val="90000"/>
              </a:lnSpc>
            </a:pPr>
            <a:r>
              <a:rPr lang="en-GB" altLang="en-US" sz="2000" dirty="0"/>
              <a:t>Speech and Language </a:t>
            </a:r>
            <a:r>
              <a:rPr lang="en-GB" altLang="en-US" sz="2000" dirty="0" smtClean="0"/>
              <a:t>support (4)</a:t>
            </a:r>
            <a:endParaRPr lang="en-GB" altLang="en-US" sz="2000" dirty="0"/>
          </a:p>
          <a:p>
            <a:pPr eaLnBrk="1" hangingPunct="1">
              <a:lnSpc>
                <a:spcPct val="90000"/>
              </a:lnSpc>
            </a:pPr>
            <a:r>
              <a:rPr lang="en-GB" altLang="en-US" sz="2000" dirty="0" smtClean="0"/>
              <a:t>ARC (4)</a:t>
            </a:r>
            <a:endParaRPr lang="en-GB" altLang="en-US" sz="2000" dirty="0"/>
          </a:p>
          <a:p>
            <a:pPr eaLnBrk="1" hangingPunct="1">
              <a:lnSpc>
                <a:spcPct val="90000"/>
              </a:lnSpc>
            </a:pPr>
            <a:r>
              <a:rPr lang="en-GB" altLang="en-US" sz="2000" dirty="0"/>
              <a:t>Learning </a:t>
            </a:r>
            <a:r>
              <a:rPr lang="en-GB" altLang="en-US" sz="2000" dirty="0" smtClean="0"/>
              <a:t>support (4)</a:t>
            </a:r>
            <a:endParaRPr lang="en-GB" altLang="en-US" sz="2000" dirty="0"/>
          </a:p>
          <a:p>
            <a:pPr eaLnBrk="1" hangingPunct="1">
              <a:lnSpc>
                <a:spcPct val="90000"/>
              </a:lnSpc>
            </a:pPr>
            <a:r>
              <a:rPr lang="en-GB" altLang="en-US" sz="2000" dirty="0"/>
              <a:t>Cooperation with social </a:t>
            </a:r>
            <a:r>
              <a:rPr lang="en-GB" altLang="en-US" sz="2000" dirty="0" smtClean="0"/>
              <a:t>worker (4)</a:t>
            </a:r>
            <a:endParaRPr lang="en-GB" altLang="en-US" sz="2000" dirty="0"/>
          </a:p>
          <a:p>
            <a:pPr eaLnBrk="1" hangingPunct="1">
              <a:lnSpc>
                <a:spcPct val="90000"/>
              </a:lnSpc>
            </a:pPr>
            <a:r>
              <a:rPr lang="en-GB" altLang="en-US" sz="2000" dirty="0" smtClean="0"/>
              <a:t>Physiotherapy (4)</a:t>
            </a:r>
            <a:endParaRPr lang="en-GB" altLang="en-US" sz="2000" dirty="0"/>
          </a:p>
        </p:txBody>
      </p:sp>
    </p:spTree>
    <p:extLst>
      <p:ext uri="{BB962C8B-B14F-4D97-AF65-F5344CB8AC3E}">
        <p14:creationId xmlns:p14="http://schemas.microsoft.com/office/powerpoint/2010/main" val="12859991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
          <p:cNvGrpSpPr>
            <a:grpSpLocks/>
          </p:cNvGrpSpPr>
          <p:nvPr/>
        </p:nvGrpSpPr>
        <p:grpSpPr bwMode="auto">
          <a:xfrm>
            <a:off x="447675" y="1366838"/>
            <a:ext cx="8301038" cy="4799012"/>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1267" name="Group 10"/>
          <p:cNvGrpSpPr>
            <a:grpSpLocks/>
          </p:cNvGrpSpPr>
          <p:nvPr/>
        </p:nvGrpSpPr>
        <p:grpSpPr bwMode="auto">
          <a:xfrm>
            <a:off x="3995738" y="6165850"/>
            <a:ext cx="4860925" cy="450850"/>
            <a:chOff x="4598671" y="6165304"/>
            <a:chExt cx="4257665" cy="450883"/>
          </a:xfrm>
        </p:grpSpPr>
        <p:pic>
          <p:nvPicPr>
            <p:cNvPr id="1127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68" name="Rectangle 3"/>
          <p:cNvSpPr>
            <a:spLocks noGrp="1" noChangeArrowheads="1"/>
          </p:cNvSpPr>
          <p:nvPr>
            <p:ph type="body" sz="half" idx="1"/>
          </p:nvPr>
        </p:nvSpPr>
        <p:spPr>
          <a:xfrm>
            <a:off x="395288" y="292988"/>
            <a:ext cx="8280400" cy="673100"/>
          </a:xfrm>
        </p:spPr>
        <p:txBody>
          <a:bodyPr/>
          <a:lstStyle/>
          <a:p>
            <a:pPr marL="0" indent="0" eaLnBrk="1" hangingPunct="1">
              <a:buFontTx/>
              <a:buNone/>
            </a:pPr>
            <a:r>
              <a:rPr lang="en-US" altLang="en-US" sz="4000" b="1" dirty="0" smtClean="0">
                <a:solidFill>
                  <a:schemeClr val="accent1"/>
                </a:solidFill>
              </a:rPr>
              <a:t>Parent/</a:t>
            </a:r>
            <a:r>
              <a:rPr lang="en-US" altLang="en-US" sz="4000" b="1" dirty="0" err="1" smtClean="0">
                <a:solidFill>
                  <a:schemeClr val="accent1"/>
                </a:solidFill>
              </a:rPr>
              <a:t>Carers</a:t>
            </a:r>
            <a:r>
              <a:rPr lang="en-US" altLang="en-US" sz="4000" b="1" dirty="0" smtClean="0">
                <a:solidFill>
                  <a:schemeClr val="accent1"/>
                </a:solidFill>
              </a:rPr>
              <a:t> – Communication</a:t>
            </a:r>
            <a:endParaRPr lang="en-US" altLang="en-US" sz="4000" b="1"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1269" name="Rectangle 3"/>
          <p:cNvSpPr txBox="1">
            <a:spLocks noChangeArrowheads="1"/>
          </p:cNvSpPr>
          <p:nvPr/>
        </p:nvSpPr>
        <p:spPr bwMode="auto">
          <a:xfrm>
            <a:off x="576263" y="1444625"/>
            <a:ext cx="7918450" cy="9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indent="0" eaLnBrk="1" hangingPunct="1">
              <a:lnSpc>
                <a:spcPct val="90000"/>
              </a:lnSpc>
              <a:buNone/>
            </a:pPr>
            <a:r>
              <a:rPr lang="en-GB" altLang="en-US" sz="2800" dirty="0"/>
              <a:t>Q25. How could SEND services be better for you in the future? </a:t>
            </a:r>
            <a:endParaRPr lang="en-GB" altLang="en-US" sz="2800" dirty="0" smtClean="0"/>
          </a:p>
          <a:p>
            <a:pPr marL="0" indent="0" eaLnBrk="1" hangingPunct="1">
              <a:lnSpc>
                <a:spcPct val="90000"/>
              </a:lnSpc>
              <a:buNone/>
            </a:pPr>
            <a:r>
              <a:rPr lang="en-GB" altLang="en-US" sz="2200" u="sng" dirty="0" smtClean="0"/>
              <a:t>Top suggestions:</a:t>
            </a:r>
          </a:p>
          <a:p>
            <a:pPr marL="0" indent="0" eaLnBrk="1" hangingPunct="1">
              <a:lnSpc>
                <a:spcPct val="90000"/>
              </a:lnSpc>
              <a:buNone/>
            </a:pPr>
            <a:endParaRPr lang="en-US" altLang="en-US" sz="2000" dirty="0"/>
          </a:p>
        </p:txBody>
      </p:sp>
      <p:sp>
        <p:nvSpPr>
          <p:cNvPr id="11" name="Rectangle 3"/>
          <p:cNvSpPr txBox="1">
            <a:spLocks noChangeArrowheads="1"/>
          </p:cNvSpPr>
          <p:nvPr/>
        </p:nvSpPr>
        <p:spPr bwMode="auto">
          <a:xfrm>
            <a:off x="576263" y="2740078"/>
            <a:ext cx="7918450" cy="336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GB" altLang="en-US" sz="2000" dirty="0"/>
              <a:t>Shorter waiting </a:t>
            </a:r>
            <a:r>
              <a:rPr lang="en-GB" altLang="en-US" sz="2000" dirty="0" smtClean="0"/>
              <a:t>lists (31)</a:t>
            </a:r>
            <a:endParaRPr lang="en-GB" altLang="en-US" sz="2000" dirty="0"/>
          </a:p>
          <a:p>
            <a:pPr eaLnBrk="1" hangingPunct="1">
              <a:lnSpc>
                <a:spcPct val="90000"/>
              </a:lnSpc>
            </a:pPr>
            <a:r>
              <a:rPr lang="en-GB" altLang="en-US" sz="2000" dirty="0"/>
              <a:t>More accessible </a:t>
            </a:r>
            <a:r>
              <a:rPr lang="en-GB" altLang="en-US" sz="2000" dirty="0" smtClean="0"/>
              <a:t>services (29)</a:t>
            </a:r>
            <a:endParaRPr lang="en-GB" altLang="en-US" sz="2000" dirty="0"/>
          </a:p>
          <a:p>
            <a:pPr eaLnBrk="1" hangingPunct="1">
              <a:lnSpc>
                <a:spcPct val="90000"/>
              </a:lnSpc>
            </a:pPr>
            <a:r>
              <a:rPr lang="en-GB" altLang="en-US" sz="2000" dirty="0"/>
              <a:t>Listen to </a:t>
            </a:r>
            <a:r>
              <a:rPr lang="en-GB" altLang="en-US" sz="2000" dirty="0" smtClean="0"/>
              <a:t>parents (27)</a:t>
            </a:r>
            <a:endParaRPr lang="en-GB" altLang="en-US" sz="2000" dirty="0"/>
          </a:p>
          <a:p>
            <a:pPr eaLnBrk="1" hangingPunct="1">
              <a:lnSpc>
                <a:spcPct val="90000"/>
              </a:lnSpc>
            </a:pPr>
            <a:r>
              <a:rPr lang="en-GB" altLang="en-US" sz="2000" dirty="0"/>
              <a:t>Better communication with </a:t>
            </a:r>
            <a:r>
              <a:rPr lang="en-GB" altLang="en-US" sz="2000" dirty="0" smtClean="0"/>
              <a:t>parents/carers (27)</a:t>
            </a:r>
            <a:endParaRPr lang="en-GB" altLang="en-US" sz="2000" dirty="0"/>
          </a:p>
          <a:p>
            <a:pPr eaLnBrk="1" hangingPunct="1">
              <a:lnSpc>
                <a:spcPct val="90000"/>
              </a:lnSpc>
            </a:pPr>
            <a:r>
              <a:rPr lang="en-GB" altLang="en-US" sz="2000" dirty="0"/>
              <a:t>Fast, simple and transparent </a:t>
            </a:r>
            <a:r>
              <a:rPr lang="en-GB" altLang="en-US" sz="2000" dirty="0" smtClean="0"/>
              <a:t>procedures (21)</a:t>
            </a:r>
            <a:endParaRPr lang="en-GB" altLang="en-US" sz="2000" dirty="0"/>
          </a:p>
          <a:p>
            <a:pPr eaLnBrk="1" hangingPunct="1">
              <a:lnSpc>
                <a:spcPct val="90000"/>
              </a:lnSpc>
            </a:pPr>
            <a:r>
              <a:rPr lang="en-GB" altLang="en-US" sz="2000" dirty="0"/>
              <a:t>More support for </a:t>
            </a:r>
            <a:r>
              <a:rPr lang="en-GB" altLang="en-US" sz="2000" dirty="0" smtClean="0"/>
              <a:t>parents/carers (18)</a:t>
            </a:r>
            <a:endParaRPr lang="en-GB" altLang="en-US" sz="2000" dirty="0"/>
          </a:p>
          <a:p>
            <a:pPr eaLnBrk="1" hangingPunct="1">
              <a:lnSpc>
                <a:spcPct val="90000"/>
              </a:lnSpc>
            </a:pPr>
            <a:r>
              <a:rPr lang="en-GB" altLang="en-US" sz="2000" dirty="0"/>
              <a:t>More information about services available </a:t>
            </a:r>
            <a:r>
              <a:rPr lang="en-GB" altLang="en-US" sz="2000" dirty="0" smtClean="0"/>
              <a:t>(16)</a:t>
            </a:r>
            <a:endParaRPr lang="en-GB" altLang="en-US" sz="2000" dirty="0"/>
          </a:p>
          <a:p>
            <a:pPr eaLnBrk="1" hangingPunct="1">
              <a:lnSpc>
                <a:spcPct val="90000"/>
              </a:lnSpc>
            </a:pPr>
            <a:r>
              <a:rPr lang="en-GB" altLang="en-US" sz="2000" dirty="0"/>
              <a:t>More staff/</a:t>
            </a:r>
            <a:r>
              <a:rPr lang="en-GB" altLang="en-US" sz="2000" dirty="0" err="1"/>
              <a:t>fundings</a:t>
            </a:r>
            <a:r>
              <a:rPr lang="en-GB" altLang="en-US" sz="2000" dirty="0"/>
              <a:t> for services and </a:t>
            </a:r>
            <a:r>
              <a:rPr lang="en-GB" altLang="en-US" sz="2000" dirty="0" smtClean="0"/>
              <a:t>schools (16)</a:t>
            </a:r>
            <a:endParaRPr lang="en-GB" altLang="en-US" sz="2000" dirty="0"/>
          </a:p>
          <a:p>
            <a:pPr eaLnBrk="1" hangingPunct="1">
              <a:lnSpc>
                <a:spcPct val="90000"/>
              </a:lnSpc>
            </a:pPr>
            <a:r>
              <a:rPr lang="en-GB" altLang="en-US" sz="2000" dirty="0"/>
              <a:t>Better trained SEND and school </a:t>
            </a:r>
            <a:r>
              <a:rPr lang="en-GB" altLang="en-US" sz="2000" dirty="0" smtClean="0"/>
              <a:t>staff (12)</a:t>
            </a:r>
            <a:endParaRPr lang="en-GB" altLang="en-US" sz="2000" dirty="0"/>
          </a:p>
          <a:p>
            <a:pPr eaLnBrk="1" hangingPunct="1">
              <a:lnSpc>
                <a:spcPct val="90000"/>
              </a:lnSpc>
            </a:pPr>
            <a:r>
              <a:rPr lang="en-GB" altLang="en-US" sz="2000" dirty="0"/>
              <a:t>Better communication/coordination between </a:t>
            </a:r>
            <a:r>
              <a:rPr lang="en-GB" altLang="en-US" sz="2000" dirty="0" smtClean="0"/>
              <a:t>professionals (12)</a:t>
            </a:r>
            <a:endParaRPr lang="en-GB" altLang="en-US" sz="2000" dirty="0"/>
          </a:p>
          <a:p>
            <a:pPr eaLnBrk="1" hangingPunct="1">
              <a:lnSpc>
                <a:spcPct val="90000"/>
              </a:lnSpc>
            </a:pPr>
            <a:r>
              <a:rPr lang="en-GB" altLang="en-US" sz="2000" dirty="0"/>
              <a:t>Be more </a:t>
            </a:r>
            <a:r>
              <a:rPr lang="en-GB" altLang="en-US" sz="2000" dirty="0" smtClean="0"/>
              <a:t>supportive (10)</a:t>
            </a:r>
            <a:endParaRPr lang="en-GB" altLang="en-US" sz="2000" dirty="0"/>
          </a:p>
          <a:p>
            <a:pPr eaLnBrk="1" hangingPunct="1">
              <a:lnSpc>
                <a:spcPct val="90000"/>
              </a:lnSpc>
            </a:pPr>
            <a:r>
              <a:rPr lang="en-GB" altLang="en-US" sz="2000" dirty="0"/>
              <a:t>More support during </a:t>
            </a:r>
            <a:r>
              <a:rPr lang="en-GB" altLang="en-US" sz="2000" dirty="0" smtClean="0"/>
              <a:t>lockdown (7)</a:t>
            </a:r>
            <a:endParaRPr lang="en-GB" altLang="en-US" sz="2000" dirty="0"/>
          </a:p>
        </p:txBody>
      </p:sp>
    </p:spTree>
    <p:extLst>
      <p:ext uri="{BB962C8B-B14F-4D97-AF65-F5344CB8AC3E}">
        <p14:creationId xmlns:p14="http://schemas.microsoft.com/office/powerpoint/2010/main" val="1009757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2291" name="Group 10"/>
          <p:cNvGrpSpPr>
            <a:grpSpLocks/>
          </p:cNvGrpSpPr>
          <p:nvPr/>
        </p:nvGrpSpPr>
        <p:grpSpPr bwMode="auto">
          <a:xfrm>
            <a:off x="3995738" y="6165850"/>
            <a:ext cx="4860925" cy="450850"/>
            <a:chOff x="4598671" y="6165304"/>
            <a:chExt cx="4257665" cy="450883"/>
          </a:xfrm>
        </p:grpSpPr>
        <p:pic>
          <p:nvPicPr>
            <p:cNvPr id="1229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292" name="Rectangle 3"/>
          <p:cNvSpPr>
            <a:spLocks noGrp="1" noChangeArrowheads="1"/>
          </p:cNvSpPr>
          <p:nvPr>
            <p:ph type="body" sz="half" idx="1"/>
          </p:nvPr>
        </p:nvSpPr>
        <p:spPr>
          <a:xfrm>
            <a:off x="395288" y="404813"/>
            <a:ext cx="8280400" cy="673100"/>
          </a:xfrm>
        </p:spPr>
        <p:txBody>
          <a:bodyPr/>
          <a:lstStyle/>
          <a:p>
            <a:pPr marL="0" indent="0" eaLnBrk="1" hangingPunct="1">
              <a:buFontTx/>
              <a:buNone/>
            </a:pPr>
            <a:r>
              <a:rPr lang="en-US" altLang="en-US" sz="4000" b="1" dirty="0" smtClean="0">
                <a:solidFill>
                  <a:schemeClr val="accent1"/>
                </a:solidFill>
              </a:rPr>
              <a:t>Parent/</a:t>
            </a:r>
            <a:r>
              <a:rPr lang="en-US" altLang="en-US" sz="4000" b="1" dirty="0" err="1" smtClean="0">
                <a:solidFill>
                  <a:schemeClr val="accent1"/>
                </a:solidFill>
              </a:rPr>
              <a:t>Carers</a:t>
            </a:r>
            <a:r>
              <a:rPr lang="en-US" altLang="en-US" sz="4000" b="1" dirty="0" smtClean="0">
                <a:solidFill>
                  <a:schemeClr val="accent1"/>
                </a:solidFill>
              </a:rPr>
              <a:t> – Communication</a:t>
            </a: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2293" name="Rectangle 3"/>
          <p:cNvSpPr txBox="1">
            <a:spLocks noChangeArrowheads="1"/>
          </p:cNvSpPr>
          <p:nvPr/>
        </p:nvSpPr>
        <p:spPr bwMode="auto">
          <a:xfrm>
            <a:off x="576263" y="4156932"/>
            <a:ext cx="7918450" cy="186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US" altLang="en-US" sz="2000" dirty="0" smtClean="0"/>
              <a:t>Parents/</a:t>
            </a:r>
            <a:r>
              <a:rPr lang="en-US" altLang="en-US" sz="2000" dirty="0" err="1" smtClean="0"/>
              <a:t>carers</a:t>
            </a:r>
            <a:r>
              <a:rPr lang="en-US" altLang="en-US" sz="2000" dirty="0" smtClean="0"/>
              <a:t> feel more optimistic about children’s Good Health (53.5% Positive/Very positive)  than their future Independent Living (</a:t>
            </a:r>
            <a:r>
              <a:rPr lang="en-US" altLang="en-US" sz="2000" dirty="0"/>
              <a:t>25.3% Positive/Very </a:t>
            </a:r>
            <a:r>
              <a:rPr lang="en-US" altLang="en-US" sz="2000" dirty="0" smtClean="0"/>
              <a:t>positive)</a:t>
            </a:r>
          </a:p>
          <a:p>
            <a:pPr eaLnBrk="1" hangingPunct="1">
              <a:lnSpc>
                <a:spcPct val="90000"/>
              </a:lnSpc>
            </a:pPr>
            <a:r>
              <a:rPr lang="en-US" altLang="en-US" sz="2000" dirty="0" smtClean="0"/>
              <a:t>Social Life &amp; Relationships are main areas of concern about children’s future – 40.1% of respondents feel Negative or Very Negative</a:t>
            </a:r>
            <a:endParaRPr lang="en-US" altLang="en-US" sz="2000" dirty="0"/>
          </a:p>
          <a:p>
            <a:pPr eaLnBrk="1" hangingPunct="1">
              <a:lnSpc>
                <a:spcPct val="90000"/>
              </a:lnSpc>
            </a:pPr>
            <a:endParaRPr lang="en-US" altLang="en-US" sz="2000" dirty="0"/>
          </a:p>
          <a:p>
            <a:pPr eaLnBrk="1" hangingPunct="1">
              <a:lnSpc>
                <a:spcPct val="90000"/>
              </a:lnSpc>
            </a:pPr>
            <a:endParaRPr lang="en-US" altLang="en-US" sz="2000" dirty="0"/>
          </a:p>
          <a:p>
            <a:pPr eaLnBrk="1" hangingPunct="1">
              <a:lnSpc>
                <a:spcPct val="90000"/>
              </a:lnSpc>
            </a:pPr>
            <a:endParaRPr lang="en-US" altLang="en-US" sz="2000" dirty="0"/>
          </a:p>
        </p:txBody>
      </p:sp>
      <p:pic>
        <p:nvPicPr>
          <p:cNvPr id="2" name="Picture 1"/>
          <p:cNvPicPr>
            <a:picLocks noChangeAspect="1"/>
          </p:cNvPicPr>
          <p:nvPr/>
        </p:nvPicPr>
        <p:blipFill>
          <a:blip r:embed="rId3"/>
          <a:stretch>
            <a:fillRect/>
          </a:stretch>
        </p:blipFill>
        <p:spPr>
          <a:xfrm>
            <a:off x="1959705" y="1463880"/>
            <a:ext cx="5151566" cy="2389839"/>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
          <p:cNvGrpSpPr>
            <a:grpSpLocks/>
          </p:cNvGrpSpPr>
          <p:nvPr/>
        </p:nvGrpSpPr>
        <p:grpSpPr bwMode="auto">
          <a:xfrm>
            <a:off x="447675" y="1366838"/>
            <a:ext cx="8301038" cy="4857992"/>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2291" name="Group 10"/>
          <p:cNvGrpSpPr>
            <a:grpSpLocks/>
          </p:cNvGrpSpPr>
          <p:nvPr/>
        </p:nvGrpSpPr>
        <p:grpSpPr bwMode="auto">
          <a:xfrm>
            <a:off x="3995738" y="6165850"/>
            <a:ext cx="4860925" cy="450850"/>
            <a:chOff x="4598671" y="6165304"/>
            <a:chExt cx="4257665" cy="450883"/>
          </a:xfrm>
        </p:grpSpPr>
        <p:pic>
          <p:nvPicPr>
            <p:cNvPr id="1229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292" name="Rectangle 3"/>
          <p:cNvSpPr>
            <a:spLocks noGrp="1" noChangeArrowheads="1"/>
          </p:cNvSpPr>
          <p:nvPr>
            <p:ph type="body" sz="half" idx="1"/>
          </p:nvPr>
        </p:nvSpPr>
        <p:spPr>
          <a:xfrm>
            <a:off x="395288" y="404813"/>
            <a:ext cx="8280400" cy="673100"/>
          </a:xfrm>
        </p:spPr>
        <p:txBody>
          <a:bodyPr/>
          <a:lstStyle/>
          <a:p>
            <a:pPr marL="0" indent="0" eaLnBrk="1" hangingPunct="1">
              <a:buFontTx/>
              <a:buNone/>
            </a:pPr>
            <a:r>
              <a:rPr lang="en-US" altLang="en-US" sz="4000" b="1" dirty="0" smtClean="0">
                <a:solidFill>
                  <a:schemeClr val="accent1"/>
                </a:solidFill>
              </a:rPr>
              <a:t>Parent/</a:t>
            </a:r>
            <a:r>
              <a:rPr lang="en-US" altLang="en-US" sz="4000" b="1" dirty="0" err="1" smtClean="0">
                <a:solidFill>
                  <a:schemeClr val="accent1"/>
                </a:solidFill>
              </a:rPr>
              <a:t>Carers</a:t>
            </a:r>
            <a:r>
              <a:rPr lang="en-US" altLang="en-US" sz="4000" b="1" dirty="0" smtClean="0">
                <a:solidFill>
                  <a:schemeClr val="accent1"/>
                </a:solidFill>
              </a:rPr>
              <a:t> – Communication</a:t>
            </a: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2293" name="Rectangle 3"/>
          <p:cNvSpPr txBox="1">
            <a:spLocks noChangeArrowheads="1"/>
          </p:cNvSpPr>
          <p:nvPr/>
        </p:nvSpPr>
        <p:spPr bwMode="auto">
          <a:xfrm>
            <a:off x="576263" y="3931817"/>
            <a:ext cx="7918450" cy="22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GB" altLang="en-US" sz="2000" dirty="0" smtClean="0"/>
              <a:t>In 2020, more parents would talk to Doctor or Other parents about their concerns</a:t>
            </a:r>
          </a:p>
          <a:p>
            <a:pPr eaLnBrk="1" hangingPunct="1">
              <a:lnSpc>
                <a:spcPct val="90000"/>
              </a:lnSpc>
            </a:pPr>
            <a:r>
              <a:rPr lang="en-GB" altLang="en-US" sz="2000" dirty="0" smtClean="0"/>
              <a:t>Less parents would talk to Social           worker or SENCO (-3% since 2019)</a:t>
            </a:r>
          </a:p>
          <a:p>
            <a:pPr eaLnBrk="1" hangingPunct="1">
              <a:lnSpc>
                <a:spcPct val="90000"/>
              </a:lnSpc>
            </a:pPr>
            <a:endParaRPr lang="en-GB" altLang="en-US" sz="2000" dirty="0" smtClean="0"/>
          </a:p>
          <a:p>
            <a:pPr marL="0" indent="0" eaLnBrk="1" hangingPunct="1">
              <a:lnSpc>
                <a:spcPct val="90000"/>
              </a:lnSpc>
              <a:buNone/>
            </a:pPr>
            <a:endParaRPr lang="en-GB" altLang="en-US" sz="2200" u="sng" dirty="0"/>
          </a:p>
          <a:p>
            <a:pPr marL="0" indent="0" eaLnBrk="1" hangingPunct="1">
              <a:lnSpc>
                <a:spcPct val="90000"/>
              </a:lnSpc>
              <a:buNone/>
            </a:pPr>
            <a:r>
              <a:rPr lang="en-GB" altLang="en-US" sz="2200" u="sng" dirty="0" smtClean="0"/>
              <a:t>Other responses:</a:t>
            </a:r>
          </a:p>
          <a:p>
            <a:pPr eaLnBrk="1" hangingPunct="1">
              <a:lnSpc>
                <a:spcPct val="90000"/>
              </a:lnSpc>
            </a:pPr>
            <a:r>
              <a:rPr lang="en-GB" altLang="en-US" sz="2000" dirty="0" smtClean="0"/>
              <a:t>Other professionals (12)</a:t>
            </a:r>
            <a:endParaRPr lang="en-GB" altLang="en-US" sz="2000" dirty="0"/>
          </a:p>
          <a:p>
            <a:pPr eaLnBrk="1" hangingPunct="1">
              <a:lnSpc>
                <a:spcPct val="90000"/>
              </a:lnSpc>
            </a:pPr>
            <a:r>
              <a:rPr lang="en-GB" altLang="en-US" sz="2000" dirty="0" smtClean="0"/>
              <a:t>Family (7)</a:t>
            </a:r>
            <a:endParaRPr lang="en-GB" altLang="en-US" sz="2000" dirty="0"/>
          </a:p>
          <a:p>
            <a:pPr eaLnBrk="1" hangingPunct="1">
              <a:lnSpc>
                <a:spcPct val="90000"/>
              </a:lnSpc>
            </a:pPr>
            <a:r>
              <a:rPr lang="en-GB" altLang="en-US" sz="2000" dirty="0" smtClean="0"/>
              <a:t>CAHMS (7)</a:t>
            </a:r>
            <a:endParaRPr lang="en-GB" altLang="en-US" sz="2000" dirty="0"/>
          </a:p>
          <a:p>
            <a:pPr eaLnBrk="1" hangingPunct="1">
              <a:lnSpc>
                <a:spcPct val="90000"/>
              </a:lnSpc>
            </a:pPr>
            <a:r>
              <a:rPr lang="en-GB" altLang="en-US" sz="2000" dirty="0"/>
              <a:t>No </a:t>
            </a:r>
            <a:r>
              <a:rPr lang="en-GB" altLang="en-US" sz="2000" dirty="0" smtClean="0"/>
              <a:t>one (5)</a:t>
            </a:r>
            <a:endParaRPr lang="en-GB" altLang="en-US" sz="2000" dirty="0"/>
          </a:p>
          <a:p>
            <a:pPr eaLnBrk="1" hangingPunct="1">
              <a:lnSpc>
                <a:spcPct val="90000"/>
              </a:lnSpc>
            </a:pPr>
            <a:r>
              <a:rPr lang="en-GB" altLang="en-US" sz="2000" dirty="0" smtClean="0"/>
              <a:t>SENDIASS (3)</a:t>
            </a:r>
            <a:endParaRPr lang="en-GB" altLang="en-US" sz="2000" dirty="0"/>
          </a:p>
        </p:txBody>
      </p:sp>
      <p:pic>
        <p:nvPicPr>
          <p:cNvPr id="3" name="Picture 2"/>
          <p:cNvPicPr>
            <a:picLocks noChangeAspect="1"/>
          </p:cNvPicPr>
          <p:nvPr/>
        </p:nvPicPr>
        <p:blipFill>
          <a:blip r:embed="rId3"/>
          <a:stretch>
            <a:fillRect/>
          </a:stretch>
        </p:blipFill>
        <p:spPr>
          <a:xfrm>
            <a:off x="1763688" y="1409710"/>
            <a:ext cx="4944629" cy="2377646"/>
          </a:xfrm>
          <a:prstGeom prst="rect">
            <a:avLst/>
          </a:prstGeom>
        </p:spPr>
      </p:pic>
    </p:spTree>
    <p:extLst>
      <p:ext uri="{BB962C8B-B14F-4D97-AF65-F5344CB8AC3E}">
        <p14:creationId xmlns:p14="http://schemas.microsoft.com/office/powerpoint/2010/main" val="11972584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2291" name="Group 10"/>
          <p:cNvGrpSpPr>
            <a:grpSpLocks/>
          </p:cNvGrpSpPr>
          <p:nvPr/>
        </p:nvGrpSpPr>
        <p:grpSpPr bwMode="auto">
          <a:xfrm>
            <a:off x="3995738" y="6165850"/>
            <a:ext cx="4860925" cy="450850"/>
            <a:chOff x="4598671" y="6165304"/>
            <a:chExt cx="4257665" cy="450883"/>
          </a:xfrm>
        </p:grpSpPr>
        <p:pic>
          <p:nvPicPr>
            <p:cNvPr id="1229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292" name="Rectangle 3"/>
          <p:cNvSpPr>
            <a:spLocks noGrp="1" noChangeArrowheads="1"/>
          </p:cNvSpPr>
          <p:nvPr>
            <p:ph type="body" sz="half" idx="1"/>
          </p:nvPr>
        </p:nvSpPr>
        <p:spPr>
          <a:xfrm>
            <a:off x="395288" y="404813"/>
            <a:ext cx="8280400" cy="673100"/>
          </a:xfrm>
        </p:spPr>
        <p:txBody>
          <a:bodyPr/>
          <a:lstStyle/>
          <a:p>
            <a:pPr marL="0" indent="0" eaLnBrk="1" hangingPunct="1">
              <a:buFontTx/>
              <a:buNone/>
            </a:pPr>
            <a:r>
              <a:rPr lang="en-US" altLang="en-US" sz="4000" b="1" dirty="0" smtClean="0">
                <a:solidFill>
                  <a:schemeClr val="accent1"/>
                </a:solidFill>
              </a:rPr>
              <a:t>Parent/</a:t>
            </a:r>
            <a:r>
              <a:rPr lang="en-US" altLang="en-US" sz="4000" b="1" dirty="0" err="1" smtClean="0">
                <a:solidFill>
                  <a:schemeClr val="accent1"/>
                </a:solidFill>
              </a:rPr>
              <a:t>Carers</a:t>
            </a:r>
            <a:r>
              <a:rPr lang="en-US" altLang="en-US" sz="4000" b="1" dirty="0" smtClean="0">
                <a:solidFill>
                  <a:schemeClr val="accent1"/>
                </a:solidFill>
              </a:rPr>
              <a:t> – </a:t>
            </a:r>
            <a:r>
              <a:rPr lang="en-US" altLang="en-US" sz="4000" b="1" dirty="0">
                <a:solidFill>
                  <a:schemeClr val="accent1"/>
                </a:solidFill>
              </a:rPr>
              <a:t>Communication</a:t>
            </a: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2293" name="Rectangle 3"/>
          <p:cNvSpPr txBox="1">
            <a:spLocks noChangeArrowheads="1"/>
          </p:cNvSpPr>
          <p:nvPr/>
        </p:nvSpPr>
        <p:spPr bwMode="auto">
          <a:xfrm>
            <a:off x="576263" y="4117154"/>
            <a:ext cx="7918450" cy="167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US" altLang="en-US" sz="2000" dirty="0" smtClean="0"/>
              <a:t>8.4% </a:t>
            </a:r>
            <a:r>
              <a:rPr lang="en-US" altLang="en-US" sz="2000" dirty="0"/>
              <a:t>less </a:t>
            </a:r>
            <a:r>
              <a:rPr lang="en-US" altLang="en-US" sz="2000" dirty="0" smtClean="0"/>
              <a:t>parents/</a:t>
            </a:r>
            <a:r>
              <a:rPr lang="en-US" altLang="en-US" sz="2000" dirty="0" err="1" smtClean="0"/>
              <a:t>carers</a:t>
            </a:r>
            <a:r>
              <a:rPr lang="en-US" altLang="en-US" sz="2000" dirty="0" smtClean="0"/>
              <a:t> feel Consistently or Frequently listened to, comparing to 2019 figures</a:t>
            </a:r>
          </a:p>
          <a:p>
            <a:pPr eaLnBrk="1" hangingPunct="1">
              <a:lnSpc>
                <a:spcPct val="90000"/>
              </a:lnSpc>
            </a:pPr>
            <a:r>
              <a:rPr lang="en-US" altLang="en-US" sz="2000" dirty="0" smtClean="0"/>
              <a:t>5.6% more parents/</a:t>
            </a:r>
            <a:r>
              <a:rPr lang="en-US" altLang="en-US" sz="2000" dirty="0" err="1" smtClean="0"/>
              <a:t>carers</a:t>
            </a:r>
            <a:r>
              <a:rPr lang="en-US" altLang="en-US" sz="2000" dirty="0" smtClean="0"/>
              <a:t> feel listened Occasionally or Never, in comparison to last year</a:t>
            </a:r>
            <a:endParaRPr lang="en-US" altLang="en-US" sz="2000" dirty="0"/>
          </a:p>
          <a:p>
            <a:pPr eaLnBrk="1" hangingPunct="1">
              <a:lnSpc>
                <a:spcPct val="90000"/>
              </a:lnSpc>
            </a:pPr>
            <a:endParaRPr lang="en-US" altLang="en-US" sz="2000" dirty="0"/>
          </a:p>
          <a:p>
            <a:pPr eaLnBrk="1" hangingPunct="1">
              <a:lnSpc>
                <a:spcPct val="90000"/>
              </a:lnSpc>
            </a:pPr>
            <a:endParaRPr lang="en-US" altLang="en-US" sz="2000" dirty="0"/>
          </a:p>
        </p:txBody>
      </p:sp>
      <p:pic>
        <p:nvPicPr>
          <p:cNvPr id="3" name="Picture 2"/>
          <p:cNvPicPr>
            <a:picLocks noChangeAspect="1"/>
          </p:cNvPicPr>
          <p:nvPr/>
        </p:nvPicPr>
        <p:blipFill>
          <a:blip r:embed="rId3"/>
          <a:stretch>
            <a:fillRect/>
          </a:stretch>
        </p:blipFill>
        <p:spPr>
          <a:xfrm>
            <a:off x="1403648" y="1566462"/>
            <a:ext cx="6508938" cy="2406230"/>
          </a:xfrm>
          <a:prstGeom prst="rect">
            <a:avLst/>
          </a:prstGeom>
        </p:spPr>
      </p:pic>
    </p:spTree>
    <p:extLst>
      <p:ext uri="{BB962C8B-B14F-4D97-AF65-F5344CB8AC3E}">
        <p14:creationId xmlns:p14="http://schemas.microsoft.com/office/powerpoint/2010/main" val="19232822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
          <p:cNvGrpSpPr>
            <a:grpSpLocks/>
          </p:cNvGrpSpPr>
          <p:nvPr/>
        </p:nvGrpSpPr>
        <p:grpSpPr bwMode="auto">
          <a:xfrm>
            <a:off x="447675" y="1340768"/>
            <a:ext cx="8301038" cy="453615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3315" name="Group 10"/>
          <p:cNvGrpSpPr>
            <a:grpSpLocks/>
          </p:cNvGrpSpPr>
          <p:nvPr/>
        </p:nvGrpSpPr>
        <p:grpSpPr bwMode="auto">
          <a:xfrm>
            <a:off x="3995738" y="6165850"/>
            <a:ext cx="4860925" cy="450850"/>
            <a:chOff x="4598671" y="6165304"/>
            <a:chExt cx="4257665" cy="450883"/>
          </a:xfrm>
        </p:grpSpPr>
        <p:pic>
          <p:nvPicPr>
            <p:cNvPr id="1331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16" name="Rectangle 3"/>
          <p:cNvSpPr>
            <a:spLocks noGrp="1" noChangeArrowheads="1"/>
          </p:cNvSpPr>
          <p:nvPr>
            <p:ph type="body" sz="half" idx="1"/>
          </p:nvPr>
        </p:nvSpPr>
        <p:spPr>
          <a:xfrm>
            <a:off x="395288" y="0"/>
            <a:ext cx="8280400" cy="673100"/>
          </a:xfrm>
        </p:spPr>
        <p:txBody>
          <a:bodyPr/>
          <a:lstStyle/>
          <a:p>
            <a:pPr marL="0" indent="0" eaLnBrk="1" hangingPunct="1">
              <a:buNone/>
            </a:pPr>
            <a:r>
              <a:rPr lang="en-US" altLang="en-US" sz="4000" b="1" dirty="0">
                <a:solidFill>
                  <a:schemeClr val="accent1"/>
                </a:solidFill>
              </a:rPr>
              <a:t>Practitioner/ </a:t>
            </a:r>
            <a:r>
              <a:rPr lang="en-US" altLang="en-US" sz="4000" b="1" dirty="0" smtClean="0">
                <a:solidFill>
                  <a:schemeClr val="accent1"/>
                </a:solidFill>
              </a:rPr>
              <a:t>Professionals - </a:t>
            </a:r>
            <a:r>
              <a:rPr lang="en-US" altLang="en-US" sz="4000" b="1" dirty="0">
                <a:solidFill>
                  <a:schemeClr val="accent1"/>
                </a:solidFill>
              </a:rPr>
              <a:t>Opinion about SEND Services</a:t>
            </a:r>
            <a:endParaRPr lang="en-US" altLang="en-US" sz="4000" b="1" dirty="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3317" name="Rectangle 3"/>
          <p:cNvSpPr txBox="1">
            <a:spLocks noChangeArrowheads="1"/>
          </p:cNvSpPr>
          <p:nvPr/>
        </p:nvSpPr>
        <p:spPr bwMode="auto">
          <a:xfrm>
            <a:off x="576263" y="4197220"/>
            <a:ext cx="7918450" cy="178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US" altLang="en-US" sz="2000" dirty="0" smtClean="0"/>
              <a:t>Significantly more respondents is Satisfied or Very </a:t>
            </a:r>
            <a:r>
              <a:rPr lang="en-US" altLang="en-US" sz="2000" dirty="0"/>
              <a:t>S</a:t>
            </a:r>
            <a:r>
              <a:rPr lang="en-US" altLang="en-US" sz="2000" dirty="0" smtClean="0"/>
              <a:t>atisfied with </a:t>
            </a:r>
            <a:r>
              <a:rPr lang="en-US" altLang="en-US" sz="2000" dirty="0" err="1" smtClean="0"/>
              <a:t>Swindon</a:t>
            </a:r>
            <a:r>
              <a:rPr lang="en-US" altLang="en-US" sz="2000" dirty="0" smtClean="0"/>
              <a:t> SEND Services, comparing to 2019</a:t>
            </a:r>
          </a:p>
          <a:p>
            <a:pPr eaLnBrk="1" hangingPunct="1">
              <a:lnSpc>
                <a:spcPct val="90000"/>
              </a:lnSpc>
            </a:pPr>
            <a:r>
              <a:rPr lang="en-US" altLang="en-US" sz="2000" dirty="0" smtClean="0"/>
              <a:t>Percentage of </a:t>
            </a:r>
            <a:r>
              <a:rPr lang="en-US" altLang="en-US" sz="2000" dirty="0"/>
              <a:t>respondents </a:t>
            </a:r>
            <a:r>
              <a:rPr lang="en-US" altLang="en-US" sz="2000" dirty="0" smtClean="0"/>
              <a:t>Dissatisfied </a:t>
            </a:r>
            <a:r>
              <a:rPr lang="en-US" altLang="en-US" sz="2000" dirty="0"/>
              <a:t>or Very </a:t>
            </a:r>
            <a:r>
              <a:rPr lang="en-US" altLang="en-US" sz="2000" dirty="0" smtClean="0"/>
              <a:t>Dissatisfied in 2020 stays the same as in 2019</a:t>
            </a:r>
            <a:endParaRPr lang="en-US" altLang="en-US" sz="2000" dirty="0"/>
          </a:p>
          <a:p>
            <a:pPr eaLnBrk="1" hangingPunct="1">
              <a:lnSpc>
                <a:spcPct val="90000"/>
              </a:lnSpc>
            </a:pPr>
            <a:endParaRPr lang="en-US" altLang="en-US" sz="2000" dirty="0"/>
          </a:p>
          <a:p>
            <a:pPr eaLnBrk="1" hangingPunct="1">
              <a:lnSpc>
                <a:spcPct val="90000"/>
              </a:lnSpc>
            </a:pPr>
            <a:endParaRPr lang="en-US" altLang="en-US" sz="2000" dirty="0"/>
          </a:p>
          <a:p>
            <a:pPr eaLnBrk="1" hangingPunct="1">
              <a:lnSpc>
                <a:spcPct val="90000"/>
              </a:lnSpc>
            </a:pPr>
            <a:endParaRPr lang="en-US" altLang="en-US" sz="2000" dirty="0"/>
          </a:p>
          <a:p>
            <a:pPr eaLnBrk="1" hangingPunct="1">
              <a:lnSpc>
                <a:spcPct val="90000"/>
              </a:lnSpc>
            </a:pPr>
            <a:endParaRPr lang="en-US" altLang="en-US" sz="2000" dirty="0"/>
          </a:p>
        </p:txBody>
      </p:sp>
      <p:pic>
        <p:nvPicPr>
          <p:cNvPr id="3" name="Picture 2"/>
          <p:cNvPicPr>
            <a:picLocks noChangeAspect="1"/>
          </p:cNvPicPr>
          <p:nvPr/>
        </p:nvPicPr>
        <p:blipFill>
          <a:blip r:embed="rId3"/>
          <a:stretch>
            <a:fillRect/>
          </a:stretch>
        </p:blipFill>
        <p:spPr>
          <a:xfrm>
            <a:off x="1822734" y="1407752"/>
            <a:ext cx="5435567" cy="273946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
          <p:cNvGrpSpPr>
            <a:grpSpLocks/>
          </p:cNvGrpSpPr>
          <p:nvPr/>
        </p:nvGrpSpPr>
        <p:grpSpPr bwMode="auto">
          <a:xfrm>
            <a:off x="447675" y="1366838"/>
            <a:ext cx="8301038" cy="4780204"/>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3315" name="Group 10"/>
          <p:cNvGrpSpPr>
            <a:grpSpLocks/>
          </p:cNvGrpSpPr>
          <p:nvPr/>
        </p:nvGrpSpPr>
        <p:grpSpPr bwMode="auto">
          <a:xfrm>
            <a:off x="3995738" y="6165850"/>
            <a:ext cx="4860925" cy="450850"/>
            <a:chOff x="4598671" y="6165304"/>
            <a:chExt cx="4257665" cy="450883"/>
          </a:xfrm>
        </p:grpSpPr>
        <p:pic>
          <p:nvPicPr>
            <p:cNvPr id="1331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16" name="Rectangle 3"/>
          <p:cNvSpPr>
            <a:spLocks noGrp="1" noChangeArrowheads="1"/>
          </p:cNvSpPr>
          <p:nvPr>
            <p:ph type="body" sz="half" idx="1"/>
          </p:nvPr>
        </p:nvSpPr>
        <p:spPr>
          <a:xfrm>
            <a:off x="395288" y="404813"/>
            <a:ext cx="8280400" cy="673100"/>
          </a:xfrm>
        </p:spPr>
        <p:txBody>
          <a:bodyPr/>
          <a:lstStyle/>
          <a:p>
            <a:pPr marL="0" indent="0" eaLnBrk="1" hangingPunct="1">
              <a:buFontTx/>
              <a:buNone/>
            </a:pPr>
            <a:r>
              <a:rPr lang="en-US" altLang="en-US" sz="4000" b="1" dirty="0">
                <a:solidFill>
                  <a:schemeClr val="accent1"/>
                </a:solidFill>
              </a:rPr>
              <a:t>Practitioner/ Professionals</a:t>
            </a: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3317" name="Rectangle 3"/>
          <p:cNvSpPr txBox="1">
            <a:spLocks noChangeArrowheads="1"/>
          </p:cNvSpPr>
          <p:nvPr/>
        </p:nvSpPr>
        <p:spPr bwMode="auto">
          <a:xfrm>
            <a:off x="576263" y="4437112"/>
            <a:ext cx="7918450"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indent="0" eaLnBrk="1" hangingPunct="1">
              <a:lnSpc>
                <a:spcPct val="90000"/>
              </a:lnSpc>
              <a:buNone/>
            </a:pPr>
            <a:r>
              <a:rPr lang="en-US" altLang="en-US" sz="2200" u="sng" dirty="0" smtClean="0"/>
              <a:t>Other Services:</a:t>
            </a:r>
          </a:p>
          <a:p>
            <a:pPr eaLnBrk="1" hangingPunct="1">
              <a:lnSpc>
                <a:spcPct val="90000"/>
              </a:lnSpc>
            </a:pPr>
            <a:r>
              <a:rPr lang="en-US" altLang="en-US" sz="2000" dirty="0" smtClean="0"/>
              <a:t>CAMHS </a:t>
            </a:r>
            <a:r>
              <a:rPr lang="en-US" altLang="en-US" sz="2000" dirty="0"/>
              <a:t>/ </a:t>
            </a:r>
            <a:r>
              <a:rPr lang="en-US" altLang="en-US" sz="2000" dirty="0" smtClean="0"/>
              <a:t>TAMHS (8)</a:t>
            </a:r>
            <a:endParaRPr lang="en-US" altLang="en-US" sz="2000" dirty="0"/>
          </a:p>
          <a:p>
            <a:pPr eaLnBrk="1" hangingPunct="1">
              <a:lnSpc>
                <a:spcPct val="90000"/>
              </a:lnSpc>
            </a:pPr>
            <a:r>
              <a:rPr lang="en-US" altLang="en-US" sz="2000" dirty="0" smtClean="0"/>
              <a:t>Ed Psych (9)</a:t>
            </a:r>
            <a:endParaRPr lang="en-US" altLang="en-US" sz="2000" dirty="0"/>
          </a:p>
          <a:p>
            <a:pPr eaLnBrk="1" hangingPunct="1">
              <a:lnSpc>
                <a:spcPct val="90000"/>
              </a:lnSpc>
            </a:pPr>
            <a:r>
              <a:rPr lang="en-US" altLang="en-US" sz="2000" dirty="0" smtClean="0"/>
              <a:t>ASC Outreach (4)</a:t>
            </a:r>
            <a:endParaRPr lang="en-US" altLang="en-US" sz="2000" dirty="0"/>
          </a:p>
          <a:p>
            <a:pPr eaLnBrk="1" hangingPunct="1">
              <a:lnSpc>
                <a:spcPct val="90000"/>
              </a:lnSpc>
            </a:pPr>
            <a:endParaRPr lang="en-US" altLang="en-US" sz="2000" dirty="0" smtClean="0"/>
          </a:p>
          <a:p>
            <a:pPr eaLnBrk="1" hangingPunct="1">
              <a:lnSpc>
                <a:spcPct val="90000"/>
              </a:lnSpc>
            </a:pPr>
            <a:endParaRPr lang="en-US" altLang="en-US" sz="2000" dirty="0"/>
          </a:p>
          <a:p>
            <a:pPr eaLnBrk="1" hangingPunct="1">
              <a:lnSpc>
                <a:spcPct val="90000"/>
              </a:lnSpc>
            </a:pPr>
            <a:endParaRPr lang="en-US" altLang="en-US" sz="2000" dirty="0" smtClean="0"/>
          </a:p>
          <a:p>
            <a:pPr eaLnBrk="1" hangingPunct="1">
              <a:lnSpc>
                <a:spcPct val="90000"/>
              </a:lnSpc>
            </a:pPr>
            <a:endParaRPr lang="en-US" altLang="en-US" sz="2000" dirty="0" smtClean="0"/>
          </a:p>
          <a:p>
            <a:pPr eaLnBrk="1" hangingPunct="1">
              <a:lnSpc>
                <a:spcPct val="90000"/>
              </a:lnSpc>
            </a:pPr>
            <a:endParaRPr lang="en-US" altLang="en-US" sz="2000" dirty="0"/>
          </a:p>
          <a:p>
            <a:pPr eaLnBrk="1" hangingPunct="1">
              <a:lnSpc>
                <a:spcPct val="90000"/>
              </a:lnSpc>
            </a:pPr>
            <a:r>
              <a:rPr lang="en-US" altLang="en-US" sz="2000" dirty="0" smtClean="0"/>
              <a:t>VI </a:t>
            </a:r>
            <a:r>
              <a:rPr lang="en-US" altLang="en-US" sz="2000" dirty="0"/>
              <a:t>and HI </a:t>
            </a:r>
            <a:r>
              <a:rPr lang="en-US" altLang="en-US" sz="2000" dirty="0" smtClean="0"/>
              <a:t>Team (3)</a:t>
            </a:r>
          </a:p>
          <a:p>
            <a:pPr eaLnBrk="1" hangingPunct="1">
              <a:lnSpc>
                <a:spcPct val="90000"/>
              </a:lnSpc>
            </a:pPr>
            <a:r>
              <a:rPr lang="en-US" altLang="en-US" sz="2000" dirty="0" smtClean="0"/>
              <a:t>Dyslexia service (2)</a:t>
            </a:r>
            <a:endParaRPr lang="en-US" altLang="en-US" sz="2000" dirty="0"/>
          </a:p>
          <a:p>
            <a:pPr eaLnBrk="1" hangingPunct="1">
              <a:lnSpc>
                <a:spcPct val="90000"/>
              </a:lnSpc>
            </a:pPr>
            <a:r>
              <a:rPr lang="en-US" altLang="en-US" sz="2000" dirty="0"/>
              <a:t>SEMH Team	2</a:t>
            </a:r>
          </a:p>
          <a:p>
            <a:pPr eaLnBrk="1" hangingPunct="1">
              <a:lnSpc>
                <a:spcPct val="90000"/>
              </a:lnSpc>
            </a:pPr>
            <a:endParaRPr lang="en-US" altLang="en-US" sz="2000" dirty="0"/>
          </a:p>
          <a:p>
            <a:pPr eaLnBrk="1" hangingPunct="1">
              <a:lnSpc>
                <a:spcPct val="90000"/>
              </a:lnSpc>
            </a:pPr>
            <a:endParaRPr lang="en-US" altLang="en-US" sz="2000" dirty="0"/>
          </a:p>
          <a:p>
            <a:pPr eaLnBrk="1" hangingPunct="1">
              <a:lnSpc>
                <a:spcPct val="90000"/>
              </a:lnSpc>
            </a:pPr>
            <a:endParaRPr lang="en-US" altLang="en-US" sz="2000" dirty="0"/>
          </a:p>
          <a:p>
            <a:pPr eaLnBrk="1" hangingPunct="1">
              <a:lnSpc>
                <a:spcPct val="90000"/>
              </a:lnSpc>
            </a:pPr>
            <a:endParaRPr lang="en-US" altLang="en-US" sz="2000" dirty="0"/>
          </a:p>
        </p:txBody>
      </p:sp>
      <p:pic>
        <p:nvPicPr>
          <p:cNvPr id="2" name="Picture 1"/>
          <p:cNvPicPr>
            <a:picLocks noChangeAspect="1"/>
          </p:cNvPicPr>
          <p:nvPr/>
        </p:nvPicPr>
        <p:blipFill>
          <a:blip r:embed="rId3"/>
          <a:stretch>
            <a:fillRect/>
          </a:stretch>
        </p:blipFill>
        <p:spPr>
          <a:xfrm>
            <a:off x="1636589" y="1444626"/>
            <a:ext cx="5797798" cy="2840982"/>
          </a:xfrm>
          <a:prstGeom prst="rect">
            <a:avLst/>
          </a:prstGeom>
        </p:spPr>
      </p:pic>
    </p:spTree>
    <p:extLst>
      <p:ext uri="{BB962C8B-B14F-4D97-AF65-F5344CB8AC3E}">
        <p14:creationId xmlns:p14="http://schemas.microsoft.com/office/powerpoint/2010/main" val="26210894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3315" name="Group 10"/>
          <p:cNvGrpSpPr>
            <a:grpSpLocks/>
          </p:cNvGrpSpPr>
          <p:nvPr/>
        </p:nvGrpSpPr>
        <p:grpSpPr bwMode="auto">
          <a:xfrm>
            <a:off x="3995738" y="6165850"/>
            <a:ext cx="4860925" cy="450850"/>
            <a:chOff x="4598671" y="6165304"/>
            <a:chExt cx="4257665" cy="450883"/>
          </a:xfrm>
        </p:grpSpPr>
        <p:pic>
          <p:nvPicPr>
            <p:cNvPr id="1331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16" name="Rectangle 3"/>
          <p:cNvSpPr>
            <a:spLocks noGrp="1" noChangeArrowheads="1"/>
          </p:cNvSpPr>
          <p:nvPr>
            <p:ph type="body" sz="half" idx="1"/>
          </p:nvPr>
        </p:nvSpPr>
        <p:spPr>
          <a:xfrm>
            <a:off x="395288" y="404813"/>
            <a:ext cx="8280400" cy="673100"/>
          </a:xfrm>
        </p:spPr>
        <p:txBody>
          <a:bodyPr/>
          <a:lstStyle/>
          <a:p>
            <a:pPr marL="0" indent="0" eaLnBrk="1" hangingPunct="1">
              <a:buFontTx/>
              <a:buNone/>
            </a:pPr>
            <a:r>
              <a:rPr lang="en-US" altLang="en-US" sz="4000" b="1" dirty="0">
                <a:solidFill>
                  <a:schemeClr val="accent1"/>
                </a:solidFill>
              </a:rPr>
              <a:t>Practitioner/ Professionals</a:t>
            </a: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3317" name="Rectangle 3"/>
          <p:cNvSpPr txBox="1">
            <a:spLocks noChangeArrowheads="1"/>
          </p:cNvSpPr>
          <p:nvPr/>
        </p:nvSpPr>
        <p:spPr bwMode="auto">
          <a:xfrm>
            <a:off x="576263" y="4293096"/>
            <a:ext cx="7918450" cy="142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US" altLang="en-US" sz="2000" dirty="0" smtClean="0"/>
              <a:t>In 2020, significantly more respondents feel Very satisfied or Satisfied about level of support for children with SEND – increase by 13.77%</a:t>
            </a:r>
            <a:endParaRPr lang="en-US" altLang="en-US" sz="2000" dirty="0"/>
          </a:p>
          <a:p>
            <a:pPr eaLnBrk="1" hangingPunct="1">
              <a:lnSpc>
                <a:spcPct val="90000"/>
              </a:lnSpc>
            </a:pPr>
            <a:endParaRPr lang="en-US" altLang="en-US" sz="2000" dirty="0"/>
          </a:p>
          <a:p>
            <a:pPr eaLnBrk="1" hangingPunct="1">
              <a:lnSpc>
                <a:spcPct val="90000"/>
              </a:lnSpc>
            </a:pPr>
            <a:endParaRPr lang="en-US" altLang="en-US" sz="2800" dirty="0"/>
          </a:p>
          <a:p>
            <a:pPr eaLnBrk="1" hangingPunct="1">
              <a:lnSpc>
                <a:spcPct val="90000"/>
              </a:lnSpc>
            </a:pPr>
            <a:endParaRPr lang="en-US" altLang="en-US" sz="2800" dirty="0"/>
          </a:p>
          <a:p>
            <a:pPr eaLnBrk="1" hangingPunct="1">
              <a:lnSpc>
                <a:spcPct val="90000"/>
              </a:lnSpc>
            </a:pPr>
            <a:endParaRPr lang="en-US" altLang="en-US" sz="2800" dirty="0"/>
          </a:p>
        </p:txBody>
      </p:sp>
      <p:pic>
        <p:nvPicPr>
          <p:cNvPr id="3" name="Picture 2"/>
          <p:cNvPicPr>
            <a:picLocks noChangeAspect="1"/>
          </p:cNvPicPr>
          <p:nvPr/>
        </p:nvPicPr>
        <p:blipFill>
          <a:blip r:embed="rId3"/>
          <a:stretch>
            <a:fillRect/>
          </a:stretch>
        </p:blipFill>
        <p:spPr>
          <a:xfrm>
            <a:off x="1115616" y="1477418"/>
            <a:ext cx="6839314" cy="2601122"/>
          </a:xfrm>
          <a:prstGeom prst="rect">
            <a:avLst/>
          </a:prstGeom>
        </p:spPr>
      </p:pic>
    </p:spTree>
    <p:extLst>
      <p:ext uri="{BB962C8B-B14F-4D97-AF65-F5344CB8AC3E}">
        <p14:creationId xmlns:p14="http://schemas.microsoft.com/office/powerpoint/2010/main" val="13739871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
          <p:cNvGrpSpPr>
            <a:grpSpLocks/>
          </p:cNvGrpSpPr>
          <p:nvPr/>
        </p:nvGrpSpPr>
        <p:grpSpPr bwMode="auto">
          <a:xfrm>
            <a:off x="447675" y="1340768"/>
            <a:ext cx="8301038" cy="453615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3315" name="Group 10"/>
          <p:cNvGrpSpPr>
            <a:grpSpLocks/>
          </p:cNvGrpSpPr>
          <p:nvPr/>
        </p:nvGrpSpPr>
        <p:grpSpPr bwMode="auto">
          <a:xfrm>
            <a:off x="3995738" y="6165850"/>
            <a:ext cx="4860925" cy="450850"/>
            <a:chOff x="4598671" y="6165304"/>
            <a:chExt cx="4257665" cy="450883"/>
          </a:xfrm>
        </p:grpSpPr>
        <p:pic>
          <p:nvPicPr>
            <p:cNvPr id="1331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16" name="Rectangle 3"/>
          <p:cNvSpPr>
            <a:spLocks noGrp="1" noChangeArrowheads="1"/>
          </p:cNvSpPr>
          <p:nvPr>
            <p:ph type="body" sz="half" idx="1"/>
          </p:nvPr>
        </p:nvSpPr>
        <p:spPr>
          <a:xfrm>
            <a:off x="395288" y="404813"/>
            <a:ext cx="8280400" cy="673100"/>
          </a:xfrm>
        </p:spPr>
        <p:txBody>
          <a:bodyPr/>
          <a:lstStyle/>
          <a:p>
            <a:pPr marL="0" indent="0" eaLnBrk="1" hangingPunct="1">
              <a:buFontTx/>
              <a:buNone/>
            </a:pPr>
            <a:r>
              <a:rPr lang="en-US" altLang="en-US" sz="4000" b="1" dirty="0">
                <a:solidFill>
                  <a:schemeClr val="accent1"/>
                </a:solidFill>
              </a:rPr>
              <a:t>Practitioner/ Professionals</a:t>
            </a: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3" name="Rectangle 3"/>
          <p:cNvSpPr txBox="1">
            <a:spLocks noChangeArrowheads="1"/>
          </p:cNvSpPr>
          <p:nvPr/>
        </p:nvSpPr>
        <p:spPr bwMode="auto">
          <a:xfrm>
            <a:off x="576263" y="4506246"/>
            <a:ext cx="7918450" cy="121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US" altLang="en-US" sz="2000" dirty="0" smtClean="0"/>
              <a:t>19.02% of professionals think that Children with SEND receive the right support  at the right time. That is an increase by 5.69%</a:t>
            </a:r>
            <a:endParaRPr lang="en-US" altLang="en-US" sz="2000" dirty="0"/>
          </a:p>
          <a:p>
            <a:pPr eaLnBrk="1" hangingPunct="1">
              <a:lnSpc>
                <a:spcPct val="90000"/>
              </a:lnSpc>
            </a:pPr>
            <a:endParaRPr lang="en-US" altLang="en-US" sz="2800" dirty="0"/>
          </a:p>
          <a:p>
            <a:pPr eaLnBrk="1" hangingPunct="1">
              <a:lnSpc>
                <a:spcPct val="90000"/>
              </a:lnSpc>
            </a:pPr>
            <a:endParaRPr lang="en-US" altLang="en-US" sz="2800" dirty="0"/>
          </a:p>
          <a:p>
            <a:pPr eaLnBrk="1" hangingPunct="1">
              <a:lnSpc>
                <a:spcPct val="90000"/>
              </a:lnSpc>
            </a:pPr>
            <a:endParaRPr lang="en-US" altLang="en-US" sz="2800" dirty="0"/>
          </a:p>
        </p:txBody>
      </p:sp>
      <p:pic>
        <p:nvPicPr>
          <p:cNvPr id="3" name="Picture 2"/>
          <p:cNvPicPr>
            <a:picLocks noChangeAspect="1"/>
          </p:cNvPicPr>
          <p:nvPr/>
        </p:nvPicPr>
        <p:blipFill>
          <a:blip r:embed="rId3"/>
          <a:stretch>
            <a:fillRect/>
          </a:stretch>
        </p:blipFill>
        <p:spPr>
          <a:xfrm>
            <a:off x="1274106" y="1467747"/>
            <a:ext cx="6522763" cy="2775644"/>
          </a:xfrm>
          <a:prstGeom prst="rect">
            <a:avLst/>
          </a:prstGeom>
        </p:spPr>
      </p:pic>
    </p:spTree>
    <p:extLst>
      <p:ext uri="{BB962C8B-B14F-4D97-AF65-F5344CB8AC3E}">
        <p14:creationId xmlns:p14="http://schemas.microsoft.com/office/powerpoint/2010/main" val="34995618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
          <p:cNvGrpSpPr>
            <a:grpSpLocks/>
          </p:cNvGrpSpPr>
          <p:nvPr/>
        </p:nvGrpSpPr>
        <p:grpSpPr bwMode="auto">
          <a:xfrm>
            <a:off x="447675" y="980728"/>
            <a:ext cx="8301038" cy="489619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3315" name="Group 10"/>
          <p:cNvGrpSpPr>
            <a:grpSpLocks/>
          </p:cNvGrpSpPr>
          <p:nvPr/>
        </p:nvGrpSpPr>
        <p:grpSpPr bwMode="auto">
          <a:xfrm>
            <a:off x="3995738" y="6165850"/>
            <a:ext cx="4860925" cy="450850"/>
            <a:chOff x="4598671" y="6165304"/>
            <a:chExt cx="4257665" cy="450883"/>
          </a:xfrm>
        </p:grpSpPr>
        <p:pic>
          <p:nvPicPr>
            <p:cNvPr id="1331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16" name="Rectangle 3"/>
          <p:cNvSpPr>
            <a:spLocks noGrp="1" noChangeArrowheads="1"/>
          </p:cNvSpPr>
          <p:nvPr>
            <p:ph type="body" sz="half" idx="1"/>
          </p:nvPr>
        </p:nvSpPr>
        <p:spPr>
          <a:xfrm>
            <a:off x="395288" y="163166"/>
            <a:ext cx="8280400" cy="673100"/>
          </a:xfrm>
        </p:spPr>
        <p:txBody>
          <a:bodyPr/>
          <a:lstStyle/>
          <a:p>
            <a:pPr marL="0" indent="0" eaLnBrk="1" hangingPunct="1">
              <a:buFontTx/>
              <a:buNone/>
            </a:pPr>
            <a:r>
              <a:rPr lang="en-US" altLang="en-US" sz="4000" b="1" dirty="0">
                <a:solidFill>
                  <a:schemeClr val="accent1"/>
                </a:solidFill>
              </a:rPr>
              <a:t>Practitioner/ Professionals</a:t>
            </a: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3317" name="Rectangle 3"/>
          <p:cNvSpPr txBox="1">
            <a:spLocks noChangeArrowheads="1"/>
          </p:cNvSpPr>
          <p:nvPr/>
        </p:nvSpPr>
        <p:spPr bwMode="auto">
          <a:xfrm>
            <a:off x="576263" y="1125191"/>
            <a:ext cx="7918450" cy="459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indent="0" eaLnBrk="1" hangingPunct="1">
              <a:lnSpc>
                <a:spcPct val="90000"/>
              </a:lnSpc>
              <a:buNone/>
            </a:pPr>
            <a:r>
              <a:rPr lang="en-GB" altLang="en-US" sz="2000" u="sng" dirty="0" smtClean="0"/>
              <a:t>Q32 - Explanations and Examples:</a:t>
            </a:r>
          </a:p>
          <a:p>
            <a:pPr eaLnBrk="1" hangingPunct="1">
              <a:lnSpc>
                <a:spcPct val="90000"/>
              </a:lnSpc>
            </a:pPr>
            <a:r>
              <a:rPr lang="en-GB" altLang="en-US" sz="2000" dirty="0" smtClean="0"/>
              <a:t>Waiting </a:t>
            </a:r>
            <a:r>
              <a:rPr lang="en-GB" altLang="en-US" sz="2000" dirty="0"/>
              <a:t>/referral times too </a:t>
            </a:r>
            <a:r>
              <a:rPr lang="en-GB" altLang="en-US" sz="2000" dirty="0" smtClean="0"/>
              <a:t>long (35)</a:t>
            </a:r>
            <a:endParaRPr lang="en-GB" altLang="en-US" sz="2000" dirty="0"/>
          </a:p>
          <a:p>
            <a:pPr eaLnBrk="1" hangingPunct="1">
              <a:lnSpc>
                <a:spcPct val="90000"/>
              </a:lnSpc>
            </a:pPr>
            <a:r>
              <a:rPr lang="en-GB" altLang="en-US" sz="2000" dirty="0"/>
              <a:t>Early intervention and services for SEN support </a:t>
            </a:r>
            <a:r>
              <a:rPr lang="en-GB" altLang="en-US" sz="2000" dirty="0" smtClean="0"/>
              <a:t>to </a:t>
            </a:r>
            <a:r>
              <a:rPr lang="en-GB" altLang="en-US" sz="2000" dirty="0"/>
              <a:t>be better / thresholds for EHCP support to high	</a:t>
            </a:r>
            <a:r>
              <a:rPr lang="en-GB" altLang="en-US" sz="2000" dirty="0" smtClean="0"/>
              <a:t> (13)</a:t>
            </a:r>
            <a:endParaRPr lang="en-GB" altLang="en-US" sz="2000" dirty="0"/>
          </a:p>
          <a:p>
            <a:pPr eaLnBrk="1" hangingPunct="1">
              <a:lnSpc>
                <a:spcPct val="90000"/>
              </a:lnSpc>
            </a:pPr>
            <a:r>
              <a:rPr lang="en-GB" altLang="en-US" sz="2000" dirty="0" smtClean="0"/>
              <a:t>Unnecessary </a:t>
            </a:r>
            <a:r>
              <a:rPr lang="en-GB" altLang="en-US" sz="2000" dirty="0"/>
              <a:t>referrals / complicated procedures clog </a:t>
            </a:r>
            <a:r>
              <a:rPr lang="en-GB" altLang="en-US" sz="2000" dirty="0" smtClean="0"/>
              <a:t>system (10)</a:t>
            </a:r>
            <a:endParaRPr lang="en-GB" altLang="en-US" sz="2000" dirty="0"/>
          </a:p>
          <a:p>
            <a:pPr eaLnBrk="1" hangingPunct="1">
              <a:lnSpc>
                <a:spcPct val="90000"/>
              </a:lnSpc>
            </a:pPr>
            <a:r>
              <a:rPr lang="en-GB" altLang="en-US" sz="2000" dirty="0"/>
              <a:t>Insufficient specialist placements / </a:t>
            </a:r>
            <a:r>
              <a:rPr lang="en-GB" altLang="en-US" sz="2000" dirty="0" smtClean="0"/>
              <a:t>provision (10)</a:t>
            </a:r>
            <a:endParaRPr lang="en-GB" altLang="en-US" sz="2000" dirty="0"/>
          </a:p>
          <a:p>
            <a:pPr eaLnBrk="1" hangingPunct="1">
              <a:lnSpc>
                <a:spcPct val="90000"/>
              </a:lnSpc>
            </a:pPr>
            <a:r>
              <a:rPr lang="en-GB" altLang="en-US" sz="2000" dirty="0"/>
              <a:t>SENAT / Statutory services response not good </a:t>
            </a:r>
            <a:r>
              <a:rPr lang="en-GB" altLang="en-US" sz="2000" dirty="0" smtClean="0"/>
              <a:t>enough (9)</a:t>
            </a:r>
            <a:endParaRPr lang="en-GB" altLang="en-US" sz="2000" dirty="0"/>
          </a:p>
          <a:p>
            <a:pPr eaLnBrk="1" hangingPunct="1">
              <a:lnSpc>
                <a:spcPct val="90000"/>
              </a:lnSpc>
            </a:pPr>
            <a:endParaRPr lang="en-GB" altLang="en-US" sz="2000" dirty="0" smtClean="0"/>
          </a:p>
          <a:p>
            <a:pPr eaLnBrk="1" hangingPunct="1">
              <a:lnSpc>
                <a:spcPct val="90000"/>
              </a:lnSpc>
            </a:pPr>
            <a:endParaRPr lang="en-GB" altLang="en-US" sz="2000" dirty="0" smtClean="0"/>
          </a:p>
          <a:p>
            <a:pPr eaLnBrk="1" hangingPunct="1">
              <a:lnSpc>
                <a:spcPct val="90000"/>
              </a:lnSpc>
            </a:pPr>
            <a:endParaRPr lang="en-GB" altLang="en-US" sz="2000" dirty="0" smtClean="0"/>
          </a:p>
          <a:p>
            <a:pPr eaLnBrk="1" hangingPunct="1">
              <a:lnSpc>
                <a:spcPct val="90000"/>
              </a:lnSpc>
            </a:pPr>
            <a:endParaRPr lang="en-GB" altLang="en-US" sz="2000" dirty="0"/>
          </a:p>
          <a:p>
            <a:pPr eaLnBrk="1" hangingPunct="1">
              <a:lnSpc>
                <a:spcPct val="90000"/>
              </a:lnSpc>
            </a:pPr>
            <a:endParaRPr lang="en-GB" altLang="en-US" sz="2000" dirty="0" smtClean="0"/>
          </a:p>
          <a:p>
            <a:pPr eaLnBrk="1" hangingPunct="1">
              <a:lnSpc>
                <a:spcPct val="90000"/>
              </a:lnSpc>
            </a:pPr>
            <a:r>
              <a:rPr lang="en-GB" altLang="en-US" sz="2000" dirty="0" smtClean="0"/>
              <a:t>Pressure </a:t>
            </a:r>
            <a:r>
              <a:rPr lang="en-GB" altLang="en-US" sz="2000" dirty="0"/>
              <a:t>on system - budget, understaffed, equipment, </a:t>
            </a:r>
            <a:r>
              <a:rPr lang="en-GB" altLang="en-US" sz="2000" dirty="0" smtClean="0"/>
              <a:t>caseloads (8)</a:t>
            </a:r>
            <a:endParaRPr lang="en-GB" altLang="en-US" sz="2000" dirty="0"/>
          </a:p>
          <a:p>
            <a:pPr eaLnBrk="1" hangingPunct="1">
              <a:lnSpc>
                <a:spcPct val="90000"/>
              </a:lnSpc>
            </a:pPr>
            <a:r>
              <a:rPr lang="en-GB" altLang="en-US" sz="2000" dirty="0"/>
              <a:t>Unmet SEND needs in schools (quality first teaching, graduated response, , core standards, not inclusive, not using </a:t>
            </a:r>
            <a:r>
              <a:rPr lang="en-GB" altLang="en-US" sz="2000" dirty="0" smtClean="0"/>
              <a:t>funding) (7)</a:t>
            </a:r>
            <a:endParaRPr lang="en-GB" altLang="en-US" sz="2000" dirty="0"/>
          </a:p>
          <a:p>
            <a:pPr eaLnBrk="1" hangingPunct="1">
              <a:lnSpc>
                <a:spcPct val="90000"/>
              </a:lnSpc>
            </a:pPr>
            <a:r>
              <a:rPr lang="en-GB" altLang="en-US" sz="2000" dirty="0"/>
              <a:t>Inconsistent practice / services	7</a:t>
            </a:r>
          </a:p>
          <a:p>
            <a:pPr eaLnBrk="1" hangingPunct="1">
              <a:lnSpc>
                <a:spcPct val="90000"/>
              </a:lnSpc>
            </a:pPr>
            <a:r>
              <a:rPr lang="en-GB" altLang="en-US" sz="2000" dirty="0"/>
              <a:t>Services not taking </a:t>
            </a:r>
            <a:r>
              <a:rPr lang="en-GB" altLang="en-US" sz="2000" dirty="0" smtClean="0"/>
              <a:t>responsibility </a:t>
            </a:r>
            <a:r>
              <a:rPr lang="en-GB" altLang="en-US" sz="2000" dirty="0"/>
              <a:t>for </a:t>
            </a:r>
            <a:r>
              <a:rPr lang="en-GB" altLang="en-US" sz="2000" dirty="0" smtClean="0"/>
              <a:t>actions (7)</a:t>
            </a:r>
          </a:p>
          <a:p>
            <a:pPr eaLnBrk="1" hangingPunct="1">
              <a:lnSpc>
                <a:spcPct val="90000"/>
              </a:lnSpc>
            </a:pPr>
            <a:r>
              <a:rPr lang="en-GB" altLang="en-US" sz="2000" dirty="0"/>
              <a:t>Support ends too soon / not appropriate </a:t>
            </a:r>
            <a:r>
              <a:rPr lang="en-GB" altLang="en-US" sz="2000" dirty="0" smtClean="0"/>
              <a:t>level (5)</a:t>
            </a:r>
            <a:endParaRPr lang="en-GB" altLang="en-US" sz="2000" dirty="0"/>
          </a:p>
          <a:p>
            <a:pPr eaLnBrk="1" hangingPunct="1">
              <a:lnSpc>
                <a:spcPct val="90000"/>
              </a:lnSpc>
            </a:pPr>
            <a:r>
              <a:rPr lang="en-GB" altLang="en-US" sz="2000" dirty="0"/>
              <a:t>Mental health support only at crisis point / </a:t>
            </a:r>
            <a:r>
              <a:rPr lang="en-GB" altLang="en-US" sz="2000" dirty="0" smtClean="0"/>
              <a:t>uncoordinated (5)</a:t>
            </a:r>
            <a:endParaRPr lang="en-US" altLang="en-US" sz="2000" dirty="0" smtClean="0"/>
          </a:p>
          <a:p>
            <a:pPr eaLnBrk="1" hangingPunct="1">
              <a:lnSpc>
                <a:spcPct val="90000"/>
              </a:lnSpc>
            </a:pPr>
            <a:endParaRPr lang="en-US" altLang="en-US" sz="2000" dirty="0" smtClean="0"/>
          </a:p>
          <a:p>
            <a:pPr eaLnBrk="1" hangingPunct="1">
              <a:lnSpc>
                <a:spcPct val="90000"/>
              </a:lnSpc>
            </a:pPr>
            <a:endParaRPr lang="en-US" altLang="en-US" sz="2000" dirty="0" smtClean="0"/>
          </a:p>
          <a:p>
            <a:pPr eaLnBrk="1" hangingPunct="1">
              <a:lnSpc>
                <a:spcPct val="90000"/>
              </a:lnSpc>
            </a:pPr>
            <a:endParaRPr lang="en-US" altLang="en-US" sz="2000" dirty="0"/>
          </a:p>
        </p:txBody>
      </p:sp>
    </p:spTree>
    <p:extLst>
      <p:ext uri="{BB962C8B-B14F-4D97-AF65-F5344CB8AC3E}">
        <p14:creationId xmlns:p14="http://schemas.microsoft.com/office/powerpoint/2010/main" val="1796656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sz="1600"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sz="1600" dirty="0">
                  <a:latin typeface="Times" charset="0"/>
                  <a:ea typeface="ＭＳ Ｐゴシック" charset="0"/>
                  <a:cs typeface="ＭＳ Ｐゴシック" charset="0"/>
                </a:rPr>
                <a:t> </a:t>
              </a:r>
            </a:p>
          </p:txBody>
        </p:sp>
      </p:grpSp>
      <p:grpSp>
        <p:nvGrpSpPr>
          <p:cNvPr id="5123" name="Group 10"/>
          <p:cNvGrpSpPr>
            <a:grpSpLocks/>
          </p:cNvGrpSpPr>
          <p:nvPr/>
        </p:nvGrpSpPr>
        <p:grpSpPr bwMode="auto">
          <a:xfrm>
            <a:off x="3995738" y="6165850"/>
            <a:ext cx="4860925" cy="450850"/>
            <a:chOff x="4598671" y="6165304"/>
            <a:chExt cx="4257665" cy="450883"/>
          </a:xfrm>
        </p:grpSpPr>
        <p:pic>
          <p:nvPicPr>
            <p:cNvPr id="512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24" name="Rectangle 3"/>
          <p:cNvSpPr>
            <a:spLocks noGrp="1" noChangeArrowheads="1"/>
          </p:cNvSpPr>
          <p:nvPr>
            <p:ph type="body" sz="half" idx="1"/>
          </p:nvPr>
        </p:nvSpPr>
        <p:spPr>
          <a:xfrm>
            <a:off x="395288" y="404813"/>
            <a:ext cx="8280400" cy="673100"/>
          </a:xfrm>
        </p:spPr>
        <p:txBody>
          <a:bodyPr/>
          <a:lstStyle/>
          <a:p>
            <a:pPr marL="0" indent="0" eaLnBrk="1" hangingPunct="1">
              <a:buFontTx/>
              <a:buNone/>
            </a:pPr>
            <a:r>
              <a:rPr lang="en-US" altLang="en-US" sz="4000" b="1" dirty="0" smtClean="0">
                <a:solidFill>
                  <a:schemeClr val="accent1"/>
                </a:solidFill>
              </a:rPr>
              <a:t>Key Themes – Young People</a:t>
            </a:r>
            <a:endParaRPr lang="en-US" altLang="en-US" sz="4000" b="1" dirty="0" smtClean="0">
              <a:solidFill>
                <a:schemeClr val="bg1"/>
              </a:solidFill>
            </a:endParaRPr>
          </a:p>
        </p:txBody>
      </p:sp>
      <p:sp>
        <p:nvSpPr>
          <p:cNvPr id="5125" name="Rectangle 3"/>
          <p:cNvSpPr txBox="1">
            <a:spLocks noChangeArrowheads="1"/>
          </p:cNvSpPr>
          <p:nvPr/>
        </p:nvSpPr>
        <p:spPr bwMode="auto">
          <a:xfrm>
            <a:off x="447675" y="1444626"/>
            <a:ext cx="7846070" cy="129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lvl="0"/>
            <a:r>
              <a:rPr lang="en-GB" sz="2000" dirty="0"/>
              <a:t>Teaching Assistants and STEP identified as a good sources of support</a:t>
            </a:r>
          </a:p>
          <a:p>
            <a:pPr lvl="0"/>
            <a:r>
              <a:rPr lang="en-GB" sz="2000" dirty="0"/>
              <a:t>Increase in levels of satisfaction with SEND services</a:t>
            </a:r>
          </a:p>
          <a:p>
            <a:pPr lvl="0"/>
            <a:r>
              <a:rPr lang="en-GB" sz="2000" dirty="0"/>
              <a:t>Increase in </a:t>
            </a:r>
            <a:r>
              <a:rPr lang="en-GB" sz="2000" dirty="0" smtClean="0"/>
              <a:t>young </a:t>
            </a:r>
            <a:r>
              <a:rPr lang="en-GB" sz="2000" dirty="0"/>
              <a:t>people not knowing if they have an EHCP</a:t>
            </a:r>
          </a:p>
          <a:p>
            <a:pPr lvl="0"/>
            <a:r>
              <a:rPr lang="en-GB" sz="2000" dirty="0"/>
              <a:t>Increase in levels finding that support has improved on last 12 months</a:t>
            </a:r>
          </a:p>
          <a:p>
            <a:pPr lvl="0"/>
            <a:r>
              <a:rPr lang="en-GB" sz="2000" dirty="0"/>
              <a:t>Young people would like to be more involved in discussions and for us to check understanding with them.  They want services to listen more to them and to work together better by asking questions.</a:t>
            </a:r>
          </a:p>
          <a:p>
            <a:pPr lvl="0"/>
            <a:r>
              <a:rPr lang="en-GB" sz="2000" dirty="0"/>
              <a:t>Young people are most concerned about independent living in the future.</a:t>
            </a:r>
          </a:p>
          <a:p>
            <a:pPr lvl="0"/>
            <a:r>
              <a:rPr lang="en-GB" sz="2000" dirty="0"/>
              <a:t>Little usage of the Local Offer website by young people</a:t>
            </a:r>
          </a:p>
        </p:txBody>
      </p:sp>
    </p:spTree>
    <p:extLst>
      <p:ext uri="{BB962C8B-B14F-4D97-AF65-F5344CB8AC3E}">
        <p14:creationId xmlns:p14="http://schemas.microsoft.com/office/powerpoint/2010/main" val="41536134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3315" name="Group 10"/>
          <p:cNvGrpSpPr>
            <a:grpSpLocks/>
          </p:cNvGrpSpPr>
          <p:nvPr/>
        </p:nvGrpSpPr>
        <p:grpSpPr bwMode="auto">
          <a:xfrm>
            <a:off x="3995738" y="6165850"/>
            <a:ext cx="4860925" cy="450850"/>
            <a:chOff x="4598671" y="6165304"/>
            <a:chExt cx="4257665" cy="450883"/>
          </a:xfrm>
        </p:grpSpPr>
        <p:pic>
          <p:nvPicPr>
            <p:cNvPr id="1331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16" name="Rectangle 3"/>
          <p:cNvSpPr>
            <a:spLocks noGrp="1" noChangeArrowheads="1"/>
          </p:cNvSpPr>
          <p:nvPr>
            <p:ph type="body" sz="half" idx="1"/>
          </p:nvPr>
        </p:nvSpPr>
        <p:spPr>
          <a:xfrm>
            <a:off x="395288" y="377104"/>
            <a:ext cx="8280400" cy="673100"/>
          </a:xfrm>
        </p:spPr>
        <p:txBody>
          <a:bodyPr/>
          <a:lstStyle/>
          <a:p>
            <a:pPr marL="0" indent="0" eaLnBrk="1" hangingPunct="1">
              <a:buFontTx/>
              <a:buNone/>
            </a:pPr>
            <a:r>
              <a:rPr lang="en-US" altLang="en-US" sz="4000" b="1" dirty="0">
                <a:solidFill>
                  <a:schemeClr val="accent1"/>
                </a:solidFill>
              </a:rPr>
              <a:t>Practitioner/ Professionals</a:t>
            </a: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3317" name="Rectangle 3"/>
          <p:cNvSpPr txBox="1">
            <a:spLocks noChangeArrowheads="1"/>
          </p:cNvSpPr>
          <p:nvPr/>
        </p:nvSpPr>
        <p:spPr bwMode="auto">
          <a:xfrm>
            <a:off x="576263" y="4538688"/>
            <a:ext cx="7918450" cy="1179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US" altLang="en-US" sz="2000" dirty="0" smtClean="0"/>
              <a:t>3.4% increase of professionals Agree/Strongly agree with the statement above</a:t>
            </a:r>
          </a:p>
          <a:p>
            <a:pPr eaLnBrk="1" hangingPunct="1">
              <a:lnSpc>
                <a:spcPct val="90000"/>
              </a:lnSpc>
            </a:pPr>
            <a:r>
              <a:rPr lang="en-US" altLang="en-US" sz="2000" dirty="0" smtClean="0"/>
              <a:t>Increase of 12.57% of respondents feel Neutral about statement above</a:t>
            </a:r>
            <a:endParaRPr lang="en-US" altLang="en-US" sz="2000" dirty="0"/>
          </a:p>
          <a:p>
            <a:pPr eaLnBrk="1" hangingPunct="1">
              <a:lnSpc>
                <a:spcPct val="90000"/>
              </a:lnSpc>
            </a:pPr>
            <a:endParaRPr lang="en-US" altLang="en-US" sz="2800" dirty="0"/>
          </a:p>
          <a:p>
            <a:pPr eaLnBrk="1" hangingPunct="1">
              <a:lnSpc>
                <a:spcPct val="90000"/>
              </a:lnSpc>
            </a:pPr>
            <a:endParaRPr lang="en-US" altLang="en-US" sz="2800" dirty="0"/>
          </a:p>
          <a:p>
            <a:pPr eaLnBrk="1" hangingPunct="1">
              <a:lnSpc>
                <a:spcPct val="90000"/>
              </a:lnSpc>
            </a:pPr>
            <a:endParaRPr lang="en-US" altLang="en-US" sz="2800" dirty="0"/>
          </a:p>
          <a:p>
            <a:pPr eaLnBrk="1" hangingPunct="1">
              <a:lnSpc>
                <a:spcPct val="90000"/>
              </a:lnSpc>
            </a:pPr>
            <a:endParaRPr lang="en-US" altLang="en-US" sz="2800" dirty="0"/>
          </a:p>
        </p:txBody>
      </p:sp>
      <p:pic>
        <p:nvPicPr>
          <p:cNvPr id="3" name="Picture 2"/>
          <p:cNvPicPr>
            <a:picLocks noChangeAspect="1"/>
          </p:cNvPicPr>
          <p:nvPr/>
        </p:nvPicPr>
        <p:blipFill>
          <a:blip r:embed="rId3"/>
          <a:stretch>
            <a:fillRect/>
          </a:stretch>
        </p:blipFill>
        <p:spPr>
          <a:xfrm>
            <a:off x="1481128" y="1489281"/>
            <a:ext cx="6108719" cy="2981250"/>
          </a:xfrm>
          <a:prstGeom prst="rect">
            <a:avLst/>
          </a:prstGeom>
        </p:spPr>
      </p:pic>
    </p:spTree>
    <p:extLst>
      <p:ext uri="{BB962C8B-B14F-4D97-AF65-F5344CB8AC3E}">
        <p14:creationId xmlns:p14="http://schemas.microsoft.com/office/powerpoint/2010/main" val="39515505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3315" name="Group 10"/>
          <p:cNvGrpSpPr>
            <a:grpSpLocks/>
          </p:cNvGrpSpPr>
          <p:nvPr/>
        </p:nvGrpSpPr>
        <p:grpSpPr bwMode="auto">
          <a:xfrm>
            <a:off x="3995738" y="6165850"/>
            <a:ext cx="4860925" cy="450850"/>
            <a:chOff x="4598671" y="6165304"/>
            <a:chExt cx="4257665" cy="450883"/>
          </a:xfrm>
        </p:grpSpPr>
        <p:pic>
          <p:nvPicPr>
            <p:cNvPr id="1331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16" name="Rectangle 3"/>
          <p:cNvSpPr>
            <a:spLocks noGrp="1" noChangeArrowheads="1"/>
          </p:cNvSpPr>
          <p:nvPr>
            <p:ph type="body" sz="half" idx="1"/>
          </p:nvPr>
        </p:nvSpPr>
        <p:spPr>
          <a:xfrm>
            <a:off x="395288" y="404813"/>
            <a:ext cx="8280400" cy="673100"/>
          </a:xfrm>
        </p:spPr>
        <p:txBody>
          <a:bodyPr/>
          <a:lstStyle/>
          <a:p>
            <a:pPr marL="0" indent="0" eaLnBrk="1" hangingPunct="1">
              <a:buFontTx/>
              <a:buNone/>
            </a:pPr>
            <a:r>
              <a:rPr lang="en-US" altLang="en-US" sz="4000" b="1" dirty="0">
                <a:solidFill>
                  <a:schemeClr val="accent1"/>
                </a:solidFill>
              </a:rPr>
              <a:t>Practitioner/ </a:t>
            </a:r>
            <a:r>
              <a:rPr lang="en-US" altLang="en-US" sz="4000" b="1" dirty="0" smtClean="0">
                <a:solidFill>
                  <a:schemeClr val="accent1"/>
                </a:solidFill>
              </a:rPr>
              <a:t>Professionals</a:t>
            </a: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3317" name="Rectangle 3"/>
          <p:cNvSpPr txBox="1">
            <a:spLocks noChangeArrowheads="1"/>
          </p:cNvSpPr>
          <p:nvPr/>
        </p:nvSpPr>
        <p:spPr bwMode="auto">
          <a:xfrm>
            <a:off x="606211" y="2360430"/>
            <a:ext cx="7918450" cy="359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GB" altLang="en-US" sz="2000" dirty="0"/>
              <a:t>Joined up working / </a:t>
            </a:r>
            <a:r>
              <a:rPr lang="en-GB" altLang="en-US" sz="2000" dirty="0" smtClean="0"/>
              <a:t>communication (20)</a:t>
            </a:r>
            <a:endParaRPr lang="en-GB" altLang="en-US" sz="2000" dirty="0"/>
          </a:p>
          <a:p>
            <a:pPr eaLnBrk="1" hangingPunct="1">
              <a:lnSpc>
                <a:spcPct val="90000"/>
              </a:lnSpc>
            </a:pPr>
            <a:r>
              <a:rPr lang="en-GB" altLang="en-US" sz="2000" dirty="0"/>
              <a:t>Adapted working arrangements during </a:t>
            </a:r>
            <a:r>
              <a:rPr lang="en-GB" altLang="en-US" sz="2000" dirty="0" smtClean="0"/>
              <a:t>lockdown (11)</a:t>
            </a:r>
            <a:endParaRPr lang="en-GB" altLang="en-US" sz="2000" dirty="0"/>
          </a:p>
          <a:p>
            <a:pPr eaLnBrk="1" hangingPunct="1">
              <a:lnSpc>
                <a:spcPct val="90000"/>
              </a:lnSpc>
            </a:pPr>
            <a:r>
              <a:rPr lang="en-GB" altLang="en-US" sz="2000" dirty="0"/>
              <a:t>Support from advisory services e.g. speech and language, SALT	</a:t>
            </a:r>
            <a:r>
              <a:rPr lang="en-GB" altLang="en-US" sz="2000" dirty="0" smtClean="0"/>
              <a:t> (9)</a:t>
            </a:r>
            <a:endParaRPr lang="en-GB" altLang="en-US" sz="2000" dirty="0"/>
          </a:p>
          <a:p>
            <a:pPr eaLnBrk="1" hangingPunct="1">
              <a:lnSpc>
                <a:spcPct val="90000"/>
              </a:lnSpc>
            </a:pPr>
            <a:r>
              <a:rPr lang="en-GB" altLang="en-US" sz="2000" dirty="0"/>
              <a:t>Improvements by statutory </a:t>
            </a:r>
            <a:r>
              <a:rPr lang="en-GB" altLang="en-US" sz="2000" dirty="0" smtClean="0"/>
              <a:t>service (8)</a:t>
            </a:r>
            <a:endParaRPr lang="en-GB" altLang="en-US" sz="2000" dirty="0"/>
          </a:p>
          <a:p>
            <a:pPr eaLnBrk="1" hangingPunct="1">
              <a:lnSpc>
                <a:spcPct val="90000"/>
              </a:lnSpc>
            </a:pPr>
            <a:r>
              <a:rPr lang="en-GB" altLang="en-US" sz="2000" dirty="0"/>
              <a:t>SEND service </a:t>
            </a:r>
            <a:r>
              <a:rPr lang="en-GB" altLang="en-US" sz="2000" dirty="0" smtClean="0"/>
              <a:t>restructure (7)</a:t>
            </a:r>
            <a:endParaRPr lang="en-GB" altLang="en-US" sz="2000" dirty="0"/>
          </a:p>
          <a:p>
            <a:pPr eaLnBrk="1" hangingPunct="1">
              <a:lnSpc>
                <a:spcPct val="90000"/>
              </a:lnSpc>
            </a:pPr>
            <a:r>
              <a:rPr lang="en-GB" altLang="en-US" sz="2000" dirty="0"/>
              <a:t>Education Psychology	</a:t>
            </a:r>
            <a:r>
              <a:rPr lang="en-GB" altLang="en-US" sz="2000" dirty="0" smtClean="0"/>
              <a:t>(5)</a:t>
            </a:r>
            <a:endParaRPr lang="en-GB" altLang="en-US" sz="2000" dirty="0"/>
          </a:p>
          <a:p>
            <a:pPr eaLnBrk="1" hangingPunct="1">
              <a:lnSpc>
                <a:spcPct val="90000"/>
              </a:lnSpc>
            </a:pPr>
            <a:r>
              <a:rPr lang="en-GB" altLang="en-US" sz="2000" dirty="0"/>
              <a:t>SENCO </a:t>
            </a:r>
            <a:r>
              <a:rPr lang="en-GB" altLang="en-US" sz="2000" dirty="0" smtClean="0"/>
              <a:t>feedback (5)</a:t>
            </a:r>
            <a:endParaRPr lang="en-GB" altLang="en-US" sz="2000" dirty="0"/>
          </a:p>
          <a:p>
            <a:pPr eaLnBrk="1" hangingPunct="1">
              <a:lnSpc>
                <a:spcPct val="90000"/>
              </a:lnSpc>
            </a:pPr>
            <a:r>
              <a:rPr lang="en-GB" altLang="en-US" sz="2000" dirty="0"/>
              <a:t>Early Interventions (</a:t>
            </a:r>
            <a:r>
              <a:rPr lang="en-GB" altLang="en-US" sz="2000" dirty="0" smtClean="0"/>
              <a:t>ELSA) (4)</a:t>
            </a:r>
            <a:endParaRPr lang="en-GB" altLang="en-US" sz="2000" dirty="0"/>
          </a:p>
          <a:p>
            <a:pPr eaLnBrk="1" hangingPunct="1">
              <a:lnSpc>
                <a:spcPct val="90000"/>
              </a:lnSpc>
            </a:pPr>
            <a:r>
              <a:rPr lang="en-GB" altLang="en-US" sz="2000" dirty="0"/>
              <a:t>Simpler </a:t>
            </a:r>
            <a:r>
              <a:rPr lang="en-GB" altLang="en-US" sz="2000" dirty="0" smtClean="0"/>
              <a:t>templates (3)</a:t>
            </a:r>
            <a:endParaRPr lang="en-GB" altLang="en-US" sz="2000" dirty="0"/>
          </a:p>
          <a:p>
            <a:pPr eaLnBrk="1" hangingPunct="1">
              <a:lnSpc>
                <a:spcPct val="90000"/>
              </a:lnSpc>
            </a:pPr>
            <a:r>
              <a:rPr lang="en-GB" altLang="en-US" sz="2000" dirty="0"/>
              <a:t>Improved EHCP </a:t>
            </a:r>
            <a:r>
              <a:rPr lang="en-GB" altLang="en-US" sz="2000" dirty="0" smtClean="0"/>
              <a:t>quality (2)</a:t>
            </a:r>
            <a:endParaRPr lang="en-GB" altLang="en-US" sz="2000" dirty="0"/>
          </a:p>
          <a:p>
            <a:pPr eaLnBrk="1" hangingPunct="1">
              <a:lnSpc>
                <a:spcPct val="90000"/>
              </a:lnSpc>
            </a:pPr>
            <a:r>
              <a:rPr lang="en-GB" altLang="en-US" sz="2000" dirty="0"/>
              <a:t>Bespoke support to meet </a:t>
            </a:r>
            <a:r>
              <a:rPr lang="en-GB" altLang="en-US" sz="2000" dirty="0" smtClean="0"/>
              <a:t>needs (2)</a:t>
            </a:r>
            <a:endParaRPr lang="en-GB" altLang="en-US" sz="2000" dirty="0"/>
          </a:p>
          <a:p>
            <a:pPr eaLnBrk="1" hangingPunct="1">
              <a:lnSpc>
                <a:spcPct val="90000"/>
              </a:lnSpc>
            </a:pPr>
            <a:r>
              <a:rPr lang="en-GB" altLang="en-US" sz="2000" dirty="0" smtClean="0"/>
              <a:t>SENDIASS (2)</a:t>
            </a:r>
            <a:endParaRPr lang="en-GB" altLang="en-US" sz="2000" dirty="0"/>
          </a:p>
          <a:p>
            <a:pPr eaLnBrk="1" hangingPunct="1">
              <a:lnSpc>
                <a:spcPct val="90000"/>
              </a:lnSpc>
            </a:pPr>
            <a:r>
              <a:rPr lang="en-GB" altLang="en-US" sz="2000" dirty="0" smtClean="0"/>
              <a:t>Transitions (2)</a:t>
            </a:r>
            <a:endParaRPr lang="en-GB" altLang="en-US" sz="2000" dirty="0"/>
          </a:p>
          <a:p>
            <a:pPr eaLnBrk="1" hangingPunct="1">
              <a:lnSpc>
                <a:spcPct val="90000"/>
              </a:lnSpc>
            </a:pPr>
            <a:r>
              <a:rPr lang="en-GB" altLang="en-US" sz="2000" dirty="0"/>
              <a:t>Health </a:t>
            </a:r>
            <a:r>
              <a:rPr lang="en-GB" altLang="en-US" sz="2000" dirty="0" smtClean="0"/>
              <a:t>support (2)</a:t>
            </a:r>
            <a:endParaRPr lang="en-GB" altLang="en-US" sz="2000" dirty="0"/>
          </a:p>
          <a:p>
            <a:pPr eaLnBrk="1" hangingPunct="1">
              <a:lnSpc>
                <a:spcPct val="90000"/>
              </a:lnSpc>
            </a:pPr>
            <a:r>
              <a:rPr lang="en-GB" altLang="en-US" sz="2000" dirty="0" smtClean="0"/>
              <a:t>Training (2)</a:t>
            </a:r>
            <a:endParaRPr lang="en-GB" altLang="en-US" sz="2000" dirty="0"/>
          </a:p>
        </p:txBody>
      </p:sp>
      <p:sp>
        <p:nvSpPr>
          <p:cNvPr id="12" name="Rectangle 3"/>
          <p:cNvSpPr txBox="1">
            <a:spLocks noChangeArrowheads="1"/>
          </p:cNvSpPr>
          <p:nvPr/>
        </p:nvSpPr>
        <p:spPr bwMode="auto">
          <a:xfrm>
            <a:off x="576263" y="1465020"/>
            <a:ext cx="7918450" cy="50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indent="0" eaLnBrk="1" hangingPunct="1">
              <a:lnSpc>
                <a:spcPct val="90000"/>
              </a:lnSpc>
              <a:buNone/>
            </a:pPr>
            <a:r>
              <a:rPr lang="en-GB" altLang="en-US" sz="2800" dirty="0"/>
              <a:t>Q34. What has worked well for your service over the last 12 months? </a:t>
            </a:r>
          </a:p>
        </p:txBody>
      </p:sp>
    </p:spTree>
    <p:extLst>
      <p:ext uri="{BB962C8B-B14F-4D97-AF65-F5344CB8AC3E}">
        <p14:creationId xmlns:p14="http://schemas.microsoft.com/office/powerpoint/2010/main" val="716710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
          <p:cNvGrpSpPr>
            <a:grpSpLocks/>
          </p:cNvGrpSpPr>
          <p:nvPr/>
        </p:nvGrpSpPr>
        <p:grpSpPr bwMode="auto">
          <a:xfrm>
            <a:off x="447675" y="1156012"/>
            <a:ext cx="8301038" cy="5009596"/>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3315" name="Group 10"/>
          <p:cNvGrpSpPr>
            <a:grpSpLocks/>
          </p:cNvGrpSpPr>
          <p:nvPr/>
        </p:nvGrpSpPr>
        <p:grpSpPr bwMode="auto">
          <a:xfrm>
            <a:off x="3995738" y="6165850"/>
            <a:ext cx="4860925" cy="450850"/>
            <a:chOff x="4598671" y="6165304"/>
            <a:chExt cx="4257665" cy="450883"/>
          </a:xfrm>
        </p:grpSpPr>
        <p:pic>
          <p:nvPicPr>
            <p:cNvPr id="1331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16" name="Rectangle 3"/>
          <p:cNvSpPr>
            <a:spLocks noGrp="1" noChangeArrowheads="1"/>
          </p:cNvSpPr>
          <p:nvPr>
            <p:ph type="body" sz="half" idx="1"/>
          </p:nvPr>
        </p:nvSpPr>
        <p:spPr>
          <a:xfrm>
            <a:off x="395288" y="404813"/>
            <a:ext cx="8280400" cy="673100"/>
          </a:xfrm>
        </p:spPr>
        <p:txBody>
          <a:bodyPr/>
          <a:lstStyle/>
          <a:p>
            <a:pPr marL="0" indent="0" eaLnBrk="1" hangingPunct="1">
              <a:buFontTx/>
              <a:buNone/>
            </a:pPr>
            <a:r>
              <a:rPr lang="en-US" altLang="en-US" sz="4000" b="1" dirty="0">
                <a:solidFill>
                  <a:schemeClr val="accent1"/>
                </a:solidFill>
              </a:rPr>
              <a:t>Practitioner/ Professionals</a:t>
            </a: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3317" name="Rectangle 3"/>
          <p:cNvSpPr txBox="1">
            <a:spLocks noChangeArrowheads="1"/>
          </p:cNvSpPr>
          <p:nvPr/>
        </p:nvSpPr>
        <p:spPr bwMode="auto">
          <a:xfrm>
            <a:off x="576263" y="1155770"/>
            <a:ext cx="7918450" cy="10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indent="0" eaLnBrk="1" hangingPunct="1">
              <a:lnSpc>
                <a:spcPct val="90000"/>
              </a:lnSpc>
              <a:buNone/>
            </a:pPr>
            <a:r>
              <a:rPr lang="en-GB" altLang="en-US" sz="2800" dirty="0"/>
              <a:t>35. How could SEND services be better for you in the future? </a:t>
            </a:r>
          </a:p>
        </p:txBody>
      </p:sp>
      <p:sp>
        <p:nvSpPr>
          <p:cNvPr id="11" name="Rectangle 3"/>
          <p:cNvSpPr txBox="1">
            <a:spLocks noChangeArrowheads="1"/>
          </p:cNvSpPr>
          <p:nvPr/>
        </p:nvSpPr>
        <p:spPr bwMode="auto">
          <a:xfrm>
            <a:off x="576263" y="2060848"/>
            <a:ext cx="7918450" cy="351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GB" altLang="en-US" sz="2000" dirty="0"/>
              <a:t>Increase specialist </a:t>
            </a:r>
            <a:r>
              <a:rPr lang="en-GB" altLang="en-US" sz="2000" dirty="0" smtClean="0"/>
              <a:t>provision (12)</a:t>
            </a:r>
            <a:endParaRPr lang="en-GB" altLang="en-US" sz="2000" dirty="0"/>
          </a:p>
          <a:p>
            <a:pPr eaLnBrk="1" hangingPunct="1">
              <a:lnSpc>
                <a:spcPct val="90000"/>
              </a:lnSpc>
            </a:pPr>
            <a:r>
              <a:rPr lang="en-GB" altLang="en-US" sz="2000" dirty="0"/>
              <a:t>Improve SENAT - out of date EHCPs, paperwork not processed, quicker </a:t>
            </a:r>
            <a:r>
              <a:rPr lang="en-GB" altLang="en-US" sz="2000" dirty="0" smtClean="0"/>
              <a:t>responses (11)</a:t>
            </a:r>
            <a:endParaRPr lang="en-GB" altLang="en-US" sz="2000" dirty="0"/>
          </a:p>
          <a:p>
            <a:pPr eaLnBrk="1" hangingPunct="1">
              <a:lnSpc>
                <a:spcPct val="90000"/>
              </a:lnSpc>
            </a:pPr>
            <a:r>
              <a:rPr lang="en-GB" altLang="en-US" sz="2000" dirty="0"/>
              <a:t>Improve communication / joint working between </a:t>
            </a:r>
            <a:r>
              <a:rPr lang="en-GB" altLang="en-US" sz="2000" dirty="0" smtClean="0"/>
              <a:t>services (10)</a:t>
            </a:r>
            <a:endParaRPr lang="en-GB" altLang="en-US" sz="2000" dirty="0"/>
          </a:p>
          <a:p>
            <a:pPr eaLnBrk="1" hangingPunct="1">
              <a:lnSpc>
                <a:spcPct val="90000"/>
              </a:lnSpc>
            </a:pPr>
            <a:r>
              <a:rPr lang="en-GB" altLang="en-US" sz="2000" dirty="0"/>
              <a:t>Reduce waiting times	</a:t>
            </a:r>
            <a:r>
              <a:rPr lang="en-GB" altLang="en-US" sz="2000" dirty="0" smtClean="0"/>
              <a:t>(10)</a:t>
            </a:r>
            <a:endParaRPr lang="en-GB" altLang="en-US" sz="2000" dirty="0"/>
          </a:p>
          <a:p>
            <a:pPr eaLnBrk="1" hangingPunct="1">
              <a:lnSpc>
                <a:spcPct val="90000"/>
              </a:lnSpc>
            </a:pPr>
            <a:r>
              <a:rPr lang="en-GB" altLang="en-US" sz="2000" dirty="0"/>
              <a:t>More consistent staff in </a:t>
            </a:r>
            <a:r>
              <a:rPr lang="en-GB" altLang="en-US" sz="2000" dirty="0" smtClean="0"/>
              <a:t>SENAT (10)</a:t>
            </a:r>
            <a:endParaRPr lang="en-GB" altLang="en-US" sz="2000" dirty="0"/>
          </a:p>
          <a:p>
            <a:pPr eaLnBrk="1" hangingPunct="1">
              <a:lnSpc>
                <a:spcPct val="90000"/>
              </a:lnSpc>
            </a:pPr>
            <a:r>
              <a:rPr lang="en-GB" altLang="en-US" sz="2000" dirty="0"/>
              <a:t>Improve processes / Referral routes / Reduce duplication / </a:t>
            </a:r>
            <a:r>
              <a:rPr lang="en-GB" altLang="en-US" sz="2000" dirty="0" smtClean="0"/>
              <a:t>paperwork (9)</a:t>
            </a:r>
            <a:endParaRPr lang="en-GB" altLang="en-US" sz="2000" dirty="0"/>
          </a:p>
          <a:p>
            <a:pPr eaLnBrk="1" hangingPunct="1">
              <a:lnSpc>
                <a:spcPct val="90000"/>
              </a:lnSpc>
            </a:pPr>
            <a:r>
              <a:rPr lang="en-GB" altLang="en-US" sz="2000" dirty="0"/>
              <a:t>Listen to young people / their </a:t>
            </a:r>
            <a:r>
              <a:rPr lang="en-GB" altLang="en-US" sz="2000" dirty="0" smtClean="0"/>
              <a:t>needs (8)</a:t>
            </a:r>
            <a:endParaRPr lang="en-GB" altLang="en-US" sz="2000" dirty="0"/>
          </a:p>
          <a:p>
            <a:pPr eaLnBrk="1" hangingPunct="1">
              <a:lnSpc>
                <a:spcPct val="90000"/>
              </a:lnSpc>
            </a:pPr>
            <a:r>
              <a:rPr lang="en-GB" altLang="en-US" sz="2000" dirty="0"/>
              <a:t>Improve information </a:t>
            </a:r>
            <a:r>
              <a:rPr lang="en-GB" altLang="en-US" sz="2000" dirty="0" smtClean="0"/>
              <a:t>sharing (7)</a:t>
            </a:r>
            <a:endParaRPr lang="en-GB" altLang="en-US" sz="2000" dirty="0"/>
          </a:p>
          <a:p>
            <a:pPr eaLnBrk="1" hangingPunct="1">
              <a:lnSpc>
                <a:spcPct val="90000"/>
              </a:lnSpc>
            </a:pPr>
            <a:r>
              <a:rPr lang="en-GB" altLang="en-US" sz="2000" dirty="0"/>
              <a:t>Early </a:t>
            </a:r>
            <a:r>
              <a:rPr lang="en-GB" altLang="en-US" sz="2000" dirty="0" smtClean="0"/>
              <a:t>interventions (6)</a:t>
            </a:r>
            <a:endParaRPr lang="en-GB" altLang="en-US" sz="2000" dirty="0"/>
          </a:p>
          <a:p>
            <a:pPr eaLnBrk="1" hangingPunct="1">
              <a:lnSpc>
                <a:spcPct val="90000"/>
              </a:lnSpc>
            </a:pPr>
            <a:r>
              <a:rPr lang="en-GB" altLang="en-US" sz="2000" dirty="0"/>
              <a:t>Improve opportunities in mainstream settings - alternative curriculums/ more </a:t>
            </a:r>
            <a:r>
              <a:rPr lang="en-GB" altLang="en-US" sz="2000" dirty="0" smtClean="0"/>
              <a:t>inclusive (6)</a:t>
            </a:r>
            <a:endParaRPr lang="en-GB" altLang="en-US" sz="2000" dirty="0"/>
          </a:p>
          <a:p>
            <a:pPr eaLnBrk="1" hangingPunct="1">
              <a:lnSpc>
                <a:spcPct val="90000"/>
              </a:lnSpc>
            </a:pPr>
            <a:r>
              <a:rPr lang="en-GB" altLang="en-US" sz="2000" dirty="0" smtClean="0"/>
              <a:t>Improve </a:t>
            </a:r>
            <a:r>
              <a:rPr lang="en-GB" altLang="en-US" sz="2000" dirty="0"/>
              <a:t>social services </a:t>
            </a:r>
            <a:r>
              <a:rPr lang="en-GB" altLang="en-US" sz="2000" dirty="0" smtClean="0"/>
              <a:t>support (6)</a:t>
            </a:r>
            <a:endParaRPr lang="en-GB" altLang="en-US" sz="2000" dirty="0"/>
          </a:p>
          <a:p>
            <a:pPr eaLnBrk="1" hangingPunct="1">
              <a:lnSpc>
                <a:spcPct val="90000"/>
              </a:lnSpc>
            </a:pPr>
            <a:r>
              <a:rPr lang="en-GB" altLang="en-US" sz="2000" dirty="0"/>
              <a:t>Listen to </a:t>
            </a:r>
            <a:r>
              <a:rPr lang="en-GB" altLang="en-US" sz="2000" dirty="0" smtClean="0"/>
              <a:t>professionals (5)</a:t>
            </a:r>
            <a:endParaRPr lang="en-GB" altLang="en-US" sz="2000" dirty="0"/>
          </a:p>
          <a:p>
            <a:pPr eaLnBrk="1" hangingPunct="1">
              <a:lnSpc>
                <a:spcPct val="90000"/>
              </a:lnSpc>
            </a:pPr>
            <a:r>
              <a:rPr lang="en-GB" altLang="en-US" sz="2000" dirty="0"/>
              <a:t>Improve consistency in </a:t>
            </a:r>
            <a:r>
              <a:rPr lang="en-GB" altLang="en-US" sz="2000" dirty="0" smtClean="0"/>
              <a:t>practice (5)</a:t>
            </a:r>
            <a:endParaRPr lang="en-GB" altLang="en-US" sz="2000" dirty="0"/>
          </a:p>
        </p:txBody>
      </p:sp>
    </p:spTree>
    <p:extLst>
      <p:ext uri="{BB962C8B-B14F-4D97-AF65-F5344CB8AC3E}">
        <p14:creationId xmlns:p14="http://schemas.microsoft.com/office/powerpoint/2010/main" val="42863042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3315" name="Group 10"/>
          <p:cNvGrpSpPr>
            <a:grpSpLocks/>
          </p:cNvGrpSpPr>
          <p:nvPr/>
        </p:nvGrpSpPr>
        <p:grpSpPr bwMode="auto">
          <a:xfrm>
            <a:off x="3995738" y="6165850"/>
            <a:ext cx="4860925" cy="450850"/>
            <a:chOff x="4598671" y="6165304"/>
            <a:chExt cx="4257665" cy="450883"/>
          </a:xfrm>
        </p:grpSpPr>
        <p:pic>
          <p:nvPicPr>
            <p:cNvPr id="1331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16" name="Rectangle 3"/>
          <p:cNvSpPr>
            <a:spLocks noGrp="1" noChangeArrowheads="1"/>
          </p:cNvSpPr>
          <p:nvPr>
            <p:ph type="body" sz="half" idx="1"/>
          </p:nvPr>
        </p:nvSpPr>
        <p:spPr>
          <a:xfrm>
            <a:off x="395288" y="404813"/>
            <a:ext cx="8280400" cy="673100"/>
          </a:xfrm>
        </p:spPr>
        <p:txBody>
          <a:bodyPr/>
          <a:lstStyle/>
          <a:p>
            <a:pPr marL="0" indent="0" eaLnBrk="1" hangingPunct="1">
              <a:buFontTx/>
              <a:buNone/>
            </a:pPr>
            <a:r>
              <a:rPr lang="en-US" altLang="en-US" sz="4000" b="1" dirty="0">
                <a:solidFill>
                  <a:schemeClr val="accent1"/>
                </a:solidFill>
              </a:rPr>
              <a:t>Practitioner/ Professionals</a:t>
            </a: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3317" name="Rectangle 3"/>
          <p:cNvSpPr txBox="1">
            <a:spLocks noChangeArrowheads="1"/>
          </p:cNvSpPr>
          <p:nvPr/>
        </p:nvSpPr>
        <p:spPr bwMode="auto">
          <a:xfrm>
            <a:off x="576263" y="4499593"/>
            <a:ext cx="7918450" cy="141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US" altLang="en-US" sz="2000" dirty="0" smtClean="0"/>
              <a:t>Over 40% of respondents feel Positive or Very positive about the future of children they support, across all type of aspects </a:t>
            </a:r>
          </a:p>
          <a:p>
            <a:pPr eaLnBrk="1" hangingPunct="1">
              <a:lnSpc>
                <a:spcPct val="90000"/>
              </a:lnSpc>
            </a:pPr>
            <a:r>
              <a:rPr lang="en-US" altLang="en-US" sz="2000" dirty="0" smtClean="0"/>
              <a:t>At least 1 out of 3 of professionals feel neutral about children’s future</a:t>
            </a:r>
            <a:endParaRPr lang="en-US" altLang="en-US" sz="2000" dirty="0"/>
          </a:p>
          <a:p>
            <a:pPr eaLnBrk="1" hangingPunct="1">
              <a:lnSpc>
                <a:spcPct val="90000"/>
              </a:lnSpc>
            </a:pPr>
            <a:endParaRPr lang="en-US" altLang="en-US" sz="2000" dirty="0"/>
          </a:p>
          <a:p>
            <a:pPr eaLnBrk="1" hangingPunct="1">
              <a:lnSpc>
                <a:spcPct val="90000"/>
              </a:lnSpc>
            </a:pPr>
            <a:endParaRPr lang="en-US" altLang="en-US" sz="2800" dirty="0"/>
          </a:p>
          <a:p>
            <a:pPr eaLnBrk="1" hangingPunct="1">
              <a:lnSpc>
                <a:spcPct val="90000"/>
              </a:lnSpc>
            </a:pPr>
            <a:endParaRPr lang="en-US" altLang="en-US" sz="2800" dirty="0"/>
          </a:p>
          <a:p>
            <a:pPr eaLnBrk="1" hangingPunct="1">
              <a:lnSpc>
                <a:spcPct val="90000"/>
              </a:lnSpc>
            </a:pPr>
            <a:endParaRPr lang="en-US" altLang="en-US" sz="2800" dirty="0"/>
          </a:p>
        </p:txBody>
      </p:sp>
      <p:pic>
        <p:nvPicPr>
          <p:cNvPr id="3" name="Picture 2"/>
          <p:cNvPicPr>
            <a:picLocks noChangeAspect="1"/>
          </p:cNvPicPr>
          <p:nvPr/>
        </p:nvPicPr>
        <p:blipFill>
          <a:blip r:embed="rId3"/>
          <a:stretch>
            <a:fillRect/>
          </a:stretch>
        </p:blipFill>
        <p:spPr>
          <a:xfrm>
            <a:off x="1552589" y="1452608"/>
            <a:ext cx="5965798" cy="3011511"/>
          </a:xfrm>
          <a:prstGeom prst="rect">
            <a:avLst/>
          </a:prstGeom>
        </p:spPr>
      </p:pic>
    </p:spTree>
    <p:extLst>
      <p:ext uri="{BB962C8B-B14F-4D97-AF65-F5344CB8AC3E}">
        <p14:creationId xmlns:p14="http://schemas.microsoft.com/office/powerpoint/2010/main" val="42706725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3315" name="Group 10"/>
          <p:cNvGrpSpPr>
            <a:grpSpLocks/>
          </p:cNvGrpSpPr>
          <p:nvPr/>
        </p:nvGrpSpPr>
        <p:grpSpPr bwMode="auto">
          <a:xfrm>
            <a:off x="3995738" y="6165850"/>
            <a:ext cx="4860925" cy="450850"/>
            <a:chOff x="4598671" y="6165304"/>
            <a:chExt cx="4257665" cy="450883"/>
          </a:xfrm>
        </p:grpSpPr>
        <p:pic>
          <p:nvPicPr>
            <p:cNvPr id="1331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16" name="Rectangle 3"/>
          <p:cNvSpPr>
            <a:spLocks noGrp="1" noChangeArrowheads="1"/>
          </p:cNvSpPr>
          <p:nvPr>
            <p:ph type="body" sz="half" idx="1"/>
          </p:nvPr>
        </p:nvSpPr>
        <p:spPr>
          <a:xfrm>
            <a:off x="395288" y="404813"/>
            <a:ext cx="8280400" cy="673100"/>
          </a:xfrm>
        </p:spPr>
        <p:txBody>
          <a:bodyPr/>
          <a:lstStyle/>
          <a:p>
            <a:pPr marL="0" indent="0" eaLnBrk="1" hangingPunct="1">
              <a:buFontTx/>
              <a:buNone/>
            </a:pPr>
            <a:r>
              <a:rPr lang="en-US" altLang="en-US" sz="4000" b="1" dirty="0">
                <a:solidFill>
                  <a:schemeClr val="accent1"/>
                </a:solidFill>
              </a:rPr>
              <a:t>Practitioner/ Professionals</a:t>
            </a: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3317" name="Rectangle 3"/>
          <p:cNvSpPr txBox="1">
            <a:spLocks noChangeArrowheads="1"/>
          </p:cNvSpPr>
          <p:nvPr/>
        </p:nvSpPr>
        <p:spPr bwMode="auto">
          <a:xfrm>
            <a:off x="576263" y="4326179"/>
            <a:ext cx="7918450" cy="120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US" altLang="en-US" sz="2000" dirty="0" smtClean="0"/>
              <a:t>90% of professionals feel Confident or Very confident on who to contact</a:t>
            </a:r>
          </a:p>
          <a:p>
            <a:pPr eaLnBrk="1" hangingPunct="1">
              <a:lnSpc>
                <a:spcPct val="90000"/>
              </a:lnSpc>
            </a:pPr>
            <a:r>
              <a:rPr lang="en-US" altLang="en-US" sz="2000" dirty="0" smtClean="0"/>
              <a:t>0.7% - not confident at all </a:t>
            </a:r>
            <a:endParaRPr lang="en-US" altLang="en-US" sz="2000" dirty="0"/>
          </a:p>
          <a:p>
            <a:pPr eaLnBrk="1" hangingPunct="1">
              <a:lnSpc>
                <a:spcPct val="90000"/>
              </a:lnSpc>
            </a:pPr>
            <a:endParaRPr lang="en-US" altLang="en-US" sz="2800" dirty="0"/>
          </a:p>
          <a:p>
            <a:pPr eaLnBrk="1" hangingPunct="1">
              <a:lnSpc>
                <a:spcPct val="90000"/>
              </a:lnSpc>
            </a:pPr>
            <a:endParaRPr lang="en-US" altLang="en-US" sz="2800" dirty="0"/>
          </a:p>
          <a:p>
            <a:pPr eaLnBrk="1" hangingPunct="1">
              <a:lnSpc>
                <a:spcPct val="90000"/>
              </a:lnSpc>
            </a:pPr>
            <a:endParaRPr lang="en-US" altLang="en-US" sz="2800" dirty="0"/>
          </a:p>
          <a:p>
            <a:pPr eaLnBrk="1" hangingPunct="1">
              <a:lnSpc>
                <a:spcPct val="90000"/>
              </a:lnSpc>
            </a:pPr>
            <a:endParaRPr lang="en-US" altLang="en-US" sz="2800" dirty="0"/>
          </a:p>
        </p:txBody>
      </p:sp>
      <p:pic>
        <p:nvPicPr>
          <p:cNvPr id="2" name="Picture 1"/>
          <p:cNvPicPr>
            <a:picLocks noChangeAspect="1"/>
          </p:cNvPicPr>
          <p:nvPr/>
        </p:nvPicPr>
        <p:blipFill>
          <a:blip r:embed="rId3"/>
          <a:stretch>
            <a:fillRect/>
          </a:stretch>
        </p:blipFill>
        <p:spPr>
          <a:xfrm>
            <a:off x="960872" y="1657853"/>
            <a:ext cx="7194186" cy="2398062"/>
          </a:xfrm>
          <a:prstGeom prst="rect">
            <a:avLst/>
          </a:prstGeom>
        </p:spPr>
      </p:pic>
    </p:spTree>
    <p:extLst>
      <p:ext uri="{BB962C8B-B14F-4D97-AF65-F5344CB8AC3E}">
        <p14:creationId xmlns:p14="http://schemas.microsoft.com/office/powerpoint/2010/main" val="13260349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3315" name="Group 10"/>
          <p:cNvGrpSpPr>
            <a:grpSpLocks/>
          </p:cNvGrpSpPr>
          <p:nvPr/>
        </p:nvGrpSpPr>
        <p:grpSpPr bwMode="auto">
          <a:xfrm>
            <a:off x="3995738" y="6165850"/>
            <a:ext cx="4860925" cy="450850"/>
            <a:chOff x="4598671" y="6165304"/>
            <a:chExt cx="4257665" cy="450883"/>
          </a:xfrm>
        </p:grpSpPr>
        <p:pic>
          <p:nvPicPr>
            <p:cNvPr id="1331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16" name="Rectangle 3"/>
          <p:cNvSpPr>
            <a:spLocks noGrp="1" noChangeArrowheads="1"/>
          </p:cNvSpPr>
          <p:nvPr>
            <p:ph type="body" sz="half" idx="1"/>
          </p:nvPr>
        </p:nvSpPr>
        <p:spPr>
          <a:xfrm>
            <a:off x="395288" y="404813"/>
            <a:ext cx="8280400" cy="673100"/>
          </a:xfrm>
        </p:spPr>
        <p:txBody>
          <a:bodyPr/>
          <a:lstStyle/>
          <a:p>
            <a:pPr marL="0" indent="0" eaLnBrk="1" hangingPunct="1">
              <a:buFontTx/>
              <a:buNone/>
            </a:pPr>
            <a:r>
              <a:rPr lang="en-US" altLang="en-US" sz="4000" b="1" dirty="0" smtClean="0">
                <a:solidFill>
                  <a:schemeClr val="accent1"/>
                </a:solidFill>
              </a:rPr>
              <a:t>Parent/</a:t>
            </a:r>
            <a:r>
              <a:rPr lang="en-US" altLang="en-US" sz="4000" b="1" dirty="0" err="1" smtClean="0">
                <a:solidFill>
                  <a:schemeClr val="accent1"/>
                </a:solidFill>
              </a:rPr>
              <a:t>Carers</a:t>
            </a:r>
            <a:r>
              <a:rPr lang="en-US" altLang="en-US" sz="4000" b="1" dirty="0">
                <a:solidFill>
                  <a:schemeClr val="accent1"/>
                </a:solidFill>
              </a:rPr>
              <a:t> - Staying </a:t>
            </a:r>
            <a:r>
              <a:rPr lang="en-US" altLang="en-US" sz="4000" b="1" dirty="0" smtClean="0">
                <a:solidFill>
                  <a:schemeClr val="accent1"/>
                </a:solidFill>
              </a:rPr>
              <a:t>Informed</a:t>
            </a:r>
            <a:r>
              <a:rPr lang="en-US" altLang="en-US" sz="2400" dirty="0" smtClean="0">
                <a:solidFill>
                  <a:schemeClr val="bg1"/>
                </a:solidFill>
              </a:rPr>
              <a:t>  </a:t>
            </a:r>
          </a:p>
        </p:txBody>
      </p:sp>
      <p:sp>
        <p:nvSpPr>
          <p:cNvPr id="13317" name="Rectangle 3"/>
          <p:cNvSpPr txBox="1">
            <a:spLocks noChangeArrowheads="1"/>
          </p:cNvSpPr>
          <p:nvPr/>
        </p:nvSpPr>
        <p:spPr bwMode="auto">
          <a:xfrm>
            <a:off x="576263" y="1444627"/>
            <a:ext cx="7918450" cy="1192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indent="0" eaLnBrk="1" hangingPunct="1">
              <a:lnSpc>
                <a:spcPct val="90000"/>
              </a:lnSpc>
              <a:buNone/>
            </a:pPr>
            <a:r>
              <a:rPr lang="en-GB" altLang="en-US" sz="2800" dirty="0" smtClean="0"/>
              <a:t>Q38</a:t>
            </a:r>
            <a:r>
              <a:rPr lang="en-GB" altLang="en-US" sz="2800" dirty="0"/>
              <a:t>. How do you currently receive information about the services available for SEND? (Tick as many as apply) </a:t>
            </a:r>
            <a:endParaRPr lang="en-US" altLang="en-US" sz="2800" dirty="0"/>
          </a:p>
        </p:txBody>
      </p:sp>
      <p:sp>
        <p:nvSpPr>
          <p:cNvPr id="15" name="Rectangle 3"/>
          <p:cNvSpPr txBox="1">
            <a:spLocks noChangeArrowheads="1"/>
          </p:cNvSpPr>
          <p:nvPr/>
        </p:nvSpPr>
        <p:spPr bwMode="auto">
          <a:xfrm>
            <a:off x="5199477" y="2645969"/>
            <a:ext cx="3476211"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indent="0" eaLnBrk="1" hangingPunct="1">
              <a:lnSpc>
                <a:spcPct val="90000"/>
              </a:lnSpc>
              <a:buNone/>
            </a:pPr>
            <a:r>
              <a:rPr lang="en-GB" altLang="en-US" sz="2000" dirty="0" smtClean="0"/>
              <a:t>Other sources of information: </a:t>
            </a:r>
          </a:p>
          <a:p>
            <a:pPr eaLnBrk="1" hangingPunct="1">
              <a:lnSpc>
                <a:spcPct val="90000"/>
              </a:lnSpc>
            </a:pPr>
            <a:r>
              <a:rPr lang="en-GB" altLang="en-US" sz="2000" dirty="0" smtClean="0"/>
              <a:t>Don’t receive (12)</a:t>
            </a:r>
            <a:endParaRPr lang="en-GB" altLang="en-US" sz="2000" dirty="0"/>
          </a:p>
          <a:p>
            <a:pPr eaLnBrk="1" hangingPunct="1">
              <a:lnSpc>
                <a:spcPct val="90000"/>
              </a:lnSpc>
            </a:pPr>
            <a:r>
              <a:rPr lang="en-GB" altLang="en-US" sz="2000" dirty="0"/>
              <a:t>Through </a:t>
            </a:r>
            <a:r>
              <a:rPr lang="en-GB" altLang="en-US" sz="2000" dirty="0" smtClean="0"/>
              <a:t>work (2)</a:t>
            </a:r>
            <a:endParaRPr lang="en-GB" altLang="en-US" sz="2000" dirty="0"/>
          </a:p>
          <a:p>
            <a:pPr eaLnBrk="1" hangingPunct="1">
              <a:lnSpc>
                <a:spcPct val="90000"/>
              </a:lnSpc>
            </a:pPr>
            <a:r>
              <a:rPr lang="en-GB" altLang="en-US" sz="2000" dirty="0" smtClean="0"/>
              <a:t>Email (2)</a:t>
            </a:r>
            <a:endParaRPr lang="en-GB" altLang="en-US" sz="2000" dirty="0"/>
          </a:p>
          <a:p>
            <a:pPr eaLnBrk="1" hangingPunct="1">
              <a:lnSpc>
                <a:spcPct val="90000"/>
              </a:lnSpc>
            </a:pPr>
            <a:r>
              <a:rPr lang="en-GB" altLang="en-US" sz="2000" dirty="0"/>
              <a:t>Social media	</a:t>
            </a:r>
            <a:r>
              <a:rPr lang="en-GB" altLang="en-US" sz="2000" dirty="0" smtClean="0"/>
              <a:t>(2)</a:t>
            </a:r>
            <a:endParaRPr lang="en-GB" altLang="en-US" sz="2000" dirty="0"/>
          </a:p>
          <a:p>
            <a:pPr eaLnBrk="1" hangingPunct="1">
              <a:lnSpc>
                <a:spcPct val="90000"/>
              </a:lnSpc>
            </a:pPr>
            <a:r>
              <a:rPr lang="en-GB" altLang="en-US" sz="2000" dirty="0"/>
              <a:t>Internet </a:t>
            </a:r>
            <a:r>
              <a:rPr lang="en-GB" altLang="en-US" sz="2000" dirty="0" smtClean="0"/>
              <a:t> (1)</a:t>
            </a:r>
            <a:endParaRPr lang="en-GB" altLang="en-US" sz="2000" dirty="0"/>
          </a:p>
          <a:p>
            <a:pPr eaLnBrk="1" hangingPunct="1">
              <a:lnSpc>
                <a:spcPct val="90000"/>
              </a:lnSpc>
            </a:pPr>
            <a:r>
              <a:rPr lang="en-GB" altLang="en-US" sz="2000" dirty="0"/>
              <a:t>Other </a:t>
            </a:r>
            <a:r>
              <a:rPr lang="en-GB" altLang="en-US" sz="2000" dirty="0" smtClean="0"/>
              <a:t>parents (1)</a:t>
            </a:r>
            <a:endParaRPr lang="en-GB" altLang="en-US" sz="2000" dirty="0"/>
          </a:p>
          <a:p>
            <a:pPr eaLnBrk="1" hangingPunct="1">
              <a:lnSpc>
                <a:spcPct val="90000"/>
              </a:lnSpc>
            </a:pPr>
            <a:r>
              <a:rPr lang="en-GB" altLang="en-US" sz="2000" dirty="0" smtClean="0"/>
              <a:t>School</a:t>
            </a:r>
            <a:r>
              <a:rPr lang="en-GB" altLang="en-US" sz="2000" dirty="0"/>
              <a:t> </a:t>
            </a:r>
            <a:r>
              <a:rPr lang="en-GB" altLang="en-US" sz="2000" dirty="0" smtClean="0"/>
              <a:t>(1)</a:t>
            </a:r>
            <a:endParaRPr lang="en-GB" altLang="en-US" sz="2000" dirty="0"/>
          </a:p>
          <a:p>
            <a:pPr eaLnBrk="1" hangingPunct="1">
              <a:lnSpc>
                <a:spcPct val="90000"/>
              </a:lnSpc>
            </a:pPr>
            <a:r>
              <a:rPr lang="en-GB" altLang="en-US" sz="2000" dirty="0" smtClean="0"/>
              <a:t>Advocate (1)</a:t>
            </a:r>
            <a:endParaRPr lang="en-GB" altLang="en-US" sz="2000" dirty="0"/>
          </a:p>
        </p:txBody>
      </p:sp>
      <p:pic>
        <p:nvPicPr>
          <p:cNvPr id="3" name="Picture 2"/>
          <p:cNvPicPr>
            <a:picLocks noChangeAspect="1"/>
          </p:cNvPicPr>
          <p:nvPr/>
        </p:nvPicPr>
        <p:blipFill>
          <a:blip r:embed="rId3"/>
          <a:stretch>
            <a:fillRect/>
          </a:stretch>
        </p:blipFill>
        <p:spPr>
          <a:xfrm>
            <a:off x="614888" y="2645969"/>
            <a:ext cx="4584589" cy="3066554"/>
          </a:xfrm>
          <a:prstGeom prst="rect">
            <a:avLst/>
          </a:prstGeom>
        </p:spPr>
      </p:pic>
    </p:spTree>
    <p:extLst>
      <p:ext uri="{BB962C8B-B14F-4D97-AF65-F5344CB8AC3E}">
        <p14:creationId xmlns:p14="http://schemas.microsoft.com/office/powerpoint/2010/main" val="38366214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3315" name="Group 10"/>
          <p:cNvGrpSpPr>
            <a:grpSpLocks/>
          </p:cNvGrpSpPr>
          <p:nvPr/>
        </p:nvGrpSpPr>
        <p:grpSpPr bwMode="auto">
          <a:xfrm>
            <a:off x="3995738" y="6165850"/>
            <a:ext cx="4860925" cy="450850"/>
            <a:chOff x="4598671" y="6165304"/>
            <a:chExt cx="4257665" cy="450883"/>
          </a:xfrm>
        </p:grpSpPr>
        <p:pic>
          <p:nvPicPr>
            <p:cNvPr id="1331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16" name="Rectangle 3"/>
          <p:cNvSpPr>
            <a:spLocks noGrp="1" noChangeArrowheads="1"/>
          </p:cNvSpPr>
          <p:nvPr>
            <p:ph type="body" sz="half" idx="1"/>
          </p:nvPr>
        </p:nvSpPr>
        <p:spPr>
          <a:xfrm>
            <a:off x="395288" y="71216"/>
            <a:ext cx="8280400" cy="673100"/>
          </a:xfrm>
        </p:spPr>
        <p:txBody>
          <a:bodyPr/>
          <a:lstStyle/>
          <a:p>
            <a:pPr marL="0" indent="0" eaLnBrk="1" hangingPunct="1">
              <a:buFontTx/>
              <a:buNone/>
            </a:pPr>
            <a:r>
              <a:rPr lang="en-US" altLang="en-US" sz="4000" b="1" dirty="0">
                <a:solidFill>
                  <a:schemeClr val="accent1"/>
                </a:solidFill>
              </a:rPr>
              <a:t>Practitioner/ Professionals - Staying </a:t>
            </a:r>
            <a:r>
              <a:rPr lang="en-US" altLang="en-US" sz="4000" b="1" dirty="0" smtClean="0">
                <a:solidFill>
                  <a:schemeClr val="accent1"/>
                </a:solidFill>
              </a:rPr>
              <a:t>Informed</a:t>
            </a:r>
            <a:endParaRPr lang="en-US" altLang="en-US" sz="2800" dirty="0" smtClean="0"/>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3317" name="Rectangle 3"/>
          <p:cNvSpPr txBox="1">
            <a:spLocks noChangeArrowheads="1"/>
          </p:cNvSpPr>
          <p:nvPr/>
        </p:nvSpPr>
        <p:spPr bwMode="auto">
          <a:xfrm>
            <a:off x="576263" y="1484785"/>
            <a:ext cx="7918450" cy="1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indent="0" eaLnBrk="1" hangingPunct="1">
              <a:lnSpc>
                <a:spcPct val="90000"/>
              </a:lnSpc>
              <a:buNone/>
            </a:pPr>
            <a:r>
              <a:rPr lang="en-GB" altLang="en-US" sz="2800" dirty="0" smtClean="0"/>
              <a:t>Q38</a:t>
            </a:r>
            <a:r>
              <a:rPr lang="en-GB" altLang="en-US" sz="2800" dirty="0"/>
              <a:t>. How do you currently receive information about the services available for SEND? (Tick as many as apply) </a:t>
            </a:r>
            <a:endParaRPr lang="en-US" altLang="en-US" sz="2800" dirty="0"/>
          </a:p>
        </p:txBody>
      </p:sp>
      <p:pic>
        <p:nvPicPr>
          <p:cNvPr id="2" name="Picture 1"/>
          <p:cNvPicPr>
            <a:picLocks noChangeAspect="1"/>
          </p:cNvPicPr>
          <p:nvPr/>
        </p:nvPicPr>
        <p:blipFill>
          <a:blip r:embed="rId3"/>
          <a:stretch>
            <a:fillRect/>
          </a:stretch>
        </p:blipFill>
        <p:spPr>
          <a:xfrm>
            <a:off x="541505" y="2852936"/>
            <a:ext cx="4584589" cy="2755631"/>
          </a:xfrm>
          <a:prstGeom prst="rect">
            <a:avLst/>
          </a:prstGeom>
        </p:spPr>
      </p:pic>
      <p:sp>
        <p:nvSpPr>
          <p:cNvPr id="12" name="Rectangle 3"/>
          <p:cNvSpPr txBox="1">
            <a:spLocks noChangeArrowheads="1"/>
          </p:cNvSpPr>
          <p:nvPr/>
        </p:nvSpPr>
        <p:spPr bwMode="auto">
          <a:xfrm>
            <a:off x="5105648" y="2852936"/>
            <a:ext cx="3643065"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indent="0" eaLnBrk="1" hangingPunct="1">
              <a:lnSpc>
                <a:spcPct val="90000"/>
              </a:lnSpc>
              <a:buNone/>
            </a:pPr>
            <a:r>
              <a:rPr lang="en-GB" altLang="en-US" sz="2000" dirty="0" smtClean="0"/>
              <a:t>Other sources of information:</a:t>
            </a:r>
          </a:p>
          <a:p>
            <a:pPr eaLnBrk="1" hangingPunct="1">
              <a:lnSpc>
                <a:spcPct val="90000"/>
              </a:lnSpc>
            </a:pPr>
            <a:r>
              <a:rPr lang="en-GB" altLang="en-US" sz="2000" dirty="0" smtClean="0"/>
              <a:t>SPLASH newsletter (8)</a:t>
            </a:r>
            <a:endParaRPr lang="en-GB" altLang="en-US" sz="2000" dirty="0"/>
          </a:p>
          <a:p>
            <a:pPr eaLnBrk="1" hangingPunct="1">
              <a:lnSpc>
                <a:spcPct val="90000"/>
              </a:lnSpc>
            </a:pPr>
            <a:r>
              <a:rPr lang="en-GB" altLang="en-US" sz="2000" dirty="0"/>
              <a:t>Colleagues/Team </a:t>
            </a:r>
            <a:r>
              <a:rPr lang="en-GB" altLang="en-US" sz="2000" dirty="0" smtClean="0"/>
              <a:t>network (8)</a:t>
            </a:r>
            <a:endParaRPr lang="en-GB" altLang="en-US" sz="2000" dirty="0"/>
          </a:p>
          <a:p>
            <a:pPr eaLnBrk="1" hangingPunct="1">
              <a:lnSpc>
                <a:spcPct val="90000"/>
              </a:lnSpc>
            </a:pPr>
            <a:r>
              <a:rPr lang="en-GB" altLang="en-US" sz="2000" dirty="0" smtClean="0"/>
              <a:t>Email (6)</a:t>
            </a:r>
            <a:endParaRPr lang="en-GB" altLang="en-US" sz="2000" dirty="0"/>
          </a:p>
          <a:p>
            <a:pPr eaLnBrk="1" hangingPunct="1">
              <a:lnSpc>
                <a:spcPct val="90000"/>
              </a:lnSpc>
            </a:pPr>
            <a:r>
              <a:rPr lang="en-GB" altLang="en-US" sz="2000" dirty="0"/>
              <a:t>Word of </a:t>
            </a:r>
            <a:r>
              <a:rPr lang="en-GB" altLang="en-US" sz="2000" dirty="0" smtClean="0"/>
              <a:t>mouth (4)</a:t>
            </a:r>
            <a:endParaRPr lang="en-GB" altLang="en-US" sz="2000" dirty="0"/>
          </a:p>
          <a:p>
            <a:pPr eaLnBrk="1" hangingPunct="1">
              <a:lnSpc>
                <a:spcPct val="90000"/>
              </a:lnSpc>
            </a:pPr>
            <a:r>
              <a:rPr lang="en-GB" altLang="en-US" sz="2000" dirty="0"/>
              <a:t>EY </a:t>
            </a:r>
            <a:r>
              <a:rPr lang="en-GB" altLang="en-US" sz="2000" dirty="0" smtClean="0"/>
              <a:t>advisor (1)</a:t>
            </a:r>
            <a:endParaRPr lang="en-GB" altLang="en-US" sz="2000" dirty="0"/>
          </a:p>
        </p:txBody>
      </p:sp>
    </p:spTree>
    <p:extLst>
      <p:ext uri="{BB962C8B-B14F-4D97-AF65-F5344CB8AC3E}">
        <p14:creationId xmlns:p14="http://schemas.microsoft.com/office/powerpoint/2010/main" val="14432543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
          <p:cNvGrpSpPr>
            <a:grpSpLocks/>
          </p:cNvGrpSpPr>
          <p:nvPr/>
        </p:nvGrpSpPr>
        <p:grpSpPr bwMode="auto">
          <a:xfrm>
            <a:off x="447675" y="1366838"/>
            <a:ext cx="8301038" cy="4780204"/>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3315" name="Group 10"/>
          <p:cNvGrpSpPr>
            <a:grpSpLocks/>
          </p:cNvGrpSpPr>
          <p:nvPr/>
        </p:nvGrpSpPr>
        <p:grpSpPr bwMode="auto">
          <a:xfrm>
            <a:off x="3995738" y="6165850"/>
            <a:ext cx="4860925" cy="450850"/>
            <a:chOff x="4598671" y="6165304"/>
            <a:chExt cx="4257665" cy="450883"/>
          </a:xfrm>
        </p:grpSpPr>
        <p:pic>
          <p:nvPicPr>
            <p:cNvPr id="1331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16" name="Rectangle 3"/>
          <p:cNvSpPr>
            <a:spLocks noGrp="1" noChangeArrowheads="1"/>
          </p:cNvSpPr>
          <p:nvPr>
            <p:ph type="body" sz="half" idx="1"/>
          </p:nvPr>
        </p:nvSpPr>
        <p:spPr>
          <a:xfrm>
            <a:off x="395288" y="71216"/>
            <a:ext cx="8280400" cy="673100"/>
          </a:xfrm>
        </p:spPr>
        <p:txBody>
          <a:bodyPr/>
          <a:lstStyle/>
          <a:p>
            <a:pPr marL="0" indent="0" eaLnBrk="1" hangingPunct="1">
              <a:buFontTx/>
              <a:buNone/>
            </a:pPr>
            <a:r>
              <a:rPr lang="en-US" altLang="en-US" sz="4000" b="1" dirty="0" smtClean="0">
                <a:solidFill>
                  <a:schemeClr val="accent1"/>
                </a:solidFill>
              </a:rPr>
              <a:t>Parents/</a:t>
            </a:r>
            <a:r>
              <a:rPr lang="en-US" altLang="en-US" sz="4000" b="1" dirty="0" err="1" smtClean="0">
                <a:solidFill>
                  <a:schemeClr val="accent1"/>
                </a:solidFill>
              </a:rPr>
              <a:t>carers</a:t>
            </a:r>
            <a:r>
              <a:rPr lang="en-US" altLang="en-US" sz="4000" b="1" dirty="0" smtClean="0">
                <a:solidFill>
                  <a:schemeClr val="accent1"/>
                </a:solidFill>
              </a:rPr>
              <a:t>- </a:t>
            </a:r>
            <a:r>
              <a:rPr lang="en-US" altLang="en-US" sz="4000" b="1" dirty="0">
                <a:solidFill>
                  <a:schemeClr val="accent1"/>
                </a:solidFill>
              </a:rPr>
              <a:t>Staying </a:t>
            </a:r>
            <a:r>
              <a:rPr lang="en-US" altLang="en-US" sz="4000" b="1" dirty="0" smtClean="0">
                <a:solidFill>
                  <a:schemeClr val="accent1"/>
                </a:solidFill>
              </a:rPr>
              <a:t>Informed</a:t>
            </a:r>
            <a:endParaRPr lang="en-US" altLang="en-US" sz="2800" dirty="0" smtClean="0"/>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3317" name="Rectangle 3"/>
          <p:cNvSpPr txBox="1">
            <a:spLocks noChangeArrowheads="1"/>
          </p:cNvSpPr>
          <p:nvPr/>
        </p:nvSpPr>
        <p:spPr bwMode="auto">
          <a:xfrm>
            <a:off x="476987" y="4407280"/>
            <a:ext cx="7918450" cy="1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indent="0" eaLnBrk="1" hangingPunct="1">
              <a:lnSpc>
                <a:spcPct val="90000"/>
              </a:lnSpc>
              <a:buNone/>
            </a:pPr>
            <a:endParaRPr lang="en-US" altLang="en-US" sz="2800" dirty="0"/>
          </a:p>
        </p:txBody>
      </p:sp>
      <p:sp>
        <p:nvSpPr>
          <p:cNvPr id="12" name="Rectangle 3"/>
          <p:cNvSpPr txBox="1">
            <a:spLocks noChangeArrowheads="1"/>
          </p:cNvSpPr>
          <p:nvPr/>
        </p:nvSpPr>
        <p:spPr bwMode="auto">
          <a:xfrm>
            <a:off x="447676" y="4299968"/>
            <a:ext cx="8301038" cy="184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indent="0" eaLnBrk="1" hangingPunct="1">
              <a:lnSpc>
                <a:spcPct val="90000"/>
              </a:lnSpc>
              <a:buNone/>
            </a:pPr>
            <a:r>
              <a:rPr lang="en-GB" altLang="en-US" sz="2200" u="sng" dirty="0" smtClean="0"/>
              <a:t>Other: </a:t>
            </a:r>
          </a:p>
          <a:p>
            <a:pPr eaLnBrk="1" hangingPunct="1">
              <a:lnSpc>
                <a:spcPct val="90000"/>
              </a:lnSpc>
            </a:pPr>
            <a:r>
              <a:rPr lang="en-GB" altLang="en-US" sz="2000" dirty="0" smtClean="0"/>
              <a:t>Where </a:t>
            </a:r>
            <a:r>
              <a:rPr lang="en-GB" altLang="en-US" sz="2000" dirty="0"/>
              <a:t>to go for help / how to make </a:t>
            </a:r>
            <a:r>
              <a:rPr lang="en-GB" altLang="en-US" sz="2000" dirty="0" smtClean="0"/>
              <a:t>referrals (4)</a:t>
            </a:r>
            <a:endParaRPr lang="en-GB" altLang="en-US" sz="2000" dirty="0"/>
          </a:p>
          <a:p>
            <a:pPr eaLnBrk="1" hangingPunct="1">
              <a:lnSpc>
                <a:spcPct val="90000"/>
              </a:lnSpc>
            </a:pPr>
            <a:r>
              <a:rPr lang="en-GB" altLang="en-US" sz="2000" dirty="0"/>
              <a:t>Eligibility </a:t>
            </a:r>
            <a:r>
              <a:rPr lang="en-GB" altLang="en-US" sz="2000" dirty="0" smtClean="0"/>
              <a:t>criteria (2)</a:t>
            </a:r>
            <a:endParaRPr lang="en-GB" altLang="en-US" sz="2000" dirty="0"/>
          </a:p>
          <a:p>
            <a:pPr eaLnBrk="1" hangingPunct="1">
              <a:lnSpc>
                <a:spcPct val="90000"/>
              </a:lnSpc>
            </a:pPr>
            <a:r>
              <a:rPr lang="en-GB" altLang="en-US" sz="2000" dirty="0"/>
              <a:t>Waiting list </a:t>
            </a:r>
            <a:r>
              <a:rPr lang="en-GB" altLang="en-US" sz="2000" dirty="0" smtClean="0"/>
              <a:t>times (1)</a:t>
            </a:r>
            <a:endParaRPr lang="en-GB" altLang="en-US" sz="2000" dirty="0"/>
          </a:p>
          <a:p>
            <a:pPr eaLnBrk="1" hangingPunct="1">
              <a:lnSpc>
                <a:spcPct val="90000"/>
              </a:lnSpc>
            </a:pPr>
            <a:endParaRPr lang="en-GB" altLang="en-US" sz="2000" dirty="0" smtClean="0"/>
          </a:p>
          <a:p>
            <a:pPr eaLnBrk="1" hangingPunct="1">
              <a:lnSpc>
                <a:spcPct val="90000"/>
              </a:lnSpc>
            </a:pPr>
            <a:endParaRPr lang="en-GB" altLang="en-US" sz="2000" dirty="0" smtClean="0"/>
          </a:p>
          <a:p>
            <a:pPr eaLnBrk="1" hangingPunct="1">
              <a:lnSpc>
                <a:spcPct val="90000"/>
              </a:lnSpc>
            </a:pPr>
            <a:r>
              <a:rPr lang="en-GB" altLang="en-US" sz="2000" dirty="0" smtClean="0"/>
              <a:t>Timeframes </a:t>
            </a:r>
            <a:r>
              <a:rPr lang="en-GB" altLang="en-US" sz="2000" dirty="0"/>
              <a:t>to received contact from </a:t>
            </a:r>
            <a:r>
              <a:rPr lang="en-GB" altLang="en-US" sz="2000" dirty="0" smtClean="0"/>
              <a:t>services (1)</a:t>
            </a:r>
            <a:endParaRPr lang="en-GB" altLang="en-US" sz="2000" dirty="0"/>
          </a:p>
          <a:p>
            <a:pPr eaLnBrk="1" hangingPunct="1">
              <a:lnSpc>
                <a:spcPct val="90000"/>
              </a:lnSpc>
            </a:pPr>
            <a:r>
              <a:rPr lang="en-GB" altLang="en-US" sz="2000" dirty="0" smtClean="0"/>
              <a:t>Positive </a:t>
            </a:r>
            <a:r>
              <a:rPr lang="en-GB" altLang="en-US" sz="2000" dirty="0"/>
              <a:t>news </a:t>
            </a:r>
            <a:r>
              <a:rPr lang="en-GB" altLang="en-US" sz="2000" dirty="0" smtClean="0"/>
              <a:t>stories (1)</a:t>
            </a:r>
            <a:endParaRPr lang="en-GB" altLang="en-US" sz="2000" dirty="0"/>
          </a:p>
          <a:p>
            <a:pPr eaLnBrk="1" hangingPunct="1">
              <a:lnSpc>
                <a:spcPct val="90000"/>
              </a:lnSpc>
            </a:pPr>
            <a:r>
              <a:rPr lang="en-GB" altLang="en-US" sz="2000" dirty="0"/>
              <a:t>Training on </a:t>
            </a:r>
            <a:r>
              <a:rPr lang="en-GB" altLang="en-US" sz="2000" dirty="0" smtClean="0"/>
              <a:t>EHCPS (1)</a:t>
            </a:r>
            <a:endParaRPr lang="en-GB" altLang="en-US" sz="2000" dirty="0"/>
          </a:p>
          <a:p>
            <a:pPr eaLnBrk="1" hangingPunct="1">
              <a:lnSpc>
                <a:spcPct val="90000"/>
              </a:lnSpc>
            </a:pPr>
            <a:endParaRPr lang="en-GB" altLang="en-US" sz="2000" dirty="0"/>
          </a:p>
        </p:txBody>
      </p:sp>
      <p:pic>
        <p:nvPicPr>
          <p:cNvPr id="2" name="Picture 1"/>
          <p:cNvPicPr>
            <a:picLocks noChangeAspect="1"/>
          </p:cNvPicPr>
          <p:nvPr/>
        </p:nvPicPr>
        <p:blipFill>
          <a:blip r:embed="rId3"/>
          <a:stretch>
            <a:fillRect/>
          </a:stretch>
        </p:blipFill>
        <p:spPr>
          <a:xfrm>
            <a:off x="2066394" y="1412345"/>
            <a:ext cx="4938188" cy="2773920"/>
          </a:xfrm>
          <a:prstGeom prst="rect">
            <a:avLst/>
          </a:prstGeom>
        </p:spPr>
      </p:pic>
    </p:spTree>
    <p:extLst>
      <p:ext uri="{BB962C8B-B14F-4D97-AF65-F5344CB8AC3E}">
        <p14:creationId xmlns:p14="http://schemas.microsoft.com/office/powerpoint/2010/main" val="2917701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
          <p:cNvGrpSpPr>
            <a:grpSpLocks/>
          </p:cNvGrpSpPr>
          <p:nvPr/>
        </p:nvGrpSpPr>
        <p:grpSpPr bwMode="auto">
          <a:xfrm>
            <a:off x="447675" y="1366838"/>
            <a:ext cx="8301038" cy="4780204"/>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3315" name="Group 10"/>
          <p:cNvGrpSpPr>
            <a:grpSpLocks/>
          </p:cNvGrpSpPr>
          <p:nvPr/>
        </p:nvGrpSpPr>
        <p:grpSpPr bwMode="auto">
          <a:xfrm>
            <a:off x="3995738" y="6165850"/>
            <a:ext cx="4860925" cy="450850"/>
            <a:chOff x="4598671" y="6165304"/>
            <a:chExt cx="4257665" cy="450883"/>
          </a:xfrm>
        </p:grpSpPr>
        <p:pic>
          <p:nvPicPr>
            <p:cNvPr id="1331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16" name="Rectangle 3"/>
          <p:cNvSpPr>
            <a:spLocks noGrp="1" noChangeArrowheads="1"/>
          </p:cNvSpPr>
          <p:nvPr>
            <p:ph type="body" sz="half" idx="1"/>
          </p:nvPr>
        </p:nvSpPr>
        <p:spPr>
          <a:xfrm>
            <a:off x="395288" y="71216"/>
            <a:ext cx="8280400" cy="673100"/>
          </a:xfrm>
        </p:spPr>
        <p:txBody>
          <a:bodyPr/>
          <a:lstStyle/>
          <a:p>
            <a:pPr marL="0" indent="0" eaLnBrk="1" hangingPunct="1">
              <a:buFontTx/>
              <a:buNone/>
            </a:pPr>
            <a:r>
              <a:rPr lang="en-US" altLang="en-US" sz="4000" b="1" dirty="0">
                <a:solidFill>
                  <a:schemeClr val="accent1"/>
                </a:solidFill>
              </a:rPr>
              <a:t>Practitioner/ Professionals - Staying </a:t>
            </a:r>
            <a:r>
              <a:rPr lang="en-US" altLang="en-US" sz="4000" b="1" dirty="0" smtClean="0">
                <a:solidFill>
                  <a:schemeClr val="accent1"/>
                </a:solidFill>
              </a:rPr>
              <a:t>Informed</a:t>
            </a:r>
            <a:endParaRPr lang="en-US" altLang="en-US" sz="2800" dirty="0" smtClean="0"/>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3317" name="Rectangle 3"/>
          <p:cNvSpPr txBox="1">
            <a:spLocks noChangeArrowheads="1"/>
          </p:cNvSpPr>
          <p:nvPr/>
        </p:nvSpPr>
        <p:spPr bwMode="auto">
          <a:xfrm>
            <a:off x="476987" y="4407280"/>
            <a:ext cx="7918450" cy="1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indent="0" eaLnBrk="1" hangingPunct="1">
              <a:lnSpc>
                <a:spcPct val="90000"/>
              </a:lnSpc>
              <a:buNone/>
            </a:pPr>
            <a:endParaRPr lang="en-US" altLang="en-US" sz="2800" dirty="0"/>
          </a:p>
        </p:txBody>
      </p:sp>
      <p:sp>
        <p:nvSpPr>
          <p:cNvPr id="12" name="Rectangle 3"/>
          <p:cNvSpPr txBox="1">
            <a:spLocks noChangeArrowheads="1"/>
          </p:cNvSpPr>
          <p:nvPr/>
        </p:nvSpPr>
        <p:spPr bwMode="auto">
          <a:xfrm>
            <a:off x="374649" y="4407280"/>
            <a:ext cx="8482013" cy="17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indent="0" eaLnBrk="1" hangingPunct="1">
              <a:lnSpc>
                <a:spcPct val="90000"/>
              </a:lnSpc>
              <a:buNone/>
            </a:pPr>
            <a:r>
              <a:rPr lang="en-GB" altLang="en-US" sz="2200" u="sng" dirty="0" smtClean="0"/>
              <a:t>Other: </a:t>
            </a:r>
          </a:p>
          <a:p>
            <a:pPr eaLnBrk="1" hangingPunct="1">
              <a:lnSpc>
                <a:spcPct val="90000"/>
              </a:lnSpc>
            </a:pPr>
            <a:r>
              <a:rPr lang="en-GB" altLang="en-US" sz="2000" dirty="0" smtClean="0"/>
              <a:t>Where </a:t>
            </a:r>
            <a:r>
              <a:rPr lang="en-GB" altLang="en-US" sz="2000" dirty="0"/>
              <a:t>to go for help / how to make </a:t>
            </a:r>
            <a:r>
              <a:rPr lang="en-GB" altLang="en-US" sz="2000" dirty="0" smtClean="0"/>
              <a:t>referrals (1)</a:t>
            </a:r>
            <a:endParaRPr lang="en-GB" altLang="en-US" sz="2000" dirty="0"/>
          </a:p>
          <a:p>
            <a:pPr eaLnBrk="1" hangingPunct="1">
              <a:lnSpc>
                <a:spcPct val="90000"/>
              </a:lnSpc>
            </a:pPr>
            <a:r>
              <a:rPr lang="en-GB" altLang="en-US" sz="2000" dirty="0"/>
              <a:t>Eligibility </a:t>
            </a:r>
            <a:r>
              <a:rPr lang="en-GB" altLang="en-US" sz="2000" dirty="0" smtClean="0"/>
              <a:t>criteria (2)</a:t>
            </a:r>
            <a:endParaRPr lang="en-GB" altLang="en-US" sz="2000" dirty="0"/>
          </a:p>
          <a:p>
            <a:pPr eaLnBrk="1" hangingPunct="1">
              <a:lnSpc>
                <a:spcPct val="90000"/>
              </a:lnSpc>
            </a:pPr>
            <a:r>
              <a:rPr lang="en-GB" altLang="en-US" sz="2000" dirty="0"/>
              <a:t>Waiting list </a:t>
            </a:r>
            <a:r>
              <a:rPr lang="en-GB" altLang="en-US" sz="2000" dirty="0" smtClean="0"/>
              <a:t>times (1)</a:t>
            </a:r>
            <a:endParaRPr lang="en-GB" altLang="en-US" sz="2000" dirty="0"/>
          </a:p>
          <a:p>
            <a:pPr eaLnBrk="1" hangingPunct="1">
              <a:lnSpc>
                <a:spcPct val="90000"/>
              </a:lnSpc>
            </a:pPr>
            <a:endParaRPr lang="en-GB" altLang="en-US" sz="2000" dirty="0" smtClean="0"/>
          </a:p>
          <a:p>
            <a:pPr eaLnBrk="1" hangingPunct="1">
              <a:lnSpc>
                <a:spcPct val="90000"/>
              </a:lnSpc>
            </a:pPr>
            <a:r>
              <a:rPr lang="en-GB" altLang="en-US" sz="2000" dirty="0"/>
              <a:t>Data </a:t>
            </a:r>
            <a:r>
              <a:rPr lang="en-GB" altLang="en-US" sz="2000" dirty="0" smtClean="0"/>
              <a:t>transparency (1)</a:t>
            </a:r>
            <a:endParaRPr lang="en-GB" altLang="en-US" sz="2000" dirty="0"/>
          </a:p>
          <a:p>
            <a:pPr eaLnBrk="1" hangingPunct="1">
              <a:lnSpc>
                <a:spcPct val="90000"/>
              </a:lnSpc>
            </a:pPr>
            <a:r>
              <a:rPr lang="en-GB" altLang="en-US" sz="2000" dirty="0"/>
              <a:t>Examples of good </a:t>
            </a:r>
            <a:r>
              <a:rPr lang="en-GB" altLang="en-US" sz="2000" dirty="0" smtClean="0"/>
              <a:t>practice (1)</a:t>
            </a:r>
            <a:endParaRPr lang="en-GB" altLang="en-US" sz="2000" dirty="0"/>
          </a:p>
        </p:txBody>
      </p:sp>
      <p:pic>
        <p:nvPicPr>
          <p:cNvPr id="2" name="Picture 1"/>
          <p:cNvPicPr>
            <a:picLocks noChangeAspect="1"/>
          </p:cNvPicPr>
          <p:nvPr/>
        </p:nvPicPr>
        <p:blipFill>
          <a:blip r:embed="rId3"/>
          <a:stretch>
            <a:fillRect/>
          </a:stretch>
        </p:blipFill>
        <p:spPr>
          <a:xfrm>
            <a:off x="2153487" y="1444323"/>
            <a:ext cx="4889416" cy="2816596"/>
          </a:xfrm>
          <a:prstGeom prst="rect">
            <a:avLst/>
          </a:prstGeom>
        </p:spPr>
      </p:pic>
    </p:spTree>
    <p:extLst>
      <p:ext uri="{BB962C8B-B14F-4D97-AF65-F5344CB8AC3E}">
        <p14:creationId xmlns:p14="http://schemas.microsoft.com/office/powerpoint/2010/main" val="22074391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3315" name="Group 10"/>
          <p:cNvGrpSpPr>
            <a:grpSpLocks/>
          </p:cNvGrpSpPr>
          <p:nvPr/>
        </p:nvGrpSpPr>
        <p:grpSpPr bwMode="auto">
          <a:xfrm>
            <a:off x="3995738" y="6165850"/>
            <a:ext cx="4860925" cy="450850"/>
            <a:chOff x="4598671" y="6165304"/>
            <a:chExt cx="4257665" cy="450883"/>
          </a:xfrm>
        </p:grpSpPr>
        <p:pic>
          <p:nvPicPr>
            <p:cNvPr id="1331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16" name="Rectangle 3"/>
          <p:cNvSpPr>
            <a:spLocks noGrp="1" noChangeArrowheads="1"/>
          </p:cNvSpPr>
          <p:nvPr>
            <p:ph type="body" sz="half" idx="1"/>
          </p:nvPr>
        </p:nvSpPr>
        <p:spPr>
          <a:xfrm>
            <a:off x="395288" y="71216"/>
            <a:ext cx="8280400" cy="673100"/>
          </a:xfrm>
        </p:spPr>
        <p:txBody>
          <a:bodyPr/>
          <a:lstStyle/>
          <a:p>
            <a:pPr marL="0" indent="0" eaLnBrk="1" hangingPunct="1">
              <a:buFontTx/>
              <a:buNone/>
            </a:pPr>
            <a:r>
              <a:rPr lang="en-US" altLang="en-US" sz="4000" b="1" dirty="0" smtClean="0">
                <a:solidFill>
                  <a:schemeClr val="accent1"/>
                </a:solidFill>
              </a:rPr>
              <a:t>Parents/</a:t>
            </a:r>
            <a:r>
              <a:rPr lang="en-US" altLang="en-US" sz="4000" b="1" dirty="0" err="1" smtClean="0">
                <a:solidFill>
                  <a:schemeClr val="accent1"/>
                </a:solidFill>
              </a:rPr>
              <a:t>Carers</a:t>
            </a:r>
            <a:r>
              <a:rPr lang="en-US" altLang="en-US" sz="4000" b="1" dirty="0" smtClean="0">
                <a:solidFill>
                  <a:schemeClr val="accent1"/>
                </a:solidFill>
              </a:rPr>
              <a:t> - </a:t>
            </a:r>
            <a:r>
              <a:rPr lang="en-US" altLang="en-US" sz="4000" b="1" dirty="0">
                <a:solidFill>
                  <a:schemeClr val="accent1"/>
                </a:solidFill>
              </a:rPr>
              <a:t>Staying </a:t>
            </a:r>
            <a:r>
              <a:rPr lang="en-US" altLang="en-US" sz="4000" b="1" dirty="0" smtClean="0">
                <a:solidFill>
                  <a:schemeClr val="accent1"/>
                </a:solidFill>
              </a:rPr>
              <a:t>Informed</a:t>
            </a:r>
            <a:endParaRPr lang="en-US" altLang="en-US" sz="2800" dirty="0" smtClean="0"/>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3317" name="Rectangle 3"/>
          <p:cNvSpPr txBox="1">
            <a:spLocks noChangeArrowheads="1"/>
          </p:cNvSpPr>
          <p:nvPr/>
        </p:nvSpPr>
        <p:spPr bwMode="auto">
          <a:xfrm>
            <a:off x="576263" y="1484785"/>
            <a:ext cx="7918450" cy="1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indent="0" eaLnBrk="1" hangingPunct="1">
              <a:lnSpc>
                <a:spcPct val="90000"/>
              </a:lnSpc>
              <a:buNone/>
            </a:pPr>
            <a:endParaRPr lang="en-US" altLang="en-US" sz="2800" dirty="0"/>
          </a:p>
        </p:txBody>
      </p:sp>
      <p:sp>
        <p:nvSpPr>
          <p:cNvPr id="12" name="Rectangle 3"/>
          <p:cNvSpPr txBox="1">
            <a:spLocks noChangeArrowheads="1"/>
          </p:cNvSpPr>
          <p:nvPr/>
        </p:nvSpPr>
        <p:spPr bwMode="auto">
          <a:xfrm>
            <a:off x="447676" y="4480292"/>
            <a:ext cx="8301038" cy="12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buFont typeface="Arial" panose="020B0604020202020204" pitchFamily="34" charset="0"/>
              <a:buChar char="•"/>
            </a:pPr>
            <a:r>
              <a:rPr lang="en-GB" altLang="en-US" sz="2000" dirty="0" smtClean="0"/>
              <a:t>83.4% of Parents/carers are Likely or Very likely to search for information about SEND services via Social Media</a:t>
            </a:r>
          </a:p>
          <a:p>
            <a:pPr eaLnBrk="1" hangingPunct="1">
              <a:lnSpc>
                <a:spcPct val="90000"/>
              </a:lnSpc>
              <a:buFont typeface="Arial" panose="020B0604020202020204" pitchFamily="34" charset="0"/>
              <a:buChar char="•"/>
            </a:pPr>
            <a:r>
              <a:rPr lang="en-GB" altLang="en-US" sz="2000" dirty="0" smtClean="0"/>
              <a:t>Just 1 out of 10 Parents is very likely to get the information during One to One sessions</a:t>
            </a:r>
            <a:endParaRPr lang="en-GB" altLang="en-US" sz="2000" dirty="0"/>
          </a:p>
        </p:txBody>
      </p:sp>
      <p:pic>
        <p:nvPicPr>
          <p:cNvPr id="2" name="Picture 1"/>
          <p:cNvPicPr>
            <a:picLocks noChangeAspect="1"/>
          </p:cNvPicPr>
          <p:nvPr/>
        </p:nvPicPr>
        <p:blipFill>
          <a:blip r:embed="rId3"/>
          <a:stretch>
            <a:fillRect/>
          </a:stretch>
        </p:blipFill>
        <p:spPr>
          <a:xfrm>
            <a:off x="2051720" y="1475612"/>
            <a:ext cx="4967645" cy="2985872"/>
          </a:xfrm>
          <a:prstGeom prst="rect">
            <a:avLst/>
          </a:prstGeom>
        </p:spPr>
      </p:pic>
    </p:spTree>
    <p:extLst>
      <p:ext uri="{BB962C8B-B14F-4D97-AF65-F5344CB8AC3E}">
        <p14:creationId xmlns:p14="http://schemas.microsoft.com/office/powerpoint/2010/main" val="1122853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5123" name="Group 10"/>
          <p:cNvGrpSpPr>
            <a:grpSpLocks/>
          </p:cNvGrpSpPr>
          <p:nvPr/>
        </p:nvGrpSpPr>
        <p:grpSpPr bwMode="auto">
          <a:xfrm>
            <a:off x="3995738" y="6165850"/>
            <a:ext cx="4860925" cy="450850"/>
            <a:chOff x="4598671" y="6165304"/>
            <a:chExt cx="4257665" cy="450883"/>
          </a:xfrm>
        </p:grpSpPr>
        <p:pic>
          <p:nvPicPr>
            <p:cNvPr id="512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24" name="Rectangle 3"/>
          <p:cNvSpPr>
            <a:spLocks noGrp="1" noChangeArrowheads="1"/>
          </p:cNvSpPr>
          <p:nvPr>
            <p:ph type="body" sz="half" idx="1"/>
          </p:nvPr>
        </p:nvSpPr>
        <p:spPr>
          <a:xfrm>
            <a:off x="395288" y="404813"/>
            <a:ext cx="8280400" cy="673100"/>
          </a:xfrm>
        </p:spPr>
        <p:txBody>
          <a:bodyPr/>
          <a:lstStyle/>
          <a:p>
            <a:pPr marL="0" indent="0" eaLnBrk="1" hangingPunct="1">
              <a:buFontTx/>
              <a:buNone/>
            </a:pPr>
            <a:r>
              <a:rPr lang="en-US" altLang="en-US" sz="4000" b="1" dirty="0" smtClean="0">
                <a:solidFill>
                  <a:schemeClr val="accent1"/>
                </a:solidFill>
              </a:rPr>
              <a:t>Key Themes – Parent/</a:t>
            </a:r>
            <a:r>
              <a:rPr lang="en-US" altLang="en-US" sz="4000" b="1" dirty="0" err="1" smtClean="0">
                <a:solidFill>
                  <a:schemeClr val="accent1"/>
                </a:solidFill>
              </a:rPr>
              <a:t>Carers</a:t>
            </a:r>
            <a:endParaRPr lang="en-US" altLang="en-US" sz="4000" b="1" dirty="0" smtClean="0">
              <a:solidFill>
                <a:schemeClr val="bg1"/>
              </a:solidFill>
            </a:endParaRPr>
          </a:p>
        </p:txBody>
      </p:sp>
      <p:sp>
        <p:nvSpPr>
          <p:cNvPr id="5125" name="Rectangle 3"/>
          <p:cNvSpPr txBox="1">
            <a:spLocks noChangeArrowheads="1"/>
          </p:cNvSpPr>
          <p:nvPr/>
        </p:nvSpPr>
        <p:spPr bwMode="auto">
          <a:xfrm>
            <a:off x="447675" y="1444626"/>
            <a:ext cx="7846070" cy="129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lvl="0"/>
            <a:r>
              <a:rPr lang="en-GB" sz="1800" dirty="0"/>
              <a:t>Stable levels of satisfaction with SEND services however a reduction in the satisfaction of levels of support</a:t>
            </a:r>
          </a:p>
          <a:p>
            <a:pPr lvl="0"/>
            <a:r>
              <a:rPr lang="en-GB" sz="1800" dirty="0"/>
              <a:t>Reduction in satisfaction of providing support at right time, mainly linked to a general lack of support, long waiting lists, inaccessible support from TAMHS/CAMHS and length processes/assessments</a:t>
            </a:r>
          </a:p>
          <a:p>
            <a:pPr lvl="0"/>
            <a:r>
              <a:rPr lang="en-GB" sz="1800" dirty="0"/>
              <a:t>Reduction in satisfaction that support has improved in the last 12 months</a:t>
            </a:r>
          </a:p>
          <a:p>
            <a:pPr lvl="0"/>
            <a:r>
              <a:rPr lang="en-GB" sz="1800" dirty="0"/>
              <a:t>Parents/Carers finding that Schools and SENDCO’s have been the thing that has worked best over the last year.  Also an increase in home schooling and elective home education linked to Covid-19</a:t>
            </a:r>
          </a:p>
          <a:p>
            <a:pPr lvl="0"/>
            <a:r>
              <a:rPr lang="en-GB" sz="1800" dirty="0"/>
              <a:t>Parent/Carers would like shorter waiting lists and more accessible services.  They would like to be listened to more and for there to be better communication between services.  They also would like faster, simple and more transparent processes.  They feel less listened too in 2020 than in 2019</a:t>
            </a:r>
          </a:p>
          <a:p>
            <a:pPr lvl="0"/>
            <a:r>
              <a:rPr lang="en-GB" sz="1800" dirty="0"/>
              <a:t>Parents/Carers most concerned about independent living and social life/relationships</a:t>
            </a:r>
          </a:p>
        </p:txBody>
      </p:sp>
    </p:spTree>
    <p:extLst>
      <p:ext uri="{BB962C8B-B14F-4D97-AF65-F5344CB8AC3E}">
        <p14:creationId xmlns:p14="http://schemas.microsoft.com/office/powerpoint/2010/main" val="34878983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
          <p:cNvGrpSpPr>
            <a:grpSpLocks/>
          </p:cNvGrpSpPr>
          <p:nvPr/>
        </p:nvGrpSpPr>
        <p:grpSpPr bwMode="auto">
          <a:xfrm>
            <a:off x="447676" y="1277939"/>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13315" name="Group 10"/>
          <p:cNvGrpSpPr>
            <a:grpSpLocks/>
          </p:cNvGrpSpPr>
          <p:nvPr/>
        </p:nvGrpSpPr>
        <p:grpSpPr bwMode="auto">
          <a:xfrm>
            <a:off x="3995738" y="6165850"/>
            <a:ext cx="4860925" cy="450850"/>
            <a:chOff x="4598671" y="6165304"/>
            <a:chExt cx="4257665" cy="450883"/>
          </a:xfrm>
        </p:grpSpPr>
        <p:pic>
          <p:nvPicPr>
            <p:cNvPr id="1331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16" name="Rectangle 3"/>
          <p:cNvSpPr>
            <a:spLocks noGrp="1" noChangeArrowheads="1"/>
          </p:cNvSpPr>
          <p:nvPr>
            <p:ph type="body" sz="half" idx="1"/>
          </p:nvPr>
        </p:nvSpPr>
        <p:spPr>
          <a:xfrm>
            <a:off x="395288" y="71216"/>
            <a:ext cx="8280400" cy="673100"/>
          </a:xfrm>
        </p:spPr>
        <p:txBody>
          <a:bodyPr/>
          <a:lstStyle/>
          <a:p>
            <a:pPr marL="0" indent="0" eaLnBrk="1" hangingPunct="1">
              <a:buFontTx/>
              <a:buNone/>
            </a:pPr>
            <a:r>
              <a:rPr lang="en-US" altLang="en-US" sz="4000" b="1" dirty="0">
                <a:solidFill>
                  <a:schemeClr val="accent1"/>
                </a:solidFill>
              </a:rPr>
              <a:t>Practitioner/ Professionals - Staying </a:t>
            </a:r>
            <a:r>
              <a:rPr lang="en-US" altLang="en-US" sz="4000" b="1" dirty="0" smtClean="0">
                <a:solidFill>
                  <a:schemeClr val="accent1"/>
                </a:solidFill>
              </a:rPr>
              <a:t>Informed</a:t>
            </a:r>
            <a:endParaRPr lang="en-US" altLang="en-US" sz="2800" dirty="0" smtClean="0"/>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13317" name="Rectangle 3"/>
          <p:cNvSpPr txBox="1">
            <a:spLocks noChangeArrowheads="1"/>
          </p:cNvSpPr>
          <p:nvPr/>
        </p:nvSpPr>
        <p:spPr bwMode="auto">
          <a:xfrm>
            <a:off x="576263" y="1484785"/>
            <a:ext cx="7918450" cy="1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indent="0" eaLnBrk="1" hangingPunct="1">
              <a:lnSpc>
                <a:spcPct val="90000"/>
              </a:lnSpc>
              <a:buNone/>
            </a:pPr>
            <a:endParaRPr lang="en-US" altLang="en-US" sz="2800" dirty="0"/>
          </a:p>
        </p:txBody>
      </p:sp>
      <p:sp>
        <p:nvSpPr>
          <p:cNvPr id="12" name="Rectangle 3"/>
          <p:cNvSpPr txBox="1">
            <a:spLocks noChangeArrowheads="1"/>
          </p:cNvSpPr>
          <p:nvPr/>
        </p:nvSpPr>
        <p:spPr bwMode="auto">
          <a:xfrm>
            <a:off x="447676" y="4480292"/>
            <a:ext cx="8301038" cy="12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r>
              <a:rPr lang="en-GB" altLang="en-US" sz="2000" dirty="0" smtClean="0"/>
              <a:t>43.1 % of Professionals are Very likely to get information from Swindon Local Offer (43.1%)</a:t>
            </a:r>
          </a:p>
          <a:p>
            <a:pPr eaLnBrk="1" hangingPunct="1">
              <a:lnSpc>
                <a:spcPct val="90000"/>
              </a:lnSpc>
            </a:pPr>
            <a:r>
              <a:rPr lang="en-GB" altLang="en-US" sz="2000" dirty="0" smtClean="0"/>
              <a:t>Social media are least popular source of information among Professionals (29.2% Likely or Very unlikely) </a:t>
            </a:r>
            <a:endParaRPr lang="en-GB" altLang="en-US" sz="2000" dirty="0"/>
          </a:p>
        </p:txBody>
      </p:sp>
      <p:pic>
        <p:nvPicPr>
          <p:cNvPr id="4" name="Picture 3"/>
          <p:cNvPicPr>
            <a:picLocks noChangeAspect="1"/>
          </p:cNvPicPr>
          <p:nvPr/>
        </p:nvPicPr>
        <p:blipFill>
          <a:blip r:embed="rId3"/>
          <a:stretch>
            <a:fillRect/>
          </a:stretch>
        </p:blipFill>
        <p:spPr>
          <a:xfrm>
            <a:off x="1947879" y="1349878"/>
            <a:ext cx="5175218" cy="3110636"/>
          </a:xfrm>
          <a:prstGeom prst="rect">
            <a:avLst/>
          </a:prstGeom>
        </p:spPr>
      </p:pic>
    </p:spTree>
    <p:extLst>
      <p:ext uri="{BB962C8B-B14F-4D97-AF65-F5344CB8AC3E}">
        <p14:creationId xmlns:p14="http://schemas.microsoft.com/office/powerpoint/2010/main" val="30326098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10"/>
          <p:cNvGrpSpPr>
            <a:grpSpLocks/>
          </p:cNvGrpSpPr>
          <p:nvPr/>
        </p:nvGrpSpPr>
        <p:grpSpPr bwMode="auto">
          <a:xfrm>
            <a:off x="3924300" y="6165850"/>
            <a:ext cx="4932363" cy="693738"/>
            <a:chOff x="4764068" y="6165304"/>
            <a:chExt cx="4092268" cy="693627"/>
          </a:xfrm>
        </p:grpSpPr>
        <p:pic>
          <p:nvPicPr>
            <p:cNvPr id="3379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4"/>
            <p:cNvSpPr>
              <a:spLocks noChangeArrowheads="1"/>
            </p:cNvSpPr>
            <p:nvPr/>
          </p:nvSpPr>
          <p:spPr bwMode="auto">
            <a:xfrm>
              <a:off x="4764068" y="6243409"/>
              <a:ext cx="2959410" cy="61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GB" altLang="en-US" sz="1700">
                  <a:solidFill>
                    <a:srgbClr val="404040"/>
                  </a:solidFill>
                </a:rPr>
                <a:t>Performance, Intelligence &amp; Insight</a:t>
              </a:r>
              <a:endParaRPr lang="en-US" altLang="en-US" sz="1700"/>
            </a:p>
            <a:p>
              <a:pPr algn="just">
                <a:spcBef>
                  <a:spcPct val="0"/>
                </a:spcBef>
                <a:buFontTx/>
                <a:buNone/>
              </a:pPr>
              <a:endParaRPr lang="en-US" altLang="en-US" sz="1700"/>
            </a:p>
          </p:txBody>
        </p:sp>
        <p:cxnSp>
          <p:nvCxnSpPr>
            <p:cNvPr id="14" name="Straight Connector 13"/>
            <p:cNvCxnSpPr/>
            <p:nvPr/>
          </p:nvCxnSpPr>
          <p:spPr>
            <a:xfrm>
              <a:off x="7450977" y="6243080"/>
              <a:ext cx="0" cy="353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795" name="Rectangle 3"/>
          <p:cNvSpPr>
            <a:spLocks noGrp="1" noChangeArrowheads="1"/>
          </p:cNvSpPr>
          <p:nvPr>
            <p:ph type="body" sz="half" idx="1"/>
          </p:nvPr>
        </p:nvSpPr>
        <p:spPr>
          <a:xfrm>
            <a:off x="447675" y="620713"/>
            <a:ext cx="7004050" cy="5472112"/>
          </a:xfrm>
        </p:spPr>
        <p:txBody>
          <a:bodyPr/>
          <a:lstStyle/>
          <a:p>
            <a:pPr marL="0" indent="0" eaLnBrk="1" hangingPunct="1">
              <a:buFontTx/>
              <a:buNone/>
            </a:pPr>
            <a:r>
              <a:rPr lang="en-US" altLang="en-US" sz="2800" smtClean="0">
                <a:solidFill>
                  <a:srgbClr val="7F7F7F"/>
                </a:solidFill>
              </a:rPr>
              <a:t>Thank you</a:t>
            </a:r>
          </a:p>
          <a:p>
            <a:pPr marL="0" indent="0" eaLnBrk="1" hangingPunct="1">
              <a:buFontTx/>
              <a:buNone/>
            </a:pPr>
            <a:r>
              <a:rPr lang="en-US" altLang="en-US" sz="2800" smtClean="0">
                <a:solidFill>
                  <a:schemeClr val="accent1"/>
                </a:solidFill>
              </a:rPr>
              <a:t>www.swindon.gov.uk</a:t>
            </a:r>
          </a:p>
          <a:p>
            <a:pPr marL="0" indent="0" eaLnBrk="1" hangingPunct="1">
              <a:buFontTx/>
              <a:buNone/>
            </a:pPr>
            <a:endParaRPr lang="en-US" altLang="en-US" sz="2800" smtClean="0">
              <a:solidFill>
                <a:srgbClr val="7F7F7F"/>
              </a:solidFill>
            </a:endParaRPr>
          </a:p>
          <a:p>
            <a:pPr marL="0" indent="0" eaLnBrk="1" hangingPunct="1">
              <a:buFontTx/>
              <a:buNone/>
            </a:pPr>
            <a:endParaRPr lang="en-US" altLang="en-US" sz="2400" smtClean="0">
              <a:solidFill>
                <a:schemeClr val="accent1"/>
              </a:solidFill>
            </a:endParaRPr>
          </a:p>
          <a:p>
            <a:pPr marL="0" indent="0" eaLnBrk="1" hangingPunct="1">
              <a:buFontTx/>
              <a:buNone/>
            </a:pPr>
            <a:endParaRPr lang="en-US" altLang="en-US" sz="2400" smtClean="0">
              <a:solidFill>
                <a:schemeClr val="accent1"/>
              </a:solidFill>
            </a:endParaRPr>
          </a:p>
          <a:p>
            <a:pPr marL="0" indent="0" eaLnBrk="1" hangingPunct="1">
              <a:buFontTx/>
              <a:buNone/>
            </a:pPr>
            <a:endParaRPr lang="en-US" altLang="en-US" sz="2400" smtClean="0">
              <a:solidFill>
                <a:schemeClr val="accent1"/>
              </a:solidFill>
            </a:endParaRPr>
          </a:p>
          <a:p>
            <a:pPr marL="0" indent="0" eaLnBrk="1" hangingPunct="1">
              <a:buFontTx/>
              <a:buNone/>
            </a:pPr>
            <a:endParaRPr lang="en-US" altLang="en-US" sz="2400" smtClean="0">
              <a:solidFill>
                <a:schemeClr val="accent1"/>
              </a:solidFill>
            </a:endParaRPr>
          </a:p>
          <a:p>
            <a:pPr marL="0" indent="0" eaLnBrk="1" hangingPunct="1">
              <a:buFontTx/>
              <a:buNone/>
            </a:pPr>
            <a:endParaRPr lang="en-US" altLang="en-US" sz="2400" smtClean="0">
              <a:solidFill>
                <a:schemeClr val="accent1"/>
              </a:solidFill>
            </a:endParaRPr>
          </a:p>
          <a:p>
            <a:pPr marL="0" indent="0" eaLnBrk="1" hangingPunct="1">
              <a:buFontTx/>
              <a:buNone/>
            </a:pPr>
            <a:endParaRPr lang="en-US" altLang="en-US" sz="2400" smtClean="0">
              <a:solidFill>
                <a:schemeClr val="accent1"/>
              </a:solidFill>
            </a:endParaRPr>
          </a:p>
          <a:p>
            <a:pPr marL="0" indent="0" eaLnBrk="1" hangingPunct="1">
              <a:buFontTx/>
              <a:buNone/>
            </a:pPr>
            <a:endParaRPr lang="en-US" altLang="en-US" sz="2400" smtClean="0">
              <a:solidFill>
                <a:schemeClr val="accent1"/>
              </a:solidFill>
            </a:endParaRPr>
          </a:p>
          <a:p>
            <a:pPr marL="0" indent="0" eaLnBrk="1" hangingPunct="1">
              <a:buFontTx/>
              <a:buNone/>
            </a:pPr>
            <a:endParaRPr lang="en-US" altLang="en-US" sz="2400" b="1" smtClean="0">
              <a:solidFill>
                <a:srgbClr val="FFFFFF"/>
              </a:solidFill>
            </a:endParaRPr>
          </a:p>
          <a:p>
            <a:pPr marL="0" indent="0" eaLnBrk="1" hangingPunct="1">
              <a:buFontTx/>
              <a:buNone/>
            </a:pPr>
            <a:endParaRPr lang="en-US" altLang="en-US" sz="2400" b="1" smtClean="0">
              <a:solidFill>
                <a:srgbClr val="FFFF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5123" name="Group 10"/>
          <p:cNvGrpSpPr>
            <a:grpSpLocks/>
          </p:cNvGrpSpPr>
          <p:nvPr/>
        </p:nvGrpSpPr>
        <p:grpSpPr bwMode="auto">
          <a:xfrm>
            <a:off x="3995738" y="6165850"/>
            <a:ext cx="4860925" cy="450850"/>
            <a:chOff x="4598671" y="6165304"/>
            <a:chExt cx="4257665" cy="450883"/>
          </a:xfrm>
        </p:grpSpPr>
        <p:pic>
          <p:nvPicPr>
            <p:cNvPr id="512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24" name="Rectangle 3"/>
          <p:cNvSpPr>
            <a:spLocks noGrp="1" noChangeArrowheads="1"/>
          </p:cNvSpPr>
          <p:nvPr>
            <p:ph type="body" sz="half" idx="1"/>
          </p:nvPr>
        </p:nvSpPr>
        <p:spPr>
          <a:xfrm>
            <a:off x="395288" y="404813"/>
            <a:ext cx="8280400" cy="673100"/>
          </a:xfrm>
        </p:spPr>
        <p:txBody>
          <a:bodyPr/>
          <a:lstStyle/>
          <a:p>
            <a:pPr marL="0" indent="0" eaLnBrk="1" hangingPunct="1">
              <a:buFontTx/>
              <a:buNone/>
            </a:pPr>
            <a:r>
              <a:rPr lang="en-US" altLang="en-US" sz="3600" b="1" dirty="0" smtClean="0">
                <a:solidFill>
                  <a:schemeClr val="accent1"/>
                </a:solidFill>
              </a:rPr>
              <a:t>Key Themes – Professional/Practitioner</a:t>
            </a:r>
            <a:endParaRPr lang="en-US" altLang="en-US" sz="3600" b="1" dirty="0" smtClean="0">
              <a:solidFill>
                <a:schemeClr val="bg1"/>
              </a:solidFill>
            </a:endParaRPr>
          </a:p>
        </p:txBody>
      </p:sp>
      <p:sp>
        <p:nvSpPr>
          <p:cNvPr id="5125" name="Rectangle 3"/>
          <p:cNvSpPr txBox="1">
            <a:spLocks noChangeArrowheads="1"/>
          </p:cNvSpPr>
          <p:nvPr/>
        </p:nvSpPr>
        <p:spPr bwMode="auto">
          <a:xfrm>
            <a:off x="447675" y="1444626"/>
            <a:ext cx="7846070" cy="129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lvl="0"/>
            <a:r>
              <a:rPr lang="en-GB" sz="1700" dirty="0"/>
              <a:t>Increase in levels of satisfaction with SEND services and with levels of support for young people.</a:t>
            </a:r>
          </a:p>
          <a:p>
            <a:pPr lvl="0"/>
            <a:r>
              <a:rPr lang="en-GB" sz="1700" dirty="0"/>
              <a:t>Also an increase in feeling that we provide </a:t>
            </a:r>
            <a:r>
              <a:rPr lang="en-GB" sz="1700" dirty="0" smtClean="0"/>
              <a:t>the </a:t>
            </a:r>
            <a:r>
              <a:rPr lang="en-GB" sz="1700" dirty="0"/>
              <a:t>right support at right time – this is in contrast to parents/carers feelings.</a:t>
            </a:r>
          </a:p>
          <a:p>
            <a:pPr lvl="0"/>
            <a:r>
              <a:rPr lang="en-GB" sz="1700" dirty="0"/>
              <a:t>Practitioners are finding that waiting times and referrals are too long.  Also that complicated procedures clog up the system.  They feel that services for SEN support need to be better as the thresholds for some services for EHCP support are too high</a:t>
            </a:r>
          </a:p>
          <a:p>
            <a:pPr lvl="0"/>
            <a:r>
              <a:rPr lang="en-GB" sz="1700" dirty="0"/>
              <a:t>Professionals have felt that there has been better joined up working and communication and have adapted well to new working arrangements.  Improvements in the statutory services were noted as a result of the restructure</a:t>
            </a:r>
          </a:p>
          <a:p>
            <a:pPr lvl="0"/>
            <a:r>
              <a:rPr lang="en-GB" sz="1700" dirty="0"/>
              <a:t>They would like an increase in specialist provision as well as improving processes in the SENAT e.g. responding quicker, more consistent staff, up to date paper work.  They would also like referral routes and processes to be improved to reduce paperwork and duplication – this in turn would reduce waiting times</a:t>
            </a:r>
          </a:p>
          <a:p>
            <a:pPr eaLnBrk="1" hangingPunct="1">
              <a:lnSpc>
                <a:spcPct val="90000"/>
              </a:lnSpc>
            </a:pPr>
            <a:endParaRPr lang="en-US" altLang="en-US" sz="1700" dirty="0" smtClean="0"/>
          </a:p>
        </p:txBody>
      </p:sp>
    </p:spTree>
    <p:extLst>
      <p:ext uri="{BB962C8B-B14F-4D97-AF65-F5344CB8AC3E}">
        <p14:creationId xmlns:p14="http://schemas.microsoft.com/office/powerpoint/2010/main" val="3501076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5123" name="Group 10"/>
          <p:cNvGrpSpPr>
            <a:grpSpLocks/>
          </p:cNvGrpSpPr>
          <p:nvPr/>
        </p:nvGrpSpPr>
        <p:grpSpPr bwMode="auto">
          <a:xfrm>
            <a:off x="3995738" y="6165850"/>
            <a:ext cx="4860925" cy="450850"/>
            <a:chOff x="4598671" y="6165304"/>
            <a:chExt cx="4257665" cy="450883"/>
          </a:xfrm>
        </p:grpSpPr>
        <p:pic>
          <p:nvPicPr>
            <p:cNvPr id="512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24" name="Rectangle 3"/>
          <p:cNvSpPr>
            <a:spLocks noGrp="1" noChangeArrowheads="1"/>
          </p:cNvSpPr>
          <p:nvPr>
            <p:ph type="body" sz="half" idx="1"/>
          </p:nvPr>
        </p:nvSpPr>
        <p:spPr>
          <a:xfrm>
            <a:off x="395288" y="404813"/>
            <a:ext cx="8280400" cy="673100"/>
          </a:xfrm>
        </p:spPr>
        <p:txBody>
          <a:bodyPr/>
          <a:lstStyle/>
          <a:p>
            <a:pPr marL="0" indent="0" eaLnBrk="1" hangingPunct="1">
              <a:buFontTx/>
              <a:buNone/>
            </a:pPr>
            <a:r>
              <a:rPr lang="en-US" altLang="en-US" sz="3600" b="1" dirty="0" smtClean="0">
                <a:solidFill>
                  <a:schemeClr val="accent1"/>
                </a:solidFill>
              </a:rPr>
              <a:t>Key Themes – Professional/Practitioner</a:t>
            </a:r>
            <a:endParaRPr lang="en-US" altLang="en-US" sz="3600" b="1" dirty="0" smtClean="0">
              <a:solidFill>
                <a:schemeClr val="bg1"/>
              </a:solidFill>
            </a:endParaRPr>
          </a:p>
        </p:txBody>
      </p:sp>
      <p:sp>
        <p:nvSpPr>
          <p:cNvPr id="5125" name="Rectangle 3"/>
          <p:cNvSpPr txBox="1">
            <a:spLocks noChangeArrowheads="1"/>
          </p:cNvSpPr>
          <p:nvPr/>
        </p:nvSpPr>
        <p:spPr bwMode="auto">
          <a:xfrm>
            <a:off x="447675" y="1444626"/>
            <a:ext cx="7846070" cy="129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lvl="0"/>
            <a:r>
              <a:rPr lang="en-GB" sz="1700" dirty="0"/>
              <a:t>Increase in levels of satisfaction with SEND services and with levels of support for young people.</a:t>
            </a:r>
          </a:p>
          <a:p>
            <a:pPr lvl="0"/>
            <a:r>
              <a:rPr lang="en-GB" sz="1700" dirty="0"/>
              <a:t>Also an increase in feeling that we provide </a:t>
            </a:r>
            <a:r>
              <a:rPr lang="en-GB" sz="1700" dirty="0" err="1"/>
              <a:t>trhe</a:t>
            </a:r>
            <a:r>
              <a:rPr lang="en-GB" sz="1700" dirty="0"/>
              <a:t> right support at right time – this is in contrast to parents/carers feelings.</a:t>
            </a:r>
          </a:p>
          <a:p>
            <a:pPr lvl="0"/>
            <a:r>
              <a:rPr lang="en-GB" sz="1700" dirty="0"/>
              <a:t>Practitioners are finding that waiting times and referrals are too long.  Also that complicated procedures clog up the system.  They feel that services for SEN support need to be better as the thresholds for some services for EHCP support are too high</a:t>
            </a:r>
          </a:p>
          <a:p>
            <a:pPr lvl="0"/>
            <a:r>
              <a:rPr lang="en-GB" sz="1700" dirty="0"/>
              <a:t>Professionals have felt that there has been better joined up working and communication and have adapted well to new working arrangements.  Improvements in the statutory services were noted as a result of the restructure</a:t>
            </a:r>
          </a:p>
          <a:p>
            <a:pPr lvl="0"/>
            <a:r>
              <a:rPr lang="en-GB" sz="1700" dirty="0"/>
              <a:t>They would like an increase in specialist provision as well as improving processes in the SENAT e.g. responding quicker, more consistent staff, up to date paper work.  They would also like referral routes and processes to be improved to reduce paperwork and duplication – this in turn would reduce waiting times</a:t>
            </a:r>
          </a:p>
          <a:p>
            <a:pPr eaLnBrk="1" hangingPunct="1">
              <a:lnSpc>
                <a:spcPct val="90000"/>
              </a:lnSpc>
            </a:pPr>
            <a:endParaRPr lang="en-US" altLang="en-US" sz="1700" dirty="0" smtClean="0"/>
          </a:p>
        </p:txBody>
      </p:sp>
    </p:spTree>
    <p:extLst>
      <p:ext uri="{BB962C8B-B14F-4D97-AF65-F5344CB8AC3E}">
        <p14:creationId xmlns:p14="http://schemas.microsoft.com/office/powerpoint/2010/main" val="1699936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6147" name="Group 10"/>
          <p:cNvGrpSpPr>
            <a:grpSpLocks/>
          </p:cNvGrpSpPr>
          <p:nvPr/>
        </p:nvGrpSpPr>
        <p:grpSpPr bwMode="auto">
          <a:xfrm>
            <a:off x="3995738" y="6165850"/>
            <a:ext cx="4860925" cy="450850"/>
            <a:chOff x="4598671" y="6165304"/>
            <a:chExt cx="4257665" cy="450883"/>
          </a:xfrm>
        </p:grpSpPr>
        <p:pic>
          <p:nvPicPr>
            <p:cNvPr id="615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48" name="Rectangle 3"/>
          <p:cNvSpPr>
            <a:spLocks noGrp="1" noChangeArrowheads="1"/>
          </p:cNvSpPr>
          <p:nvPr>
            <p:ph type="body" sz="half" idx="1"/>
          </p:nvPr>
        </p:nvSpPr>
        <p:spPr>
          <a:xfrm>
            <a:off x="414674" y="357453"/>
            <a:ext cx="8280400" cy="719684"/>
          </a:xfrm>
        </p:spPr>
        <p:txBody>
          <a:bodyPr/>
          <a:lstStyle/>
          <a:p>
            <a:pPr marL="0" indent="0" eaLnBrk="1" hangingPunct="1">
              <a:buFontTx/>
              <a:buNone/>
            </a:pPr>
            <a:r>
              <a:rPr lang="en-GB" altLang="en-US" sz="4000" b="1" dirty="0" smtClean="0">
                <a:solidFill>
                  <a:schemeClr val="accent1"/>
                </a:solidFill>
              </a:rPr>
              <a:t>Young People</a:t>
            </a: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6149" name="Rectangle 3"/>
          <p:cNvSpPr txBox="1">
            <a:spLocks noChangeArrowheads="1"/>
          </p:cNvSpPr>
          <p:nvPr/>
        </p:nvSpPr>
        <p:spPr bwMode="auto">
          <a:xfrm>
            <a:off x="661354" y="3432509"/>
            <a:ext cx="7748263" cy="47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indent="0" eaLnBrk="1" hangingPunct="1">
              <a:lnSpc>
                <a:spcPct val="90000"/>
              </a:lnSpc>
              <a:buNone/>
            </a:pPr>
            <a:r>
              <a:rPr lang="en-US" altLang="en-US" sz="2800" dirty="0" smtClean="0"/>
              <a:t>Main types of support received:</a:t>
            </a:r>
          </a:p>
          <a:p>
            <a:pPr marL="0" indent="0" eaLnBrk="1" hangingPunct="1">
              <a:lnSpc>
                <a:spcPct val="90000"/>
              </a:lnSpc>
              <a:buNone/>
            </a:pPr>
            <a:endParaRPr lang="en-US" altLang="en-US" sz="2800" dirty="0"/>
          </a:p>
        </p:txBody>
      </p:sp>
      <p:pic>
        <p:nvPicPr>
          <p:cNvPr id="3" name="Picture 2"/>
          <p:cNvPicPr>
            <a:picLocks noChangeAspect="1"/>
          </p:cNvPicPr>
          <p:nvPr/>
        </p:nvPicPr>
        <p:blipFill>
          <a:blip r:embed="rId3"/>
          <a:stretch>
            <a:fillRect/>
          </a:stretch>
        </p:blipFill>
        <p:spPr>
          <a:xfrm>
            <a:off x="1163301" y="1419157"/>
            <a:ext cx="6744367" cy="2178037"/>
          </a:xfrm>
          <a:prstGeom prst="rect">
            <a:avLst/>
          </a:prstGeom>
        </p:spPr>
      </p:pic>
      <p:sp>
        <p:nvSpPr>
          <p:cNvPr id="16" name="Rectangle 3"/>
          <p:cNvSpPr txBox="1">
            <a:spLocks noChangeArrowheads="1"/>
          </p:cNvSpPr>
          <p:nvPr/>
        </p:nvSpPr>
        <p:spPr bwMode="auto">
          <a:xfrm>
            <a:off x="661354" y="3911474"/>
            <a:ext cx="7748263" cy="188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lvl="0"/>
            <a:r>
              <a:rPr lang="en-US" sz="2000" dirty="0"/>
              <a:t>Teaching Assistant (30)</a:t>
            </a:r>
            <a:endParaRPr lang="en-GB" sz="2000" dirty="0"/>
          </a:p>
          <a:p>
            <a:pPr lvl="0"/>
            <a:r>
              <a:rPr lang="en-US" sz="2000" dirty="0"/>
              <a:t>School / Teacher  (22)</a:t>
            </a:r>
            <a:endParaRPr lang="en-GB" sz="2000" dirty="0"/>
          </a:p>
          <a:p>
            <a:pPr lvl="0"/>
            <a:r>
              <a:rPr lang="en-US" sz="2000" dirty="0" err="1"/>
              <a:t>Maths</a:t>
            </a:r>
            <a:r>
              <a:rPr lang="en-US" sz="2000" dirty="0"/>
              <a:t> and English (4)</a:t>
            </a:r>
            <a:endParaRPr lang="en-GB" sz="2000" dirty="0"/>
          </a:p>
          <a:p>
            <a:pPr lvl="0"/>
            <a:r>
              <a:rPr lang="en-US" sz="2000" dirty="0"/>
              <a:t>Scribe (4)</a:t>
            </a:r>
            <a:endParaRPr lang="en-GB" sz="2000" dirty="0"/>
          </a:p>
          <a:p>
            <a:pPr lvl="0"/>
            <a:r>
              <a:rPr lang="en-US" sz="2000" dirty="0"/>
              <a:t>Extra Time (4)</a:t>
            </a:r>
            <a:endParaRPr lang="en-GB" sz="2000" dirty="0"/>
          </a:p>
          <a:p>
            <a:pPr lvl="0"/>
            <a:r>
              <a:rPr lang="en-US" sz="2000" dirty="0"/>
              <a:t>College (3)</a:t>
            </a:r>
            <a:endParaRPr lang="en-GB" sz="2000" dirty="0"/>
          </a:p>
          <a:p>
            <a:pPr lvl="0"/>
            <a:r>
              <a:rPr lang="en-US" sz="2000" dirty="0"/>
              <a:t>Key Worker (3)</a:t>
            </a:r>
            <a:endParaRPr lang="en-GB" sz="2000" dirty="0"/>
          </a:p>
          <a:p>
            <a:pPr lvl="0"/>
            <a:r>
              <a:rPr lang="en-US" sz="2000" dirty="0"/>
              <a:t>Parents (2)</a:t>
            </a:r>
            <a:endParaRPr lang="en-GB" sz="2000" dirty="0"/>
          </a:p>
          <a:p>
            <a:pPr lvl="0"/>
            <a:r>
              <a:rPr lang="en-US" sz="2000" dirty="0"/>
              <a:t>Speech and language (2)</a:t>
            </a:r>
            <a:endParaRPr lang="en-GB" sz="2000" dirty="0"/>
          </a:p>
          <a:p>
            <a:pPr lvl="0"/>
            <a:r>
              <a:rPr lang="en-US" sz="2000" dirty="0"/>
              <a:t>Reader (2</a:t>
            </a:r>
            <a:r>
              <a:rPr lang="en-US" sz="2000" dirty="0" smtClean="0"/>
              <a:t>)</a:t>
            </a:r>
            <a:endParaRPr lang="en-US" altLang="en-US" sz="2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
          <p:cNvGrpSpPr>
            <a:grpSpLocks/>
          </p:cNvGrpSpPr>
          <p:nvPr/>
        </p:nvGrpSpPr>
        <p:grpSpPr bwMode="auto">
          <a:xfrm>
            <a:off x="447675" y="1366838"/>
            <a:ext cx="8301038" cy="4510087"/>
            <a:chOff x="448344" y="1367408"/>
            <a:chExt cx="8300120" cy="4113213"/>
          </a:xfrm>
        </p:grpSpPr>
        <p:sp>
          <p:nvSpPr>
            <p:cNvPr id="7" name="Rectangle 25"/>
            <p:cNvSpPr>
              <a:spLocks noChangeArrowheads="1"/>
            </p:cNvSpPr>
            <p:nvPr/>
          </p:nvSpPr>
          <p:spPr bwMode="auto">
            <a:xfrm>
              <a:off x="448344" y="1367408"/>
              <a:ext cx="5893736" cy="4113213"/>
            </a:xfrm>
            <a:prstGeom prst="rect">
              <a:avLst/>
            </a:prstGeom>
            <a:solidFill>
              <a:schemeClr val="accent1">
                <a:lumMod val="20000"/>
                <a:lumOff val="80000"/>
              </a:schemeClr>
            </a:solidFill>
            <a:ln>
              <a:noFill/>
            </a:ln>
            <a:extLst>
              <a:ext uri="{91240B29-F687-4f45-9708-019B960494DF}"/>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20000"/>
                </a:spcBef>
                <a:buClr>
                  <a:srgbClr val="7AC6E8"/>
                </a:buClr>
                <a:buFont typeface="Wingdings" panose="05000000000000000000" pitchFamily="2" charset="2"/>
                <a:buChar char="n"/>
                <a:defRPr/>
              </a:pPr>
              <a:endParaRPr lang="en-GB" altLang="en-US" dirty="0" smtClean="0"/>
            </a:p>
          </p:txBody>
        </p:sp>
        <p:sp>
          <p:nvSpPr>
            <p:cNvPr id="8" name="AutoShape 28"/>
            <p:cNvSpPr>
              <a:spLocks noChangeArrowheads="1"/>
            </p:cNvSpPr>
            <p:nvPr/>
          </p:nvSpPr>
          <p:spPr bwMode="auto">
            <a:xfrm>
              <a:off x="4202367" y="1367408"/>
              <a:ext cx="4546097" cy="4113213"/>
            </a:xfrm>
            <a:prstGeom prst="roundRect">
              <a:avLst>
                <a:gd name="adj" fmla="val 16667"/>
              </a:avLst>
            </a:prstGeom>
            <a:solidFill>
              <a:schemeClr val="accent1">
                <a:lumMod val="20000"/>
                <a:lumOff val="80000"/>
              </a:schemeClr>
            </a:solidFill>
            <a:ln>
              <a:noFill/>
            </a:ln>
          </p:spPr>
          <p:txBody>
            <a:bodyPr wrap="none" anchor="ctr"/>
            <a:lstStyle/>
            <a:p>
              <a:pPr algn="ctr">
                <a:defRPr/>
              </a:pPr>
              <a:r>
                <a:rPr lang="en-US" dirty="0">
                  <a:latin typeface="Times" charset="0"/>
                  <a:ea typeface="ＭＳ Ｐゴシック" charset="0"/>
                  <a:cs typeface="ＭＳ Ｐゴシック" charset="0"/>
                </a:rPr>
                <a:t> </a:t>
              </a:r>
            </a:p>
          </p:txBody>
        </p:sp>
      </p:grpSp>
      <p:grpSp>
        <p:nvGrpSpPr>
          <p:cNvPr id="6147" name="Group 10"/>
          <p:cNvGrpSpPr>
            <a:grpSpLocks/>
          </p:cNvGrpSpPr>
          <p:nvPr/>
        </p:nvGrpSpPr>
        <p:grpSpPr bwMode="auto">
          <a:xfrm>
            <a:off x="3995738" y="6165850"/>
            <a:ext cx="4860925" cy="450850"/>
            <a:chOff x="4598671" y="6165304"/>
            <a:chExt cx="4257665" cy="450883"/>
          </a:xfrm>
        </p:grpSpPr>
        <p:pic>
          <p:nvPicPr>
            <p:cNvPr id="615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4"/>
            <p:cNvSpPr>
              <a:spLocks noChangeArrowheads="1"/>
            </p:cNvSpPr>
            <p:nvPr/>
          </p:nvSpPr>
          <p:spPr bwMode="auto">
            <a:xfrm>
              <a:off x="4598671" y="6243409"/>
              <a:ext cx="3290209"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700">
                  <a:solidFill>
                    <a:srgbClr val="404040"/>
                  </a:solidFill>
                </a:rPr>
                <a:t>Performance, Intelligence &amp; Insight</a:t>
              </a:r>
              <a:endParaRPr lang="en-US" altLang="en-US" sz="1700"/>
            </a:p>
          </p:txBody>
        </p:sp>
        <p:cxnSp>
          <p:nvCxnSpPr>
            <p:cNvPr id="14" name="Straight Connector 13"/>
            <p:cNvCxnSpPr/>
            <p:nvPr/>
          </p:nvCxnSpPr>
          <p:spPr>
            <a:xfrm>
              <a:off x="7451946"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48" name="Rectangle 3"/>
          <p:cNvSpPr>
            <a:spLocks noGrp="1" noChangeArrowheads="1"/>
          </p:cNvSpPr>
          <p:nvPr>
            <p:ph type="body" sz="half" idx="1"/>
          </p:nvPr>
        </p:nvSpPr>
        <p:spPr>
          <a:xfrm>
            <a:off x="420693" y="381604"/>
            <a:ext cx="8280400" cy="791692"/>
          </a:xfrm>
        </p:spPr>
        <p:txBody>
          <a:bodyPr/>
          <a:lstStyle/>
          <a:p>
            <a:pPr marL="0" indent="0" eaLnBrk="1" hangingPunct="1">
              <a:buFontTx/>
              <a:buNone/>
            </a:pPr>
            <a:r>
              <a:rPr lang="en-GB" altLang="en-US" sz="4000" b="1" dirty="0" smtClean="0">
                <a:solidFill>
                  <a:schemeClr val="accent1"/>
                </a:solidFill>
              </a:rPr>
              <a:t>Young People</a:t>
            </a: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2800" dirty="0" smtClean="0">
              <a:solidFill>
                <a:schemeClr val="bg1"/>
              </a:solidFill>
            </a:endParaRPr>
          </a:p>
          <a:p>
            <a:pPr marL="0" indent="0" eaLnBrk="1" hangingPunct="1">
              <a:buFontTx/>
              <a:buNone/>
            </a:pPr>
            <a:endParaRPr lang="en-US" altLang="en-US" sz="1500" dirty="0" smtClean="0">
              <a:solidFill>
                <a:schemeClr val="bg1"/>
              </a:solidFill>
            </a:endParaRPr>
          </a:p>
          <a:p>
            <a:pPr marL="0" indent="0" eaLnBrk="1" hangingPunct="1">
              <a:buFontTx/>
              <a:buNone/>
            </a:pPr>
            <a:r>
              <a:rPr lang="en-US" altLang="en-US" sz="2400" dirty="0" smtClean="0">
                <a:solidFill>
                  <a:schemeClr val="bg1"/>
                </a:solidFill>
              </a:rPr>
              <a:t>  </a:t>
            </a:r>
          </a:p>
        </p:txBody>
      </p:sp>
      <p:sp>
        <p:nvSpPr>
          <p:cNvPr id="6149" name="Rectangle 3"/>
          <p:cNvSpPr txBox="1">
            <a:spLocks noChangeArrowheads="1"/>
          </p:cNvSpPr>
          <p:nvPr/>
        </p:nvSpPr>
        <p:spPr bwMode="auto">
          <a:xfrm>
            <a:off x="712169" y="3432509"/>
            <a:ext cx="7697448" cy="478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indent="0" eaLnBrk="1" hangingPunct="1">
              <a:lnSpc>
                <a:spcPct val="90000"/>
              </a:lnSpc>
              <a:buNone/>
            </a:pPr>
            <a:r>
              <a:rPr lang="en-US" altLang="en-US" sz="2800" dirty="0" smtClean="0"/>
              <a:t>Main types of support received:</a:t>
            </a:r>
          </a:p>
          <a:p>
            <a:pPr marL="0" indent="0" eaLnBrk="1" hangingPunct="1">
              <a:lnSpc>
                <a:spcPct val="90000"/>
              </a:lnSpc>
              <a:buNone/>
            </a:pPr>
            <a:endParaRPr lang="en-US" altLang="en-US" sz="2800" dirty="0"/>
          </a:p>
        </p:txBody>
      </p:sp>
      <p:sp>
        <p:nvSpPr>
          <p:cNvPr id="16" name="Rectangle 3"/>
          <p:cNvSpPr txBox="1">
            <a:spLocks noChangeArrowheads="1"/>
          </p:cNvSpPr>
          <p:nvPr/>
        </p:nvSpPr>
        <p:spPr bwMode="auto">
          <a:xfrm>
            <a:off x="712169" y="3911474"/>
            <a:ext cx="7748263" cy="188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lstStyle>
            <a:lvl1pPr marL="457200" indent="-4572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lvl="0"/>
            <a:r>
              <a:rPr lang="en-US" sz="2000" dirty="0" smtClean="0"/>
              <a:t>Doctor / Hospital (17)</a:t>
            </a:r>
          </a:p>
          <a:p>
            <a:pPr lvl="0"/>
            <a:r>
              <a:rPr lang="en-US" sz="2000" dirty="0" smtClean="0"/>
              <a:t>Mental health / Counsellor / Psychologist / CAMHS / TAMHS (9)</a:t>
            </a:r>
          </a:p>
          <a:p>
            <a:pPr lvl="0"/>
            <a:r>
              <a:rPr lang="en-US" sz="2000" dirty="0" smtClean="0"/>
              <a:t>School / Teacher (6)</a:t>
            </a:r>
          </a:p>
          <a:p>
            <a:pPr lvl="0"/>
            <a:r>
              <a:rPr lang="en-US" sz="2000" dirty="0" smtClean="0"/>
              <a:t>Medication (ADHD) (5)</a:t>
            </a:r>
          </a:p>
          <a:p>
            <a:pPr lvl="0"/>
            <a:r>
              <a:rPr lang="en-US" sz="2000" dirty="0" smtClean="0"/>
              <a:t>Parents (5)</a:t>
            </a:r>
          </a:p>
          <a:p>
            <a:pPr lvl="0"/>
            <a:r>
              <a:rPr lang="en-US" sz="2000" dirty="0" smtClean="0"/>
              <a:t>Keep fit / Exercise (4)</a:t>
            </a:r>
          </a:p>
          <a:p>
            <a:pPr lvl="0"/>
            <a:r>
              <a:rPr lang="en-US" sz="2000" dirty="0" smtClean="0"/>
              <a:t>Physio / OT / Physical Therapist (4)</a:t>
            </a:r>
          </a:p>
        </p:txBody>
      </p:sp>
      <p:pic>
        <p:nvPicPr>
          <p:cNvPr id="2" name="Picture 1"/>
          <p:cNvPicPr>
            <a:picLocks noChangeAspect="1"/>
          </p:cNvPicPr>
          <p:nvPr/>
        </p:nvPicPr>
        <p:blipFill>
          <a:blip r:embed="rId3"/>
          <a:stretch>
            <a:fillRect/>
          </a:stretch>
        </p:blipFill>
        <p:spPr>
          <a:xfrm>
            <a:off x="1259632" y="1469542"/>
            <a:ext cx="6666861" cy="2153007"/>
          </a:xfrm>
          <a:prstGeom prst="rect">
            <a:avLst/>
          </a:prstGeom>
        </p:spPr>
      </p:pic>
    </p:spTree>
    <p:extLst>
      <p:ext uri="{BB962C8B-B14F-4D97-AF65-F5344CB8AC3E}">
        <p14:creationId xmlns:p14="http://schemas.microsoft.com/office/powerpoint/2010/main" val="1766686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Stronger Together">
      <a:dk1>
        <a:sysClr val="windowText" lastClr="000000"/>
      </a:dk1>
      <a:lt1>
        <a:sysClr val="window" lastClr="FFFFFF"/>
      </a:lt1>
      <a:dk2>
        <a:srgbClr val="1F497D"/>
      </a:dk2>
      <a:lt2>
        <a:srgbClr val="EEECE1"/>
      </a:lt2>
      <a:accent1>
        <a:srgbClr val="E3771B"/>
      </a:accent1>
      <a:accent2>
        <a:srgbClr val="066CA3"/>
      </a:accent2>
      <a:accent3>
        <a:srgbClr val="E3771B"/>
      </a:accent3>
      <a:accent4>
        <a:srgbClr val="F04935"/>
      </a:accent4>
      <a:accent5>
        <a:srgbClr val="066CA3"/>
      </a:accent5>
      <a:accent6>
        <a:srgbClr val="00AA4F"/>
      </a:accent6>
      <a:hlink>
        <a:srgbClr val="0000FF"/>
      </a:hlink>
      <a:folHlink>
        <a:srgbClr val="800080"/>
      </a:folHlink>
    </a:clrScheme>
    <a:fontScheme name="Michael's font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Project_x0020_Name xmlns="0b60d037-a51b-40a0-9aec-841c52328743">4</Project_x0020_Nam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7EB3FA98F7FB41B59BB68EA5AEB237" ma:contentTypeVersion="2" ma:contentTypeDescription="Create a new document." ma:contentTypeScope="" ma:versionID="290ad88d0813ea4e422076dea6b07d0e">
  <xsd:schema xmlns:xsd="http://www.w3.org/2001/XMLSchema" xmlns:xs="http://www.w3.org/2001/XMLSchema" xmlns:p="http://schemas.microsoft.com/office/2006/metadata/properties" xmlns:ns2="0b60d037-a51b-40a0-9aec-841c52328743" targetNamespace="http://schemas.microsoft.com/office/2006/metadata/properties" ma:root="true" ma:fieldsID="28afa6cbf9c42d94e78401446e023a5d" ns2:_="">
    <xsd:import namespace="0b60d037-a51b-40a0-9aec-841c52328743"/>
    <xsd:element name="properties">
      <xsd:complexType>
        <xsd:sequence>
          <xsd:element name="documentManagement">
            <xsd:complexType>
              <xsd:all>
                <xsd:element ref="ns2:Project_x0020_Nam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60d037-a51b-40a0-9aec-841c52328743" elementFormDefault="qualified">
    <xsd:import namespace="http://schemas.microsoft.com/office/2006/documentManagement/types"/>
    <xsd:import namespace="http://schemas.microsoft.com/office/infopath/2007/PartnerControls"/>
    <xsd:element name="Project_x0020_Name" ma:index="8" ma:displayName="Project Name" ma:list="{b4dc2313-9ba8-43bb-8991-75769d3c8d98}" ma:internalName="Project_x0020_Name"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DFB907-ABD8-4E74-8A94-CDDB2516AACD}">
  <ds:schemaRefs>
    <ds:schemaRef ds:uri="http://schemas.microsoft.com/office/2006/metadata/longProperties"/>
  </ds:schemaRefs>
</ds:datastoreItem>
</file>

<file path=customXml/itemProps2.xml><?xml version="1.0" encoding="utf-8"?>
<ds:datastoreItem xmlns:ds="http://schemas.openxmlformats.org/officeDocument/2006/customXml" ds:itemID="{4E7456E2-02C6-471C-9DA7-3EFBA3000A72}">
  <ds:schemaRefs>
    <ds:schemaRef ds:uri="http://schemas.openxmlformats.org/package/2006/metadata/core-properties"/>
    <ds:schemaRef ds:uri="http://schemas.microsoft.com/office/infopath/2007/PartnerControls"/>
    <ds:schemaRef ds:uri="http://purl.org/dc/elements/1.1/"/>
    <ds:schemaRef ds:uri="0b60d037-a51b-40a0-9aec-841c52328743"/>
    <ds:schemaRef ds:uri="http://purl.org/dc/terms/"/>
    <ds:schemaRef ds:uri="http://schemas.microsoft.com/office/2006/documentManagement/types"/>
    <ds:schemaRef ds:uri="http://www.w3.org/XML/1998/namespac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BBD0AD7A-2E94-4591-8F7A-6348328795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60d037-a51b-40a0-9aec-841c523287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7401</TotalTime>
  <Words>3369</Words>
  <Application>Microsoft Office PowerPoint</Application>
  <PresentationFormat>On-screen Show (4:3)</PresentationFormat>
  <Paragraphs>753</Paragraphs>
  <Slides>51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MS PGothic</vt:lpstr>
      <vt:lpstr>MS PGothic</vt:lpstr>
      <vt:lpstr>Arial</vt:lpstr>
      <vt:lpstr>Calibri</vt:lpstr>
      <vt:lpstr>Times</vt:lpstr>
      <vt:lpstr>Wingdings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ѵ䀀ҡⅨ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Presentation Template</dc:title>
  <dc:creator>Rachel Freegard</dc:creator>
  <cp:lastModifiedBy>Andrew Myrie</cp:lastModifiedBy>
  <cp:revision>191</cp:revision>
  <dcterms:created xsi:type="dcterms:W3CDTF">2006-08-10T19:18:31Z</dcterms:created>
  <dcterms:modified xsi:type="dcterms:W3CDTF">2021-05-27T09:47:27Z</dcterms:modified>
</cp:coreProperties>
</file>