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2"/>
  </p:notesMasterIdLst>
  <p:handoutMasterIdLst>
    <p:handoutMasterId r:id="rId53"/>
  </p:handoutMasterIdLst>
  <p:sldIdLst>
    <p:sldId id="280" r:id="rId5"/>
    <p:sldId id="282" r:id="rId6"/>
    <p:sldId id="311" r:id="rId7"/>
    <p:sldId id="349" r:id="rId8"/>
    <p:sldId id="367" r:id="rId9"/>
    <p:sldId id="368" r:id="rId10"/>
    <p:sldId id="369" r:id="rId11"/>
    <p:sldId id="351" r:id="rId12"/>
    <p:sldId id="370" r:id="rId13"/>
    <p:sldId id="366" r:id="rId14"/>
    <p:sldId id="286" r:id="rId15"/>
    <p:sldId id="314" r:id="rId16"/>
    <p:sldId id="316" r:id="rId17"/>
    <p:sldId id="317" r:id="rId18"/>
    <p:sldId id="318" r:id="rId19"/>
    <p:sldId id="319" r:id="rId20"/>
    <p:sldId id="320" r:id="rId21"/>
    <p:sldId id="321" r:id="rId22"/>
    <p:sldId id="322" r:id="rId23"/>
    <p:sldId id="323" r:id="rId24"/>
    <p:sldId id="325" r:id="rId25"/>
    <p:sldId id="289" r:id="rId26"/>
    <p:sldId id="330" r:id="rId27"/>
    <p:sldId id="324" r:id="rId28"/>
    <p:sldId id="329" r:id="rId29"/>
    <p:sldId id="328" r:id="rId30"/>
    <p:sldId id="290" r:id="rId31"/>
    <p:sldId id="326" r:id="rId32"/>
    <p:sldId id="331" r:id="rId33"/>
    <p:sldId id="332" r:id="rId34"/>
    <p:sldId id="356" r:id="rId35"/>
    <p:sldId id="337" r:id="rId36"/>
    <p:sldId id="344" r:id="rId37"/>
    <p:sldId id="345" r:id="rId38"/>
    <p:sldId id="336" r:id="rId39"/>
    <p:sldId id="291" r:id="rId40"/>
    <p:sldId id="334" r:id="rId41"/>
    <p:sldId id="339" r:id="rId42"/>
    <p:sldId id="338" r:id="rId43"/>
    <p:sldId id="333" r:id="rId44"/>
    <p:sldId id="360" r:id="rId45"/>
    <p:sldId id="342" r:id="rId46"/>
    <p:sldId id="361" r:id="rId47"/>
    <p:sldId id="343" r:id="rId48"/>
    <p:sldId id="347" r:id="rId49"/>
    <p:sldId id="348" r:id="rId50"/>
    <p:sldId id="283"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04935"/>
    <a:srgbClr val="00AA4F"/>
    <a:srgbClr val="CCFF99"/>
    <a:srgbClr val="FDFD9B"/>
    <a:srgbClr val="CC99FF"/>
    <a:srgbClr val="CCFF66"/>
    <a:srgbClr val="FFFD27"/>
    <a:srgbClr val="7A4AAA"/>
    <a:srgbClr val="F085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580" autoAdjust="0"/>
    <p:restoredTop sz="94655"/>
  </p:normalViewPr>
  <p:slideViewPr>
    <p:cSldViewPr>
      <p:cViewPr varScale="1">
        <p:scale>
          <a:sx n="80" d="100"/>
          <a:sy n="80" d="100"/>
        </p:scale>
        <p:origin x="4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sbcvpcowfs03.sbcintra.com\Shared_Civic\CExec\Shared\Policy%20&amp;%20Performance\Surveys%20&amp;%20Smart%20Survey\Surveys\SEND\SEND%20Annual%20Survey%202021\Annual%20survey%202020%202021%20-%20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Q7. </a:t>
            </a:r>
            <a:r>
              <a:rPr lang="en-US" sz="1600" b="1" dirty="0"/>
              <a:t>Do you feel that the support you've had from people over the last 12 months has improved?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'Young people'!$C$204:$C$205</c:f>
              <c:strCache>
                <c:ptCount val="2"/>
                <c:pt idx="0">
                  <c:v>2021</c:v>
                </c:pt>
                <c:pt idx="1">
                  <c:v>%</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'Young people'!$A$206:$A$208</c:f>
              <c:strCache>
                <c:ptCount val="3"/>
                <c:pt idx="0">
                  <c:v>Yes</c:v>
                </c:pt>
                <c:pt idx="1">
                  <c:v>Stayed the same</c:v>
                </c:pt>
                <c:pt idx="2">
                  <c:v>No</c:v>
                </c:pt>
              </c:strCache>
            </c:strRef>
          </c:cat>
          <c:val>
            <c:numRef>
              <c:f>'Young people'!$C$206:$C$208</c:f>
              <c:numCache>
                <c:formatCode>0.00%</c:formatCode>
                <c:ptCount val="3"/>
                <c:pt idx="0">
                  <c:v>0.5</c:v>
                </c:pt>
                <c:pt idx="1">
                  <c:v>0.38461538461538464</c:v>
                </c:pt>
                <c:pt idx="2">
                  <c:v>0.11538461538461539</c:v>
                </c:pt>
              </c:numCache>
            </c:numRef>
          </c:val>
          <c:extLst>
            <c:ext xmlns:c16="http://schemas.microsoft.com/office/drawing/2014/chart" uri="{C3380CC4-5D6E-409C-BE32-E72D297353CC}">
              <c16:uniqueId val="{00000000-5090-4FF9-B8DF-D15D8AE48CF7}"/>
            </c:ext>
          </c:extLst>
        </c:ser>
        <c:dLbls>
          <c:dLblPos val="outEnd"/>
          <c:showLegendKey val="0"/>
          <c:showVal val="1"/>
          <c:showCatName val="0"/>
          <c:showSerName val="0"/>
          <c:showPercent val="0"/>
          <c:showBubbleSize val="0"/>
        </c:dLbls>
        <c:gapWidth val="150"/>
        <c:axId val="1126510719"/>
        <c:axId val="1126511551"/>
        <c:extLst>
          <c:ext xmlns:c15="http://schemas.microsoft.com/office/drawing/2012/chart" uri="{02D57815-91ED-43cb-92C2-25804820EDAC}">
            <c15:filteredBarSeries>
              <c15:ser>
                <c:idx val="0"/>
                <c:order val="0"/>
                <c:tx>
                  <c:strRef>
                    <c:extLst>
                      <c:ext uri="{02D57815-91ED-43cb-92C2-25804820EDAC}">
                        <c15:formulaRef>
                          <c15:sqref>'Young people'!$B$204:$B$205</c15:sqref>
                        </c15:formulaRef>
                      </c:ext>
                    </c:extLst>
                    <c:strCache>
                      <c:ptCount val="2"/>
                      <c:pt idx="0">
                        <c:v>2021</c:v>
                      </c:pt>
                      <c:pt idx="1">
                        <c: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'Young people'!$A$206:$A$208</c15:sqref>
                        </c15:formulaRef>
                      </c:ext>
                    </c:extLst>
                    <c:strCache>
                      <c:ptCount val="3"/>
                      <c:pt idx="0">
                        <c:v>Yes</c:v>
                      </c:pt>
                      <c:pt idx="1">
                        <c:v>Stayed the same</c:v>
                      </c:pt>
                      <c:pt idx="2">
                        <c:v>No</c:v>
                      </c:pt>
                    </c:strCache>
                  </c:strRef>
                </c:cat>
                <c:val>
                  <c:numRef>
                    <c:extLst>
                      <c:ext uri="{02D57815-91ED-43cb-92C2-25804820EDAC}">
                        <c15:formulaRef>
                          <c15:sqref>'Young people'!$B$206:$B$208</c15:sqref>
                        </c15:formulaRef>
                      </c:ext>
                    </c:extLst>
                    <c:numCache>
                      <c:formatCode>General</c:formatCode>
                      <c:ptCount val="3"/>
                      <c:pt idx="0">
                        <c:v>13</c:v>
                      </c:pt>
                      <c:pt idx="1">
                        <c:v>10</c:v>
                      </c:pt>
                      <c:pt idx="2">
                        <c:v>3</c:v>
                      </c:pt>
                    </c:numCache>
                  </c:numRef>
                </c:val>
                <c:extLst>
                  <c:ext xmlns:c16="http://schemas.microsoft.com/office/drawing/2014/chart" uri="{C3380CC4-5D6E-409C-BE32-E72D297353CC}">
                    <c16:uniqueId val="{00000001-5090-4FF9-B8DF-D15D8AE48CF7}"/>
                  </c:ext>
                </c:extLst>
              </c15:ser>
            </c15:filteredBarSeries>
          </c:ext>
        </c:extLst>
      </c:barChart>
      <c:catAx>
        <c:axId val="1126510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6511551"/>
        <c:crosses val="autoZero"/>
        <c:auto val="1"/>
        <c:lblAlgn val="ctr"/>
        <c:lblOffset val="100"/>
        <c:noMultiLvlLbl val="0"/>
      </c:catAx>
      <c:valAx>
        <c:axId val="112651155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6510719"/>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a:t>Q21. How much do you agree with the following statement? "I feel that opportunities for children and young people with SEND have improved over the last 12 months"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1"/>
          <c:order val="1"/>
          <c:tx>
            <c:strRef>
              <c:f>'Parent-Carer'!$J$86</c:f>
              <c:strCache>
                <c:ptCount val="1"/>
                <c:pt idx="0">
                  <c:v>Yes</c:v>
                </c:pt>
              </c:strCache>
            </c:strRef>
          </c:tx>
          <c:spPr>
            <a:solidFill>
              <a:srgbClr val="92D050"/>
            </a:solidFill>
            <a:ln>
              <a:noFill/>
            </a:ln>
            <a:effectLst/>
          </c:spPr>
          <c:invertIfNegative val="0"/>
          <c:dLbls>
            <c:dLbl>
              <c:idx val="1"/>
              <c:layout>
                <c:manualLayout>
                  <c:x val="4.0836644187949413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0B7-4604-BB32-9606C90BD90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'Parent-Carer'!$K$84:$M$84</c:f>
              <c:numCache>
                <c:formatCode>General</c:formatCode>
                <c:ptCount val="2"/>
                <c:pt idx="0">
                  <c:v>2021</c:v>
                </c:pt>
                <c:pt idx="1">
                  <c:v>2020</c:v>
                </c:pt>
              </c:numCache>
              <c:extLst/>
            </c:numRef>
          </c:cat>
          <c:val>
            <c:numRef>
              <c:f>'Parent-Carer'!$K$86:$M$86</c:f>
              <c:numCache>
                <c:formatCode>0.00%</c:formatCode>
                <c:ptCount val="2"/>
                <c:pt idx="0">
                  <c:v>0.10424710424710425</c:v>
                </c:pt>
                <c:pt idx="1">
                  <c:v>0.13694267515923567</c:v>
                </c:pt>
              </c:numCache>
              <c:extLst/>
            </c:numRef>
          </c:val>
          <c:extLst>
            <c:ext xmlns:c16="http://schemas.microsoft.com/office/drawing/2014/chart" uri="{C3380CC4-5D6E-409C-BE32-E72D297353CC}">
              <c16:uniqueId val="{00000003-E0B7-4604-BB32-9606C90BD907}"/>
            </c:ext>
          </c:extLst>
        </c:ser>
        <c:ser>
          <c:idx val="2"/>
          <c:order val="2"/>
          <c:tx>
            <c:strRef>
              <c:f>'Parent-Carer'!$J$87</c:f>
              <c:strCache>
                <c:ptCount val="1"/>
                <c:pt idx="0">
                  <c:v>Stayed the same</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'Parent-Carer'!$K$84:$M$84</c:f>
              <c:numCache>
                <c:formatCode>General</c:formatCode>
                <c:ptCount val="2"/>
                <c:pt idx="0">
                  <c:v>2021</c:v>
                </c:pt>
                <c:pt idx="1">
                  <c:v>2020</c:v>
                </c:pt>
              </c:numCache>
              <c:extLst/>
            </c:numRef>
          </c:cat>
          <c:val>
            <c:numRef>
              <c:f>'Parent-Carer'!$K$87:$M$87</c:f>
              <c:numCache>
                <c:formatCode>0.00%</c:formatCode>
                <c:ptCount val="2"/>
                <c:pt idx="0">
                  <c:v>0.42471042471042469</c:v>
                </c:pt>
                <c:pt idx="1">
                  <c:v>0.47452229299363058</c:v>
                </c:pt>
              </c:numCache>
              <c:extLst/>
            </c:numRef>
          </c:val>
          <c:extLst>
            <c:ext xmlns:c16="http://schemas.microsoft.com/office/drawing/2014/chart" uri="{C3380CC4-5D6E-409C-BE32-E72D297353CC}">
              <c16:uniqueId val="{00000004-E0B7-4604-BB32-9606C90BD907}"/>
            </c:ext>
          </c:extLst>
        </c:ser>
        <c:ser>
          <c:idx val="3"/>
          <c:order val="3"/>
          <c:tx>
            <c:strRef>
              <c:f>'Parent-Carer'!$J$88</c:f>
              <c:strCache>
                <c:ptCount val="1"/>
                <c:pt idx="0">
                  <c:v>No</c:v>
                </c:pt>
              </c:strCache>
            </c:strRef>
          </c:tx>
          <c:spPr>
            <a:solidFill>
              <a:srgbClr val="F0493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'Parent-Carer'!$K$84:$M$84</c:f>
              <c:numCache>
                <c:formatCode>General</c:formatCode>
                <c:ptCount val="2"/>
                <c:pt idx="0">
                  <c:v>2021</c:v>
                </c:pt>
                <c:pt idx="1">
                  <c:v>2020</c:v>
                </c:pt>
              </c:numCache>
              <c:extLst/>
            </c:numRef>
          </c:cat>
          <c:val>
            <c:numRef>
              <c:f>'Parent-Carer'!$K$88:$M$88</c:f>
              <c:numCache>
                <c:formatCode>0.00%</c:formatCode>
                <c:ptCount val="2"/>
                <c:pt idx="0">
                  <c:v>0.47104247104247104</c:v>
                </c:pt>
                <c:pt idx="1">
                  <c:v>0.38853503184713378</c:v>
                </c:pt>
              </c:numCache>
              <c:extLst/>
            </c:numRef>
          </c:val>
          <c:extLst>
            <c:ext xmlns:c16="http://schemas.microsoft.com/office/drawing/2014/chart" uri="{C3380CC4-5D6E-409C-BE32-E72D297353CC}">
              <c16:uniqueId val="{00000005-E0B7-4604-BB32-9606C90BD907}"/>
            </c:ext>
          </c:extLst>
        </c:ser>
        <c:dLbls>
          <c:dLblPos val="ctr"/>
          <c:showLegendKey val="0"/>
          <c:showVal val="1"/>
          <c:showCatName val="0"/>
          <c:showSerName val="0"/>
          <c:showPercent val="0"/>
          <c:showBubbleSize val="0"/>
        </c:dLbls>
        <c:gapWidth val="182"/>
        <c:overlap val="100"/>
        <c:axId val="261356896"/>
        <c:axId val="261353568"/>
        <c:extLst>
          <c:ext xmlns:c15="http://schemas.microsoft.com/office/drawing/2012/chart" uri="{02D57815-91ED-43cb-92C2-25804820EDAC}">
            <c15:filteredBarSeries>
              <c15:ser>
                <c:idx val="0"/>
                <c:order val="0"/>
                <c:tx>
                  <c:strRef>
                    <c:extLst>
                      <c:ext uri="{02D57815-91ED-43cb-92C2-25804820EDAC}">
                        <c15:formulaRef>
                          <c15:sqref>'Parent-Carer'!$J$85</c15:sqref>
                        </c15:formulaRef>
                      </c:ext>
                    </c:extLst>
                    <c:strCache>
                      <c:ptCount val="1"/>
                    </c:strCache>
                  </c:strRef>
                </c:tx>
                <c:spPr>
                  <a:solidFill>
                    <a:schemeClr val="accent6">
                      <a:lumMod val="75000"/>
                    </a:schemeClr>
                  </a:solidFill>
                  <a:ln>
                    <a:noFill/>
                  </a:ln>
                  <a:effectLst/>
                </c:spPr>
                <c:invertIfNegative val="0"/>
                <c:dLbls>
                  <c:dLbl>
                    <c:idx val="1"/>
                    <c:layout>
                      <c:manualLayout>
                        <c:x val="-3.4193509062598708E-2"/>
                        <c:y val="-8.0474375264718345E-2"/>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0-E0B7-4604-BB32-9606C90BD90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'Parent-Carer'!$K$84:$M$84</c15:sqref>
                        </c15:formulaRef>
                      </c:ext>
                    </c:extLst>
                    <c:numCache>
                      <c:formatCode>General</c:formatCode>
                      <c:ptCount val="2"/>
                      <c:pt idx="0">
                        <c:v>2021</c:v>
                      </c:pt>
                      <c:pt idx="1">
                        <c:v>2020</c:v>
                      </c:pt>
                    </c:numCache>
                  </c:numRef>
                </c:cat>
                <c:val>
                  <c:numRef>
                    <c:extLst>
                      <c:ext uri="{02D57815-91ED-43cb-92C2-25804820EDAC}">
                        <c15:formulaRef>
                          <c15:sqref>'Parent-Carer'!$K$85:$M$85</c15:sqref>
                        </c15:formulaRef>
                      </c:ext>
                    </c:extLst>
                    <c:numCache>
                      <c:formatCode>General</c:formatCode>
                      <c:ptCount val="2"/>
                    </c:numCache>
                  </c:numRef>
                </c:val>
                <c:extLst>
                  <c:ext xmlns:c16="http://schemas.microsoft.com/office/drawing/2014/chart" uri="{C3380CC4-5D6E-409C-BE32-E72D297353CC}">
                    <c16:uniqueId val="{00000001-E0B7-4604-BB32-9606C90BD907}"/>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'Parent-Carer'!$J$89</c15:sqref>
                        </c15:formulaRef>
                      </c:ext>
                    </c:extLst>
                    <c:strCache>
                      <c:ptCount val="1"/>
                    </c:strCache>
                  </c:strRef>
                </c:tx>
                <c:spPr>
                  <a:solidFill>
                    <a:srgbClr val="FF5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'Parent-Carer'!$K$84:$M$84</c15:sqref>
                        </c15:formulaRef>
                      </c:ext>
                    </c:extLst>
                    <c:numCache>
                      <c:formatCode>General</c:formatCode>
                      <c:ptCount val="2"/>
                      <c:pt idx="0">
                        <c:v>2021</c:v>
                      </c:pt>
                      <c:pt idx="1">
                        <c:v>2020</c:v>
                      </c:pt>
                    </c:numCache>
                  </c:numRef>
                </c:cat>
                <c:val>
                  <c:numRef>
                    <c:extLst xmlns:c15="http://schemas.microsoft.com/office/drawing/2012/chart">
                      <c:ext xmlns:c15="http://schemas.microsoft.com/office/drawing/2012/chart" uri="{02D57815-91ED-43cb-92C2-25804820EDAC}">
                        <c15:formulaRef>
                          <c15:sqref>'Parent-Carer'!$K$89:$M$89</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6-E0B7-4604-BB32-9606C90BD907}"/>
                  </c:ext>
                </c:extLst>
              </c15:ser>
            </c15:filteredBarSeries>
          </c:ext>
        </c:extLst>
      </c:barChart>
      <c:catAx>
        <c:axId val="261356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1353568"/>
        <c:crosses val="autoZero"/>
        <c:auto val="1"/>
        <c:lblAlgn val="ctr"/>
        <c:lblOffset val="100"/>
        <c:noMultiLvlLbl val="0"/>
      </c:catAx>
      <c:valAx>
        <c:axId val="261353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1356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smtClean="0"/>
              <a:t>Q22.</a:t>
            </a:r>
            <a:r>
              <a:rPr lang="en-GB" sz="1600" b="1" baseline="0" dirty="0" smtClean="0"/>
              <a:t> </a:t>
            </a:r>
            <a:r>
              <a:rPr lang="en-GB" sz="1600" b="1" dirty="0"/>
              <a:t>How do you feel about the level of support available for children and young people with SEND in Swindon?</a:t>
            </a:r>
          </a:p>
        </c:rich>
      </c:tx>
      <c:layout>
        <c:manualLayout>
          <c:xMode val="edge"/>
          <c:yMode val="edge"/>
          <c:x val="0.13306878306878306"/>
          <c:y val="3.378402024071315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537391159438399E-2"/>
          <c:y val="0.29212889593238239"/>
          <c:w val="0.85675498895971336"/>
          <c:h val="0.46448290635619832"/>
        </c:manualLayout>
      </c:layout>
      <c:barChart>
        <c:barDir val="bar"/>
        <c:grouping val="percentStacked"/>
        <c:varyColors val="0"/>
        <c:ser>
          <c:idx val="0"/>
          <c:order val="0"/>
          <c:tx>
            <c:strRef>
              <c:f>'Parent-Carer'!$J$60</c:f>
              <c:strCache>
                <c:ptCount val="1"/>
                <c:pt idx="0">
                  <c:v>Very satisfied</c:v>
                </c:pt>
              </c:strCache>
            </c:strRef>
          </c:tx>
          <c:spPr>
            <a:solidFill>
              <a:schemeClr val="accent6">
                <a:lumMod val="75000"/>
              </a:schemeClr>
            </a:solidFill>
            <a:ln>
              <a:noFill/>
            </a:ln>
            <a:effectLst/>
          </c:spPr>
          <c:invertIfNegative val="0"/>
          <c:dLbls>
            <c:dLbl>
              <c:idx val="0"/>
              <c:layout>
                <c:manualLayout>
                  <c:x val="9.551098376313287E-3"/>
                  <c:y val="7.1396697902721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7E-4C3E-AD42-1EB4BB4A2D16}"/>
                </c:ext>
              </c:extLst>
            </c:dLbl>
            <c:dLbl>
              <c:idx val="1"/>
              <c:layout>
                <c:manualLayout>
                  <c:x val="8.2855778414517561E-3"/>
                  <c:y val="-8.495082692976635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7E-4C3E-AD42-1EB4BB4A2D1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'Parent-Carer'!$K$59:$M$59</c:f>
              <c:numCache>
                <c:formatCode>General</c:formatCode>
                <c:ptCount val="2"/>
                <c:pt idx="0">
                  <c:v>2021</c:v>
                </c:pt>
                <c:pt idx="1">
                  <c:v>2020</c:v>
                </c:pt>
              </c:numCache>
            </c:numRef>
          </c:cat>
          <c:val>
            <c:numRef>
              <c:f>'Parent-Carer'!$K$60:$M$60</c:f>
              <c:numCache>
                <c:formatCode>0.00%</c:formatCode>
                <c:ptCount val="2"/>
                <c:pt idx="0">
                  <c:v>3.4749034749034749E-2</c:v>
                </c:pt>
                <c:pt idx="1">
                  <c:v>3.8216560509554139E-2</c:v>
                </c:pt>
              </c:numCache>
            </c:numRef>
          </c:val>
          <c:extLst>
            <c:ext xmlns:c16="http://schemas.microsoft.com/office/drawing/2014/chart" uri="{C3380CC4-5D6E-409C-BE32-E72D297353CC}">
              <c16:uniqueId val="{00000002-4F7E-4C3E-AD42-1EB4BB4A2D16}"/>
            </c:ext>
          </c:extLst>
        </c:ser>
        <c:ser>
          <c:idx val="1"/>
          <c:order val="1"/>
          <c:tx>
            <c:strRef>
              <c:f>'Parent-Carer'!$J$61</c:f>
              <c:strCache>
                <c:ptCount val="1"/>
                <c:pt idx="0">
                  <c:v>Satisfied</c:v>
                </c:pt>
              </c:strCache>
            </c:strRef>
          </c:tx>
          <c:spPr>
            <a:solidFill>
              <a:srgbClr val="CCFF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'Parent-Carer'!$K$59:$M$59</c:f>
              <c:numCache>
                <c:formatCode>General</c:formatCode>
                <c:ptCount val="2"/>
                <c:pt idx="0">
                  <c:v>2021</c:v>
                </c:pt>
                <c:pt idx="1">
                  <c:v>2020</c:v>
                </c:pt>
              </c:numCache>
            </c:numRef>
          </c:cat>
          <c:val>
            <c:numRef>
              <c:f>'Parent-Carer'!$K$61:$M$61</c:f>
              <c:numCache>
                <c:formatCode>0.00%</c:formatCode>
                <c:ptCount val="2"/>
                <c:pt idx="0">
                  <c:v>0.15444015444015444</c:v>
                </c:pt>
                <c:pt idx="1">
                  <c:v>0.25796178343949044</c:v>
                </c:pt>
              </c:numCache>
            </c:numRef>
          </c:val>
          <c:extLst>
            <c:ext xmlns:c16="http://schemas.microsoft.com/office/drawing/2014/chart" uri="{C3380CC4-5D6E-409C-BE32-E72D297353CC}">
              <c16:uniqueId val="{00000003-4F7E-4C3E-AD42-1EB4BB4A2D16}"/>
            </c:ext>
          </c:extLst>
        </c:ser>
        <c:ser>
          <c:idx val="2"/>
          <c:order val="2"/>
          <c:tx>
            <c:strRef>
              <c:f>'Parent-Carer'!$J$62</c:f>
              <c:strCache>
                <c:ptCount val="1"/>
                <c:pt idx="0">
                  <c:v>Neutral</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'Parent-Carer'!$K$59:$M$59</c:f>
              <c:numCache>
                <c:formatCode>General</c:formatCode>
                <c:ptCount val="2"/>
                <c:pt idx="0">
                  <c:v>2021</c:v>
                </c:pt>
                <c:pt idx="1">
                  <c:v>2020</c:v>
                </c:pt>
              </c:numCache>
            </c:numRef>
          </c:cat>
          <c:val>
            <c:numRef>
              <c:f>'Parent-Carer'!$K$62:$M$62</c:f>
              <c:numCache>
                <c:formatCode>0.00%</c:formatCode>
                <c:ptCount val="2"/>
                <c:pt idx="0">
                  <c:v>0.23552123552123552</c:v>
                </c:pt>
                <c:pt idx="1">
                  <c:v>0.27707006369426751</c:v>
                </c:pt>
              </c:numCache>
            </c:numRef>
          </c:val>
          <c:extLst>
            <c:ext xmlns:c16="http://schemas.microsoft.com/office/drawing/2014/chart" uri="{C3380CC4-5D6E-409C-BE32-E72D297353CC}">
              <c16:uniqueId val="{00000004-4F7E-4C3E-AD42-1EB4BB4A2D16}"/>
            </c:ext>
          </c:extLst>
        </c:ser>
        <c:ser>
          <c:idx val="3"/>
          <c:order val="3"/>
          <c:tx>
            <c:strRef>
              <c:f>'Parent-Carer'!$J$63</c:f>
              <c:strCache>
                <c:ptCount val="1"/>
                <c:pt idx="0">
                  <c:v>Dissatisfied</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'Parent-Carer'!$K$59:$M$59</c:f>
              <c:numCache>
                <c:formatCode>General</c:formatCode>
                <c:ptCount val="2"/>
                <c:pt idx="0">
                  <c:v>2021</c:v>
                </c:pt>
                <c:pt idx="1">
                  <c:v>2020</c:v>
                </c:pt>
              </c:numCache>
            </c:numRef>
          </c:cat>
          <c:val>
            <c:numRef>
              <c:f>'Parent-Carer'!$K$63:$M$63</c:f>
              <c:numCache>
                <c:formatCode>0.00%</c:formatCode>
                <c:ptCount val="2"/>
                <c:pt idx="0">
                  <c:v>0.3359073359073359</c:v>
                </c:pt>
                <c:pt idx="1">
                  <c:v>0.29936305732484075</c:v>
                </c:pt>
              </c:numCache>
            </c:numRef>
          </c:val>
          <c:extLst>
            <c:ext xmlns:c16="http://schemas.microsoft.com/office/drawing/2014/chart" uri="{C3380CC4-5D6E-409C-BE32-E72D297353CC}">
              <c16:uniqueId val="{00000005-4F7E-4C3E-AD42-1EB4BB4A2D16}"/>
            </c:ext>
          </c:extLst>
        </c:ser>
        <c:ser>
          <c:idx val="4"/>
          <c:order val="4"/>
          <c:tx>
            <c:strRef>
              <c:f>'Parent-Carer'!$J$64</c:f>
              <c:strCache>
                <c:ptCount val="1"/>
                <c:pt idx="0">
                  <c:v>Very dissatisfied</c:v>
                </c:pt>
              </c:strCache>
            </c:strRef>
          </c:tx>
          <c:spPr>
            <a:solidFill>
              <a:srgbClr val="FF5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'Parent-Carer'!$K$59:$M$59</c:f>
              <c:numCache>
                <c:formatCode>General</c:formatCode>
                <c:ptCount val="2"/>
                <c:pt idx="0">
                  <c:v>2021</c:v>
                </c:pt>
                <c:pt idx="1">
                  <c:v>2020</c:v>
                </c:pt>
              </c:numCache>
            </c:numRef>
          </c:cat>
          <c:val>
            <c:numRef>
              <c:f>'Parent-Carer'!$K$64:$M$64</c:f>
              <c:numCache>
                <c:formatCode>0.00%</c:formatCode>
                <c:ptCount val="2"/>
                <c:pt idx="0">
                  <c:v>0.23938223938223938</c:v>
                </c:pt>
                <c:pt idx="1">
                  <c:v>0.12738853503184713</c:v>
                </c:pt>
              </c:numCache>
            </c:numRef>
          </c:val>
          <c:extLst>
            <c:ext xmlns:c16="http://schemas.microsoft.com/office/drawing/2014/chart" uri="{C3380CC4-5D6E-409C-BE32-E72D297353CC}">
              <c16:uniqueId val="{00000006-4F7E-4C3E-AD42-1EB4BB4A2D16}"/>
            </c:ext>
          </c:extLst>
        </c:ser>
        <c:dLbls>
          <c:dLblPos val="ctr"/>
          <c:showLegendKey val="0"/>
          <c:showVal val="1"/>
          <c:showCatName val="0"/>
          <c:showSerName val="0"/>
          <c:showPercent val="0"/>
          <c:showBubbleSize val="0"/>
        </c:dLbls>
        <c:gapWidth val="150"/>
        <c:overlap val="100"/>
        <c:axId val="254111536"/>
        <c:axId val="254120688"/>
      </c:barChart>
      <c:catAx>
        <c:axId val="254111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4120688"/>
        <c:crosses val="autoZero"/>
        <c:auto val="1"/>
        <c:lblAlgn val="ctr"/>
        <c:lblOffset val="100"/>
        <c:noMultiLvlLbl val="0"/>
      </c:catAx>
      <c:valAx>
        <c:axId val="2541206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4111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smtClean="0"/>
              <a:t>Q23. </a:t>
            </a:r>
            <a:r>
              <a:rPr lang="en-GB" sz="1600" b="1" dirty="0"/>
              <a:t>Overall do services in Swindon provide the right support at the right time, for the right length of time for children and young people with SEND?</a:t>
            </a:r>
          </a:p>
        </c:rich>
      </c:tx>
      <c:layout>
        <c:manualLayout>
          <c:xMode val="edge"/>
          <c:yMode val="edge"/>
          <c:x val="0.11452777777777777"/>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5303258206413296E-2"/>
          <c:y val="0.32921419518377693"/>
          <c:w val="0.86041089411387384"/>
          <c:h val="0.41049818867698579"/>
        </c:manualLayout>
      </c:layout>
      <c:barChart>
        <c:barDir val="bar"/>
        <c:grouping val="percentStacked"/>
        <c:varyColors val="0"/>
        <c:ser>
          <c:idx val="0"/>
          <c:order val="0"/>
          <c:tx>
            <c:strRef>
              <c:f>'Parent-Carer'!$I$73</c:f>
              <c:strCache>
                <c:ptCount val="1"/>
                <c:pt idx="0">
                  <c:v>Always</c:v>
                </c:pt>
              </c:strCache>
            </c:strRef>
          </c:tx>
          <c:spPr>
            <a:solidFill>
              <a:schemeClr val="accent6">
                <a:lumMod val="75000"/>
              </a:schemeClr>
            </a:solidFill>
            <a:ln>
              <a:noFill/>
            </a:ln>
            <a:effectLst/>
          </c:spPr>
          <c:invertIfNegative val="0"/>
          <c:dLbls>
            <c:dLbl>
              <c:idx val="0"/>
              <c:layout>
                <c:manualLayout>
                  <c:x val="-1.6328434802892467E-2"/>
                  <c:y val="-7.832898172323760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2A0-46F0-8CAF-758EEA7CD2A6}"/>
                </c:ext>
              </c:extLst>
            </c:dLbl>
            <c:dLbl>
              <c:idx val="1"/>
              <c:layout>
                <c:manualLayout>
                  <c:x val="-2.4432224138532712E-2"/>
                  <c:y val="-8.26805918189730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2A0-46F0-8CAF-758EEA7CD2A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'Parent-Carer'!$J$72:$L$72</c:f>
              <c:numCache>
                <c:formatCode>General</c:formatCode>
                <c:ptCount val="2"/>
                <c:pt idx="0">
                  <c:v>2021</c:v>
                </c:pt>
                <c:pt idx="1">
                  <c:v>2020</c:v>
                </c:pt>
              </c:numCache>
            </c:numRef>
          </c:cat>
          <c:val>
            <c:numRef>
              <c:f>'Parent-Carer'!$J$73:$L$73</c:f>
              <c:numCache>
                <c:formatCode>0.00%</c:formatCode>
                <c:ptCount val="2"/>
                <c:pt idx="0">
                  <c:v>1.1627906976744186E-2</c:v>
                </c:pt>
                <c:pt idx="1">
                  <c:v>3.1746031746031744E-2</c:v>
                </c:pt>
              </c:numCache>
            </c:numRef>
          </c:val>
          <c:extLst>
            <c:ext xmlns:c16="http://schemas.microsoft.com/office/drawing/2014/chart" uri="{C3380CC4-5D6E-409C-BE32-E72D297353CC}">
              <c16:uniqueId val="{00000002-72A0-46F0-8CAF-758EEA7CD2A6}"/>
            </c:ext>
          </c:extLst>
        </c:ser>
        <c:ser>
          <c:idx val="1"/>
          <c:order val="1"/>
          <c:tx>
            <c:strRef>
              <c:f>'Parent-Carer'!$I$74</c:f>
              <c:strCache>
                <c:ptCount val="1"/>
                <c:pt idx="0">
                  <c:v>Frequently</c:v>
                </c:pt>
              </c:strCache>
            </c:strRef>
          </c:tx>
          <c:spPr>
            <a:solidFill>
              <a:srgbClr val="CCFF99"/>
            </a:solidFill>
            <a:ln>
              <a:noFill/>
            </a:ln>
            <a:effectLst/>
          </c:spPr>
          <c:invertIfNegative val="0"/>
          <c:dLbls>
            <c:dLbl>
              <c:idx val="1"/>
              <c:layout>
                <c:manualLayout>
                  <c:x val="1.546790409899456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2A0-46F0-8CAF-758EEA7CD2A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'Parent-Carer'!$J$72:$L$72</c:f>
              <c:numCache>
                <c:formatCode>General</c:formatCode>
                <c:ptCount val="2"/>
                <c:pt idx="0">
                  <c:v>2021</c:v>
                </c:pt>
                <c:pt idx="1">
                  <c:v>2020</c:v>
                </c:pt>
              </c:numCache>
            </c:numRef>
          </c:cat>
          <c:val>
            <c:numRef>
              <c:f>'Parent-Carer'!$J$74:$L$74</c:f>
              <c:numCache>
                <c:formatCode>0.00%</c:formatCode>
                <c:ptCount val="2"/>
                <c:pt idx="0">
                  <c:v>7.3643410852713184E-2</c:v>
                </c:pt>
                <c:pt idx="1">
                  <c:v>0.13650793650793649</c:v>
                </c:pt>
              </c:numCache>
            </c:numRef>
          </c:val>
          <c:extLst>
            <c:ext xmlns:c16="http://schemas.microsoft.com/office/drawing/2014/chart" uri="{C3380CC4-5D6E-409C-BE32-E72D297353CC}">
              <c16:uniqueId val="{00000004-72A0-46F0-8CAF-758EEA7CD2A6}"/>
            </c:ext>
          </c:extLst>
        </c:ser>
        <c:ser>
          <c:idx val="2"/>
          <c:order val="2"/>
          <c:tx>
            <c:strRef>
              <c:f>'Parent-Carer'!$I$75</c:f>
              <c:strCache>
                <c:ptCount val="1"/>
                <c:pt idx="0">
                  <c:v>Sometimes</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'Parent-Carer'!$J$72:$L$72</c:f>
              <c:numCache>
                <c:formatCode>General</c:formatCode>
                <c:ptCount val="2"/>
                <c:pt idx="0">
                  <c:v>2021</c:v>
                </c:pt>
                <c:pt idx="1">
                  <c:v>2020</c:v>
                </c:pt>
              </c:numCache>
            </c:numRef>
          </c:cat>
          <c:val>
            <c:numRef>
              <c:f>'Parent-Carer'!$J$75:$L$75</c:f>
              <c:numCache>
                <c:formatCode>0.00%</c:formatCode>
                <c:ptCount val="2"/>
                <c:pt idx="0">
                  <c:v>0.26356589147286824</c:v>
                </c:pt>
                <c:pt idx="1">
                  <c:v>0.39047619047619048</c:v>
                </c:pt>
              </c:numCache>
            </c:numRef>
          </c:val>
          <c:extLst>
            <c:ext xmlns:c16="http://schemas.microsoft.com/office/drawing/2014/chart" uri="{C3380CC4-5D6E-409C-BE32-E72D297353CC}">
              <c16:uniqueId val="{00000005-72A0-46F0-8CAF-758EEA7CD2A6}"/>
            </c:ext>
          </c:extLst>
        </c:ser>
        <c:ser>
          <c:idx val="3"/>
          <c:order val="3"/>
          <c:tx>
            <c:strRef>
              <c:f>'Parent-Carer'!$I$76</c:f>
              <c:strCache>
                <c:ptCount val="1"/>
                <c:pt idx="0">
                  <c:v>Infrequently</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'Parent-Carer'!$J$72:$L$72</c:f>
              <c:numCache>
                <c:formatCode>General</c:formatCode>
                <c:ptCount val="2"/>
                <c:pt idx="0">
                  <c:v>2021</c:v>
                </c:pt>
                <c:pt idx="1">
                  <c:v>2020</c:v>
                </c:pt>
              </c:numCache>
            </c:numRef>
          </c:cat>
          <c:val>
            <c:numRef>
              <c:f>'Parent-Carer'!$J$76:$L$76</c:f>
              <c:numCache>
                <c:formatCode>0.00%</c:formatCode>
                <c:ptCount val="2"/>
                <c:pt idx="0">
                  <c:v>0.41860465116279072</c:v>
                </c:pt>
                <c:pt idx="1">
                  <c:v>0.33015873015873015</c:v>
                </c:pt>
              </c:numCache>
            </c:numRef>
          </c:val>
          <c:extLst>
            <c:ext xmlns:c16="http://schemas.microsoft.com/office/drawing/2014/chart" uri="{C3380CC4-5D6E-409C-BE32-E72D297353CC}">
              <c16:uniqueId val="{00000006-72A0-46F0-8CAF-758EEA7CD2A6}"/>
            </c:ext>
          </c:extLst>
        </c:ser>
        <c:ser>
          <c:idx val="4"/>
          <c:order val="4"/>
          <c:tx>
            <c:strRef>
              <c:f>'Parent-Carer'!$I$77</c:f>
              <c:strCache>
                <c:ptCount val="1"/>
                <c:pt idx="0">
                  <c:v>Never</c:v>
                </c:pt>
              </c:strCache>
            </c:strRef>
          </c:tx>
          <c:spPr>
            <a:solidFill>
              <a:srgbClr val="FF5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'Parent-Carer'!$J$72:$L$72</c:f>
              <c:numCache>
                <c:formatCode>General</c:formatCode>
                <c:ptCount val="2"/>
                <c:pt idx="0">
                  <c:v>2021</c:v>
                </c:pt>
                <c:pt idx="1">
                  <c:v>2020</c:v>
                </c:pt>
              </c:numCache>
            </c:numRef>
          </c:cat>
          <c:val>
            <c:numRef>
              <c:f>'Parent-Carer'!$J$77:$L$77</c:f>
              <c:numCache>
                <c:formatCode>0.00%</c:formatCode>
                <c:ptCount val="2"/>
                <c:pt idx="0">
                  <c:v>0.23255813953488372</c:v>
                </c:pt>
                <c:pt idx="1">
                  <c:v>0.1111111111111111</c:v>
                </c:pt>
              </c:numCache>
            </c:numRef>
          </c:val>
          <c:extLst>
            <c:ext xmlns:c16="http://schemas.microsoft.com/office/drawing/2014/chart" uri="{C3380CC4-5D6E-409C-BE32-E72D297353CC}">
              <c16:uniqueId val="{00000007-72A0-46F0-8CAF-758EEA7CD2A6}"/>
            </c:ext>
          </c:extLst>
        </c:ser>
        <c:dLbls>
          <c:dLblPos val="ctr"/>
          <c:showLegendKey val="0"/>
          <c:showVal val="1"/>
          <c:showCatName val="0"/>
          <c:showSerName val="0"/>
          <c:showPercent val="0"/>
          <c:showBubbleSize val="0"/>
        </c:dLbls>
        <c:gapWidth val="150"/>
        <c:overlap val="100"/>
        <c:axId val="261355232"/>
        <c:axId val="261359808"/>
      </c:barChart>
      <c:catAx>
        <c:axId val="261355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1359808"/>
        <c:crosses val="autoZero"/>
        <c:auto val="1"/>
        <c:lblAlgn val="ctr"/>
        <c:lblOffset val="100"/>
        <c:noMultiLvlLbl val="0"/>
      </c:catAx>
      <c:valAx>
        <c:axId val="2613598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1355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1" dirty="0"/>
              <a:t>Q26. How positive do you feel about the future for your child? </a:t>
            </a:r>
          </a:p>
        </c:rich>
      </c:tx>
      <c:layout>
        <c:manualLayout>
          <c:xMode val="edge"/>
          <c:yMode val="edge"/>
          <c:x val="0.16635760640756339"/>
          <c:y val="2.59966313551443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999941673957422"/>
          <c:y val="0.25083333333333335"/>
          <c:w val="0.63192028774181008"/>
          <c:h val="0.5358639545056868"/>
        </c:manualLayout>
      </c:layout>
      <c:barChart>
        <c:barDir val="bar"/>
        <c:grouping val="stacked"/>
        <c:varyColors val="0"/>
        <c:ser>
          <c:idx val="0"/>
          <c:order val="0"/>
          <c:tx>
            <c:strRef>
              <c:f>'Parent-Carer'!$I$96</c:f>
              <c:strCache>
                <c:ptCount val="1"/>
                <c:pt idx="0">
                  <c:v>Very Positive</c:v>
                </c:pt>
              </c:strCache>
            </c:strRef>
          </c:tx>
          <c:spPr>
            <a:solidFill>
              <a:srgbClr val="00B050"/>
            </a:solidFill>
            <a:ln>
              <a:noFill/>
            </a:ln>
            <a:effectLst/>
          </c:spPr>
          <c:invertIfNegative val="0"/>
          <c:dLbls>
            <c:dLbl>
              <c:idx val="0"/>
              <c:layout>
                <c:manualLayout>
                  <c:x val="-3.4836873816124064E-17"/>
                  <c:y val="-4.882243115204271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314-43FC-9FAD-1A51956D8B61}"/>
                </c:ext>
              </c:extLst>
            </c:dLbl>
            <c:dLbl>
              <c:idx val="1"/>
              <c:layout>
                <c:manualLayout>
                  <c:x val="-5.7006452053084775E-3"/>
                  <c:y val="-3.2548127256115299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3937679529177579E-2"/>
                      <c:h val="9.35154585143885E-2"/>
                    </c:manualLayout>
                  </c15:layout>
                </c:ext>
                <c:ext xmlns:c16="http://schemas.microsoft.com/office/drawing/2014/chart" uri="{C3380CC4-5D6E-409C-BE32-E72D297353CC}">
                  <c16:uniqueId val="{00000009-B314-43FC-9FAD-1A51956D8B61}"/>
                </c:ext>
              </c:extLst>
            </c:dLbl>
            <c:dLbl>
              <c:idx val="2"/>
              <c:layout>
                <c:manualLayout>
                  <c:x val="-1.7101935615925538E-2"/>
                  <c:y val="-3.254828743469519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3937679529177579E-2"/>
                      <c:h val="8.1309850726377822E-2"/>
                    </c:manualLayout>
                  </c15:layout>
                </c:ext>
                <c:ext xmlns:c16="http://schemas.microsoft.com/office/drawing/2014/chart" uri="{C3380CC4-5D6E-409C-BE32-E72D297353CC}">
                  <c16:uniqueId val="{00000005-B314-43FC-9FAD-1A51956D8B61}"/>
                </c:ext>
              </c:extLst>
            </c:dLbl>
            <c:dLbl>
              <c:idx val="3"/>
              <c:layout>
                <c:manualLayout>
                  <c:x val="-3.4836873816124064E-17"/>
                  <c:y val="-4.8822431152042864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3937679529177579E-2"/>
                      <c:h val="6.5035707009030233E-2"/>
                    </c:manualLayout>
                  </c15:layout>
                </c:ext>
                <c:ext xmlns:c16="http://schemas.microsoft.com/office/drawing/2014/chart" uri="{C3380CC4-5D6E-409C-BE32-E72D297353CC}">
                  <c16:uniqueId val="{00000007-B314-43FC-9FAD-1A51956D8B61}"/>
                </c:ext>
              </c:extLst>
            </c:dLbl>
            <c:dLbl>
              <c:idx val="4"/>
              <c:layout>
                <c:manualLayout>
                  <c:x val="0"/>
                  <c:y val="-6.102803894005348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314-43FC-9FAD-1A51956D8B6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'Parent-Carer'!$H$97:$H$101</c:f>
              <c:strCache>
                <c:ptCount val="5"/>
                <c:pt idx="0">
                  <c:v>Employment/Education/Training</c:v>
                </c:pt>
                <c:pt idx="1">
                  <c:v>Independent Living</c:v>
                </c:pt>
                <c:pt idx="2">
                  <c:v>Good Health</c:v>
                </c:pt>
                <c:pt idx="3">
                  <c:v>Social Life &amp; Relationships</c:v>
                </c:pt>
                <c:pt idx="4">
                  <c:v>Overall</c:v>
                </c:pt>
              </c:strCache>
            </c:strRef>
          </c:cat>
          <c:val>
            <c:numRef>
              <c:f>'Parent-Carer'!$I$97:$I$101</c:f>
              <c:numCache>
                <c:formatCode>0.00%</c:formatCode>
                <c:ptCount val="5"/>
                <c:pt idx="0">
                  <c:v>3.1E-2</c:v>
                </c:pt>
                <c:pt idx="1">
                  <c:v>5.04E-2</c:v>
                </c:pt>
                <c:pt idx="2">
                  <c:v>8.9099999999999999E-2</c:v>
                </c:pt>
                <c:pt idx="3">
                  <c:v>3.49E-2</c:v>
                </c:pt>
                <c:pt idx="4">
                  <c:v>2.7300000000000001E-2</c:v>
                </c:pt>
              </c:numCache>
            </c:numRef>
          </c:val>
          <c:extLst>
            <c:ext xmlns:c16="http://schemas.microsoft.com/office/drawing/2014/chart" uri="{C3380CC4-5D6E-409C-BE32-E72D297353CC}">
              <c16:uniqueId val="{00000000-B314-43FC-9FAD-1A51956D8B61}"/>
            </c:ext>
          </c:extLst>
        </c:ser>
        <c:ser>
          <c:idx val="1"/>
          <c:order val="1"/>
          <c:tx>
            <c:strRef>
              <c:f>'Parent-Carer'!$J$96</c:f>
              <c:strCache>
                <c:ptCount val="1"/>
                <c:pt idx="0">
                  <c:v>Positive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'Parent-Carer'!$H$97:$H$101</c:f>
              <c:strCache>
                <c:ptCount val="5"/>
                <c:pt idx="0">
                  <c:v>Employment/Education/Training</c:v>
                </c:pt>
                <c:pt idx="1">
                  <c:v>Independent Living</c:v>
                </c:pt>
                <c:pt idx="2">
                  <c:v>Good Health</c:v>
                </c:pt>
                <c:pt idx="3">
                  <c:v>Social Life &amp; Relationships</c:v>
                </c:pt>
                <c:pt idx="4">
                  <c:v>Overall</c:v>
                </c:pt>
              </c:strCache>
            </c:strRef>
          </c:cat>
          <c:val>
            <c:numRef>
              <c:f>'Parent-Carer'!$J$97:$J$101</c:f>
              <c:numCache>
                <c:formatCode>0.00%</c:formatCode>
                <c:ptCount val="5"/>
                <c:pt idx="0">
                  <c:v>0.2248</c:v>
                </c:pt>
                <c:pt idx="1">
                  <c:v>0.19769999999999999</c:v>
                </c:pt>
                <c:pt idx="2">
                  <c:v>0.36820000000000003</c:v>
                </c:pt>
                <c:pt idx="3">
                  <c:v>0.17829999999999999</c:v>
                </c:pt>
                <c:pt idx="4">
                  <c:v>0.25</c:v>
                </c:pt>
              </c:numCache>
            </c:numRef>
          </c:val>
          <c:extLst>
            <c:ext xmlns:c16="http://schemas.microsoft.com/office/drawing/2014/chart" uri="{C3380CC4-5D6E-409C-BE32-E72D297353CC}">
              <c16:uniqueId val="{00000001-B314-43FC-9FAD-1A51956D8B61}"/>
            </c:ext>
          </c:extLst>
        </c:ser>
        <c:ser>
          <c:idx val="2"/>
          <c:order val="2"/>
          <c:tx>
            <c:strRef>
              <c:f>'Parent-Carer'!$K$96</c:f>
              <c:strCache>
                <c:ptCount val="1"/>
                <c:pt idx="0">
                  <c:v>Neutral</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'Parent-Carer'!$H$97:$H$101</c:f>
              <c:strCache>
                <c:ptCount val="5"/>
                <c:pt idx="0">
                  <c:v>Employment/Education/Training</c:v>
                </c:pt>
                <c:pt idx="1">
                  <c:v>Independent Living</c:v>
                </c:pt>
                <c:pt idx="2">
                  <c:v>Good Health</c:v>
                </c:pt>
                <c:pt idx="3">
                  <c:v>Social Life &amp; Relationships</c:v>
                </c:pt>
                <c:pt idx="4">
                  <c:v>Overall</c:v>
                </c:pt>
              </c:strCache>
            </c:strRef>
          </c:cat>
          <c:val>
            <c:numRef>
              <c:f>'Parent-Carer'!$K$97:$K$101</c:f>
              <c:numCache>
                <c:formatCode>0.00%</c:formatCode>
                <c:ptCount val="5"/>
                <c:pt idx="0">
                  <c:v>0.32950000000000002</c:v>
                </c:pt>
                <c:pt idx="1">
                  <c:v>0.39529999999999998</c:v>
                </c:pt>
                <c:pt idx="2">
                  <c:v>0.36820000000000003</c:v>
                </c:pt>
                <c:pt idx="3">
                  <c:v>0.33329999999999999</c:v>
                </c:pt>
                <c:pt idx="4">
                  <c:v>0.38279999999999997</c:v>
                </c:pt>
              </c:numCache>
            </c:numRef>
          </c:val>
          <c:extLst>
            <c:ext xmlns:c16="http://schemas.microsoft.com/office/drawing/2014/chart" uri="{C3380CC4-5D6E-409C-BE32-E72D297353CC}">
              <c16:uniqueId val="{00000002-B314-43FC-9FAD-1A51956D8B61}"/>
            </c:ext>
          </c:extLst>
        </c:ser>
        <c:ser>
          <c:idx val="3"/>
          <c:order val="3"/>
          <c:tx>
            <c:strRef>
              <c:f>'Parent-Carer'!$L$96</c:f>
              <c:strCache>
                <c:ptCount val="1"/>
                <c:pt idx="0">
                  <c:v>Negative</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'Parent-Carer'!$H$97:$H$101</c:f>
              <c:strCache>
                <c:ptCount val="5"/>
                <c:pt idx="0">
                  <c:v>Employment/Education/Training</c:v>
                </c:pt>
                <c:pt idx="1">
                  <c:v>Independent Living</c:v>
                </c:pt>
                <c:pt idx="2">
                  <c:v>Good Health</c:v>
                </c:pt>
                <c:pt idx="3">
                  <c:v>Social Life &amp; Relationships</c:v>
                </c:pt>
                <c:pt idx="4">
                  <c:v>Overall</c:v>
                </c:pt>
              </c:strCache>
            </c:strRef>
          </c:cat>
          <c:val>
            <c:numRef>
              <c:f>'Parent-Carer'!$L$97:$L$101</c:f>
              <c:numCache>
                <c:formatCode>0.00%</c:formatCode>
                <c:ptCount val="5"/>
                <c:pt idx="0">
                  <c:v>0.27129999999999999</c:v>
                </c:pt>
                <c:pt idx="1">
                  <c:v>0.2248</c:v>
                </c:pt>
                <c:pt idx="2">
                  <c:v>0.124</c:v>
                </c:pt>
                <c:pt idx="3">
                  <c:v>0.32950000000000002</c:v>
                </c:pt>
                <c:pt idx="4">
                  <c:v>0.2344</c:v>
                </c:pt>
              </c:numCache>
            </c:numRef>
          </c:val>
          <c:extLst>
            <c:ext xmlns:c16="http://schemas.microsoft.com/office/drawing/2014/chart" uri="{C3380CC4-5D6E-409C-BE32-E72D297353CC}">
              <c16:uniqueId val="{00000003-B314-43FC-9FAD-1A51956D8B61}"/>
            </c:ext>
          </c:extLst>
        </c:ser>
        <c:ser>
          <c:idx val="4"/>
          <c:order val="4"/>
          <c:tx>
            <c:strRef>
              <c:f>'Parent-Carer'!$M$96</c:f>
              <c:strCache>
                <c:ptCount val="1"/>
                <c:pt idx="0">
                  <c:v>Very Negative</c:v>
                </c:pt>
              </c:strCache>
            </c:strRef>
          </c:tx>
          <c:spPr>
            <a:solidFill>
              <a:srgbClr val="F04935"/>
            </a:solidFill>
            <a:ln>
              <a:noFill/>
            </a:ln>
            <a:effectLst/>
          </c:spPr>
          <c:invertIfNegative val="0"/>
          <c:dLbls>
            <c:dLbl>
              <c:idx val="2"/>
              <c:layout>
                <c:manualLayout>
                  <c:x val="-1.9002150684361708E-3"/>
                  <c:y val="-4.47538952227058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314-43FC-9FAD-1A51956D8B6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'Parent-Carer'!$H$97:$H$101</c:f>
              <c:strCache>
                <c:ptCount val="5"/>
                <c:pt idx="0">
                  <c:v>Employment/Education/Training</c:v>
                </c:pt>
                <c:pt idx="1">
                  <c:v>Independent Living</c:v>
                </c:pt>
                <c:pt idx="2">
                  <c:v>Good Health</c:v>
                </c:pt>
                <c:pt idx="3">
                  <c:v>Social Life &amp; Relationships</c:v>
                </c:pt>
                <c:pt idx="4">
                  <c:v>Overall</c:v>
                </c:pt>
              </c:strCache>
            </c:strRef>
          </c:cat>
          <c:val>
            <c:numRef>
              <c:f>'Parent-Carer'!$M$97:$M$101</c:f>
              <c:numCache>
                <c:formatCode>0.00%</c:formatCode>
                <c:ptCount val="5"/>
                <c:pt idx="0">
                  <c:v>0.1434</c:v>
                </c:pt>
                <c:pt idx="1">
                  <c:v>0.1318</c:v>
                </c:pt>
                <c:pt idx="2">
                  <c:v>5.04E-2</c:v>
                </c:pt>
                <c:pt idx="3">
                  <c:v>0.124</c:v>
                </c:pt>
                <c:pt idx="4">
                  <c:v>0.1055</c:v>
                </c:pt>
              </c:numCache>
            </c:numRef>
          </c:val>
          <c:extLst>
            <c:ext xmlns:c16="http://schemas.microsoft.com/office/drawing/2014/chart" uri="{C3380CC4-5D6E-409C-BE32-E72D297353CC}">
              <c16:uniqueId val="{00000004-B314-43FC-9FAD-1A51956D8B61}"/>
            </c:ext>
          </c:extLst>
        </c:ser>
        <c:dLbls>
          <c:dLblPos val="ctr"/>
          <c:showLegendKey val="0"/>
          <c:showVal val="1"/>
          <c:showCatName val="0"/>
          <c:showSerName val="0"/>
          <c:showPercent val="0"/>
          <c:showBubbleSize val="0"/>
        </c:dLbls>
        <c:gapWidth val="150"/>
        <c:overlap val="100"/>
        <c:axId val="1011853456"/>
        <c:axId val="1011852208"/>
      </c:barChart>
      <c:catAx>
        <c:axId val="1011853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1852208"/>
        <c:crosses val="autoZero"/>
        <c:auto val="1"/>
        <c:lblAlgn val="ctr"/>
        <c:lblOffset val="100"/>
        <c:noMultiLvlLbl val="0"/>
      </c:catAx>
      <c:valAx>
        <c:axId val="10118522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1853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smtClean="0"/>
              <a:t>Q27. </a:t>
            </a:r>
            <a:r>
              <a:rPr lang="en-GB" sz="1600" b="1" dirty="0"/>
              <a:t>What is your overall opinion of Swindon's SEND services?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'Parent-Carer'!$I$23</c:f>
              <c:strCache>
                <c:ptCount val="1"/>
                <c:pt idx="0">
                  <c:v>Very satisfied</c:v>
                </c:pt>
              </c:strCache>
            </c:strRef>
          </c:tx>
          <c:spPr>
            <a:solidFill>
              <a:srgbClr val="00B050"/>
            </a:solidFill>
            <a:ln>
              <a:noFill/>
            </a:ln>
            <a:effectLst/>
          </c:spPr>
          <c:invertIfNegative val="0"/>
          <c:dLbls>
            <c:dLbl>
              <c:idx val="0"/>
              <c:layout>
                <c:manualLayout>
                  <c:x val="-2.865329512893983E-2"/>
                  <c:y val="-8.37026095519448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41-4C65-8AD0-40EC9846B24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'Parent-Carer'!$J$22:$L$22</c:f>
              <c:numCache>
                <c:formatCode>General</c:formatCode>
                <c:ptCount val="2"/>
                <c:pt idx="0">
                  <c:v>2021</c:v>
                </c:pt>
                <c:pt idx="1">
                  <c:v>2020</c:v>
                </c:pt>
              </c:numCache>
            </c:numRef>
          </c:cat>
          <c:val>
            <c:numRef>
              <c:f>'Parent-Carer'!$J$23:$L$23</c:f>
              <c:numCache>
                <c:formatCode>0.00%</c:formatCode>
                <c:ptCount val="2"/>
                <c:pt idx="0">
                  <c:v>1.9455252918287938E-2</c:v>
                </c:pt>
                <c:pt idx="1">
                  <c:v>7.5235109717868343E-2</c:v>
                </c:pt>
              </c:numCache>
            </c:numRef>
          </c:val>
          <c:extLst>
            <c:ext xmlns:c16="http://schemas.microsoft.com/office/drawing/2014/chart" uri="{C3380CC4-5D6E-409C-BE32-E72D297353CC}">
              <c16:uniqueId val="{00000001-AC41-4C65-8AD0-40EC9846B243}"/>
            </c:ext>
          </c:extLst>
        </c:ser>
        <c:ser>
          <c:idx val="1"/>
          <c:order val="1"/>
          <c:tx>
            <c:strRef>
              <c:f>'Parent-Carer'!$I$24</c:f>
              <c:strCache>
                <c:ptCount val="1"/>
                <c:pt idx="0">
                  <c:v>Satisfied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'Parent-Carer'!$J$22:$L$22</c:f>
              <c:numCache>
                <c:formatCode>General</c:formatCode>
                <c:ptCount val="2"/>
                <c:pt idx="0">
                  <c:v>2021</c:v>
                </c:pt>
                <c:pt idx="1">
                  <c:v>2020</c:v>
                </c:pt>
              </c:numCache>
            </c:numRef>
          </c:cat>
          <c:val>
            <c:numRef>
              <c:f>'Parent-Carer'!$J$24:$L$24</c:f>
              <c:numCache>
                <c:formatCode>0.00%</c:formatCode>
                <c:ptCount val="2"/>
                <c:pt idx="0">
                  <c:v>0.29571984435797666</c:v>
                </c:pt>
                <c:pt idx="1">
                  <c:v>0.44514106583072099</c:v>
                </c:pt>
              </c:numCache>
            </c:numRef>
          </c:val>
          <c:extLst>
            <c:ext xmlns:c16="http://schemas.microsoft.com/office/drawing/2014/chart" uri="{C3380CC4-5D6E-409C-BE32-E72D297353CC}">
              <c16:uniqueId val="{00000002-AC41-4C65-8AD0-40EC9846B243}"/>
            </c:ext>
          </c:extLst>
        </c:ser>
        <c:ser>
          <c:idx val="2"/>
          <c:order val="2"/>
          <c:tx>
            <c:strRef>
              <c:f>'Parent-Carer'!$I$25</c:f>
              <c:strCache>
                <c:ptCount val="1"/>
                <c:pt idx="0">
                  <c:v>Dissatisfied</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'Parent-Carer'!$J$22:$L$22</c:f>
              <c:numCache>
                <c:formatCode>General</c:formatCode>
                <c:ptCount val="2"/>
                <c:pt idx="0">
                  <c:v>2021</c:v>
                </c:pt>
                <c:pt idx="1">
                  <c:v>2020</c:v>
                </c:pt>
              </c:numCache>
            </c:numRef>
          </c:cat>
          <c:val>
            <c:numRef>
              <c:f>'Parent-Carer'!$J$25:$L$25</c:f>
              <c:numCache>
                <c:formatCode>0.00%</c:formatCode>
                <c:ptCount val="2"/>
                <c:pt idx="0">
                  <c:v>0.2723735408560311</c:v>
                </c:pt>
                <c:pt idx="1">
                  <c:v>0.2225705329153605</c:v>
                </c:pt>
              </c:numCache>
            </c:numRef>
          </c:val>
          <c:extLst>
            <c:ext xmlns:c16="http://schemas.microsoft.com/office/drawing/2014/chart" uri="{C3380CC4-5D6E-409C-BE32-E72D297353CC}">
              <c16:uniqueId val="{00000003-AC41-4C65-8AD0-40EC9846B243}"/>
            </c:ext>
          </c:extLst>
        </c:ser>
        <c:ser>
          <c:idx val="3"/>
          <c:order val="3"/>
          <c:tx>
            <c:strRef>
              <c:f>'Parent-Carer'!$I$26</c:f>
              <c:strCache>
                <c:ptCount val="1"/>
                <c:pt idx="0">
                  <c:v>Very dissatisfied</c:v>
                </c:pt>
              </c:strCache>
            </c:strRef>
          </c:tx>
          <c:spPr>
            <a:solidFill>
              <a:srgbClr val="FF5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'Parent-Carer'!$J$22:$L$22</c:f>
              <c:numCache>
                <c:formatCode>General</c:formatCode>
                <c:ptCount val="2"/>
                <c:pt idx="0">
                  <c:v>2021</c:v>
                </c:pt>
                <c:pt idx="1">
                  <c:v>2020</c:v>
                </c:pt>
              </c:numCache>
            </c:numRef>
          </c:cat>
          <c:val>
            <c:numRef>
              <c:f>'Parent-Carer'!$J$26:$L$26</c:f>
              <c:numCache>
                <c:formatCode>0.00%</c:formatCode>
                <c:ptCount val="2"/>
                <c:pt idx="0">
                  <c:v>0.2723735408560311</c:v>
                </c:pt>
                <c:pt idx="1">
                  <c:v>0.16300940438871472</c:v>
                </c:pt>
              </c:numCache>
            </c:numRef>
          </c:val>
          <c:extLst>
            <c:ext xmlns:c16="http://schemas.microsoft.com/office/drawing/2014/chart" uri="{C3380CC4-5D6E-409C-BE32-E72D297353CC}">
              <c16:uniqueId val="{00000004-AC41-4C65-8AD0-40EC9846B243}"/>
            </c:ext>
          </c:extLst>
        </c:ser>
        <c:ser>
          <c:idx val="4"/>
          <c:order val="4"/>
          <c:tx>
            <c:strRef>
              <c:f>'Parent-Carer'!$I$27</c:f>
              <c:strCache>
                <c:ptCount val="1"/>
                <c:pt idx="0">
                  <c:v>I don’t know</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'Parent-Carer'!$J$22:$L$22</c:f>
              <c:numCache>
                <c:formatCode>General</c:formatCode>
                <c:ptCount val="2"/>
                <c:pt idx="0">
                  <c:v>2021</c:v>
                </c:pt>
                <c:pt idx="1">
                  <c:v>2020</c:v>
                </c:pt>
              </c:numCache>
            </c:numRef>
          </c:cat>
          <c:val>
            <c:numRef>
              <c:f>'Parent-Carer'!$J$27:$L$27</c:f>
              <c:numCache>
                <c:formatCode>0.00%</c:formatCode>
                <c:ptCount val="2"/>
                <c:pt idx="0">
                  <c:v>0.14007782101167315</c:v>
                </c:pt>
                <c:pt idx="1">
                  <c:v>9.4043887147335428E-2</c:v>
                </c:pt>
              </c:numCache>
            </c:numRef>
          </c:val>
          <c:extLst>
            <c:ext xmlns:c16="http://schemas.microsoft.com/office/drawing/2014/chart" uri="{C3380CC4-5D6E-409C-BE32-E72D297353CC}">
              <c16:uniqueId val="{00000005-AC41-4C65-8AD0-40EC9846B243}"/>
            </c:ext>
          </c:extLst>
        </c:ser>
        <c:dLbls>
          <c:dLblPos val="ctr"/>
          <c:showLegendKey val="0"/>
          <c:showVal val="1"/>
          <c:showCatName val="0"/>
          <c:showSerName val="0"/>
          <c:showPercent val="0"/>
          <c:showBubbleSize val="0"/>
        </c:dLbls>
        <c:gapWidth val="150"/>
        <c:overlap val="100"/>
        <c:axId val="134293392"/>
        <c:axId val="134285904"/>
      </c:barChart>
      <c:catAx>
        <c:axId val="134293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285904"/>
        <c:crosses val="autoZero"/>
        <c:auto val="1"/>
        <c:lblAlgn val="ctr"/>
        <c:lblOffset val="100"/>
        <c:noMultiLvlLbl val="0"/>
      </c:catAx>
      <c:valAx>
        <c:axId val="1342859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293392"/>
        <c:crosses val="autoZero"/>
        <c:crossBetween val="between"/>
      </c:valAx>
      <c:spPr>
        <a:noFill/>
        <a:ln>
          <a:noFill/>
        </a:ln>
        <a:effectLst/>
      </c:spPr>
    </c:plotArea>
    <c:legend>
      <c:legendPos val="b"/>
      <c:layout>
        <c:manualLayout>
          <c:xMode val="edge"/>
          <c:yMode val="edge"/>
          <c:x val="0.2001834525096983"/>
          <c:y val="0.90664714223879894"/>
          <c:w val="0.61407727894320896"/>
          <c:h val="9.335285776120108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a:t>Q28. If you were worried about something to do with your child, who would you choose to talk to?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'Parent-Carer'!$K$112</c:f>
              <c:strCache>
                <c:ptCount val="1"/>
                <c:pt idx="0">
                  <c:v>2021</c:v>
                </c:pt>
              </c:strCache>
            </c:strRef>
          </c:tx>
          <c:spPr>
            <a:solidFill>
              <a:schemeClr val="accent1"/>
            </a:solidFill>
            <a:ln>
              <a:noFill/>
            </a:ln>
            <a:effectLst/>
          </c:spPr>
          <c:invertIfNegative val="0"/>
          <c:dLbls>
            <c:dLbl>
              <c:idx val="0"/>
              <c:layout>
                <c:manualLayout>
                  <c:x val="-1.9722273123977006E-3"/>
                  <c:y val="1.675298189886475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9BC-49C7-9671-55E92A57C656}"/>
                </c:ext>
              </c:extLst>
            </c:dLbl>
            <c:dLbl>
              <c:idx val="1"/>
              <c:layout>
                <c:manualLayout>
                  <c:x val="-1.4462833215033008E-16"/>
                  <c:y val="4.18824547471618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9BC-49C7-9671-55E92A57C656}"/>
                </c:ext>
              </c:extLst>
            </c:dLbl>
            <c:dLbl>
              <c:idx val="5"/>
              <c:layout>
                <c:manualLayout>
                  <c:x val="5.9166819371931009E-3"/>
                  <c:y val="8.376490949432376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9BC-49C7-9671-55E92A57C656}"/>
                </c:ext>
              </c:extLst>
            </c:dLbl>
            <c:dLbl>
              <c:idx val="6"/>
              <c:layout>
                <c:manualLayout>
                  <c:x val="0"/>
                  <c:y val="2.094122737358094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9BC-49C7-9671-55E92A57C656}"/>
                </c:ext>
              </c:extLst>
            </c:dLbl>
            <c:dLbl>
              <c:idx val="7"/>
              <c:layout>
                <c:manualLayout>
                  <c:x val="9.8611365619885021E-3"/>
                  <c:y val="4.18824547471618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9BC-49C7-9671-55E92A57C656}"/>
                </c:ext>
              </c:extLst>
            </c:dLbl>
            <c:dLbl>
              <c:idx val="8"/>
              <c:layout>
                <c:manualLayout>
                  <c:x val="1.1833363874386202E-2"/>
                  <c:y val="1.25647364241485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9BC-49C7-9671-55E92A57C6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'Parent-Carer'!$J$113:$J$121</c:f>
              <c:strCache>
                <c:ptCount val="9"/>
                <c:pt idx="0">
                  <c:v>Parents/ Carers </c:v>
                </c:pt>
                <c:pt idx="1">
                  <c:v>Friends</c:v>
                </c:pt>
                <c:pt idx="2">
                  <c:v>Teaching Assistant </c:v>
                </c:pt>
                <c:pt idx="3">
                  <c:v>Special Education Needs Coordinator (SENCo) </c:v>
                </c:pt>
                <c:pt idx="4">
                  <c:v>Teacher</c:v>
                </c:pt>
                <c:pt idx="5">
                  <c:v>Social Worker </c:v>
                </c:pt>
                <c:pt idx="6">
                  <c:v>Doctor</c:v>
                </c:pt>
                <c:pt idx="7">
                  <c:v>Don't Know </c:v>
                </c:pt>
                <c:pt idx="8">
                  <c:v>Other </c:v>
                </c:pt>
              </c:strCache>
            </c:strRef>
          </c:cat>
          <c:val>
            <c:numRef>
              <c:f>'Parent-Carer'!$K$113:$K$121</c:f>
              <c:numCache>
                <c:formatCode>0.00%</c:formatCode>
                <c:ptCount val="9"/>
                <c:pt idx="0">
                  <c:v>0.52140077821011677</c:v>
                </c:pt>
                <c:pt idx="1">
                  <c:v>0.45525291828793774</c:v>
                </c:pt>
                <c:pt idx="2">
                  <c:v>0.2140077821011673</c:v>
                </c:pt>
                <c:pt idx="3">
                  <c:v>0.50583657587548636</c:v>
                </c:pt>
                <c:pt idx="4">
                  <c:v>0.43579766536964981</c:v>
                </c:pt>
                <c:pt idx="5">
                  <c:v>7.7821011673151752E-2</c:v>
                </c:pt>
                <c:pt idx="6">
                  <c:v>0.32684824902723736</c:v>
                </c:pt>
                <c:pt idx="7">
                  <c:v>7.3929961089494164E-2</c:v>
                </c:pt>
                <c:pt idx="8">
                  <c:v>0.12840466926070038</c:v>
                </c:pt>
              </c:numCache>
            </c:numRef>
          </c:val>
          <c:extLst>
            <c:ext xmlns:c16="http://schemas.microsoft.com/office/drawing/2014/chart" uri="{C3380CC4-5D6E-409C-BE32-E72D297353CC}">
              <c16:uniqueId val="{00000000-E9BC-49C7-9671-55E92A57C656}"/>
            </c:ext>
          </c:extLst>
        </c:ser>
        <c:ser>
          <c:idx val="1"/>
          <c:order val="1"/>
          <c:tx>
            <c:strRef>
              <c:f>'Parent-Carer'!$L$112</c:f>
              <c:strCache>
                <c:ptCount val="1"/>
                <c:pt idx="0">
                  <c:v>2020</c:v>
                </c:pt>
              </c:strCache>
            </c:strRef>
          </c:tx>
          <c:spPr>
            <a:solidFill>
              <a:schemeClr val="accent2"/>
            </a:solidFill>
            <a:ln>
              <a:noFill/>
            </a:ln>
            <a:effectLst/>
          </c:spPr>
          <c:invertIfNegative val="0"/>
          <c:dLbls>
            <c:dLbl>
              <c:idx val="0"/>
              <c:layout>
                <c:manualLayout>
                  <c:x val="3.9444546247952563E-3"/>
                  <c:y val="-4.18824547471620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9BC-49C7-9671-55E92A57C656}"/>
                </c:ext>
              </c:extLst>
            </c:dLbl>
            <c:dLbl>
              <c:idx val="1"/>
              <c:layout>
                <c:manualLayout>
                  <c:x val="3.9444546247954012E-3"/>
                  <c:y val="-2.931771832301339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9BC-49C7-9671-55E92A57C656}"/>
                </c:ext>
              </c:extLst>
            </c:dLbl>
            <c:dLbl>
              <c:idx val="2"/>
              <c:layout>
                <c:manualLayout>
                  <c:x val="-7.8889092495908735E-3"/>
                  <c:y val="-1.256473642414848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9BC-49C7-9671-55E92A57C656}"/>
                </c:ext>
              </c:extLst>
            </c:dLbl>
            <c:dLbl>
              <c:idx val="3"/>
              <c:layout>
                <c:manualLayout>
                  <c:x val="0"/>
                  <c:y val="-8.376490949432454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D9E-4A26-9C12-206835E6129D}"/>
                </c:ext>
              </c:extLst>
            </c:dLbl>
            <c:dLbl>
              <c:idx val="4"/>
              <c:layout>
                <c:manualLayout>
                  <c:x val="0"/>
                  <c:y val="-2.5129472848297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BC-49C7-9671-55E92A57C656}"/>
                </c:ext>
              </c:extLst>
            </c:dLbl>
            <c:dLbl>
              <c:idx val="5"/>
              <c:layout>
                <c:manualLayout>
                  <c:x val="3.9444546247954012E-3"/>
                  <c:y val="-2.094122737358094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9BC-49C7-9671-55E92A57C656}"/>
                </c:ext>
              </c:extLst>
            </c:dLbl>
            <c:dLbl>
              <c:idx val="7"/>
              <c:layout>
                <c:manualLayout>
                  <c:x val="5.9166819371930289E-3"/>
                  <c:y val="-1.25647364241485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9BC-49C7-9671-55E92A57C6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'Parent-Carer'!$J$113:$J$121</c:f>
              <c:strCache>
                <c:ptCount val="9"/>
                <c:pt idx="0">
                  <c:v>Parents/ Carers </c:v>
                </c:pt>
                <c:pt idx="1">
                  <c:v>Friends</c:v>
                </c:pt>
                <c:pt idx="2">
                  <c:v>Teaching Assistant </c:v>
                </c:pt>
                <c:pt idx="3">
                  <c:v>Special Education Needs Coordinator (SENCo) </c:v>
                </c:pt>
                <c:pt idx="4">
                  <c:v>Teacher</c:v>
                </c:pt>
                <c:pt idx="5">
                  <c:v>Social Worker </c:v>
                </c:pt>
                <c:pt idx="6">
                  <c:v>Doctor</c:v>
                </c:pt>
                <c:pt idx="7">
                  <c:v>Don't Know </c:v>
                </c:pt>
                <c:pt idx="8">
                  <c:v>Other </c:v>
                </c:pt>
              </c:strCache>
            </c:strRef>
          </c:cat>
          <c:val>
            <c:numRef>
              <c:f>'Parent-Carer'!$L$113:$L$121</c:f>
              <c:numCache>
                <c:formatCode>0.00%</c:formatCode>
                <c:ptCount val="9"/>
                <c:pt idx="0">
                  <c:v>0.54402515723270439</c:v>
                </c:pt>
                <c:pt idx="1">
                  <c:v>0.49371069182389937</c:v>
                </c:pt>
                <c:pt idx="2">
                  <c:v>0.21383647798742139</c:v>
                </c:pt>
                <c:pt idx="3">
                  <c:v>0.44025157232704404</c:v>
                </c:pt>
                <c:pt idx="4">
                  <c:v>0.44339622641509435</c:v>
                </c:pt>
                <c:pt idx="5">
                  <c:v>0.10377358490566038</c:v>
                </c:pt>
                <c:pt idx="6">
                  <c:v>0.38993710691823902</c:v>
                </c:pt>
                <c:pt idx="7">
                  <c:v>7.8616352201257858E-2</c:v>
                </c:pt>
                <c:pt idx="8">
                  <c:v>0.18867924528301888</c:v>
                </c:pt>
              </c:numCache>
            </c:numRef>
          </c:val>
          <c:extLst>
            <c:ext xmlns:c16="http://schemas.microsoft.com/office/drawing/2014/chart" uri="{C3380CC4-5D6E-409C-BE32-E72D297353CC}">
              <c16:uniqueId val="{00000001-E9BC-49C7-9671-55E92A57C656}"/>
            </c:ext>
          </c:extLst>
        </c:ser>
        <c:dLbls>
          <c:dLblPos val="outEnd"/>
          <c:showLegendKey val="0"/>
          <c:showVal val="1"/>
          <c:showCatName val="0"/>
          <c:showSerName val="0"/>
          <c:showPercent val="0"/>
          <c:showBubbleSize val="0"/>
        </c:dLbls>
        <c:gapWidth val="182"/>
        <c:axId val="1275424543"/>
        <c:axId val="1275425375"/>
        <c:extLst>
          <c:ext xmlns:c15="http://schemas.microsoft.com/office/drawing/2012/chart" uri="{02D57815-91ED-43cb-92C2-25804820EDAC}">
            <c15:filteredBarSeries>
              <c15:ser>
                <c:idx val="2"/>
                <c:order val="2"/>
                <c:tx>
                  <c:strRef>
                    <c:extLst>
                      <c:ext uri="{02D57815-91ED-43cb-92C2-25804820EDAC}">
                        <c15:formulaRef>
                          <c15:sqref>'Parent-Carer'!$M$112</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'Parent-Carer'!$J$113:$J$121</c15:sqref>
                        </c15:formulaRef>
                      </c:ext>
                    </c:extLst>
                    <c:strCache>
                      <c:ptCount val="9"/>
                      <c:pt idx="0">
                        <c:v>Parents/ Carers </c:v>
                      </c:pt>
                      <c:pt idx="1">
                        <c:v>Friends</c:v>
                      </c:pt>
                      <c:pt idx="2">
                        <c:v>Teaching Assistant </c:v>
                      </c:pt>
                      <c:pt idx="3">
                        <c:v>Special Education Needs Coordinator (SENCo) </c:v>
                      </c:pt>
                      <c:pt idx="4">
                        <c:v>Teacher</c:v>
                      </c:pt>
                      <c:pt idx="5">
                        <c:v>Social Worker </c:v>
                      </c:pt>
                      <c:pt idx="6">
                        <c:v>Doctor</c:v>
                      </c:pt>
                      <c:pt idx="7">
                        <c:v>Don't Know </c:v>
                      </c:pt>
                      <c:pt idx="8">
                        <c:v>Other </c:v>
                      </c:pt>
                    </c:strCache>
                  </c:strRef>
                </c:cat>
                <c:val>
                  <c:numRef>
                    <c:extLst>
                      <c:ext uri="{02D57815-91ED-43cb-92C2-25804820EDAC}">
                        <c15:formulaRef>
                          <c15:sqref>'Parent-Carer'!$M$113:$M$121</c15:sqref>
                        </c15:formulaRef>
                      </c:ext>
                    </c:extLst>
                    <c:numCache>
                      <c:formatCode>0.00%</c:formatCode>
                      <c:ptCount val="9"/>
                      <c:pt idx="0">
                        <c:v>0.49541284403669728</c:v>
                      </c:pt>
                      <c:pt idx="1">
                        <c:v>0.5321100917431193</c:v>
                      </c:pt>
                      <c:pt idx="2">
                        <c:v>0.21559633027522937</c:v>
                      </c:pt>
                      <c:pt idx="3">
                        <c:v>0.47247706422018348</c:v>
                      </c:pt>
                      <c:pt idx="4">
                        <c:v>0.47706422018348627</c:v>
                      </c:pt>
                      <c:pt idx="5">
                        <c:v>7.3394495412844041E-2</c:v>
                      </c:pt>
                      <c:pt idx="6">
                        <c:v>0.30275229357798167</c:v>
                      </c:pt>
                      <c:pt idx="7">
                        <c:v>6.4220183486238536E-2</c:v>
                      </c:pt>
                      <c:pt idx="8">
                        <c:v>0.23853211009174313</c:v>
                      </c:pt>
                    </c:numCache>
                  </c:numRef>
                </c:val>
                <c:extLst>
                  <c:ext xmlns:c16="http://schemas.microsoft.com/office/drawing/2014/chart" uri="{C3380CC4-5D6E-409C-BE32-E72D297353CC}">
                    <c16:uniqueId val="{00000002-E9BC-49C7-9671-55E92A57C656}"/>
                  </c:ext>
                </c:extLst>
              </c15:ser>
            </c15:filteredBarSeries>
          </c:ext>
        </c:extLst>
      </c:barChart>
      <c:catAx>
        <c:axId val="12754245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5425375"/>
        <c:crosses val="autoZero"/>
        <c:auto val="1"/>
        <c:lblAlgn val="ctr"/>
        <c:lblOffset val="100"/>
        <c:noMultiLvlLbl val="0"/>
      </c:catAx>
      <c:valAx>
        <c:axId val="1275425375"/>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5424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1" dirty="0" smtClean="0"/>
              <a:t>Q29. </a:t>
            </a:r>
            <a:r>
              <a:rPr lang="en-GB" sz="1800" b="1" dirty="0"/>
              <a:t>Do you feel parent/carers and young people are listened to?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914260717410323E-2"/>
          <c:y val="0.2668178382464097"/>
          <c:w val="0.849592738407699"/>
          <c:h val="0.43028430969938281"/>
        </c:manualLayout>
      </c:layout>
      <c:barChart>
        <c:barDir val="bar"/>
        <c:grouping val="percentStacked"/>
        <c:varyColors val="0"/>
        <c:ser>
          <c:idx val="0"/>
          <c:order val="0"/>
          <c:tx>
            <c:strRef>
              <c:f>'Parent-Carer'!$J$127</c:f>
              <c:strCache>
                <c:ptCount val="1"/>
                <c:pt idx="0">
                  <c:v>Consistently</c:v>
                </c:pt>
              </c:strCache>
            </c:strRef>
          </c:tx>
          <c:spPr>
            <a:solidFill>
              <a:schemeClr val="accent6">
                <a:lumMod val="75000"/>
              </a:schemeClr>
            </a:solidFill>
            <a:ln>
              <a:noFill/>
            </a:ln>
            <a:effectLst/>
          </c:spPr>
          <c:invertIfNegative val="0"/>
          <c:dLbls>
            <c:dLbl>
              <c:idx val="0"/>
              <c:layout>
                <c:manualLayout>
                  <c:x val="-2.9940119760479049E-2"/>
                  <c:y val="8.069522036002482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AC5-4030-9CE6-BACB437BE28A}"/>
                </c:ext>
              </c:extLst>
            </c:dLbl>
            <c:dLbl>
              <c:idx val="1"/>
              <c:layout>
                <c:manualLayout>
                  <c:x val="1.6666666666666666E-2"/>
                  <c:y val="-0.1117318435754189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AC5-4030-9CE6-BACB437BE28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'Parent-Carer'!$K$126:$M$126</c:f>
              <c:numCache>
                <c:formatCode>General</c:formatCode>
                <c:ptCount val="2"/>
                <c:pt idx="0">
                  <c:v>2021</c:v>
                </c:pt>
                <c:pt idx="1">
                  <c:v>2020</c:v>
                </c:pt>
              </c:numCache>
            </c:numRef>
          </c:cat>
          <c:val>
            <c:numRef>
              <c:f>'Parent-Carer'!$K$127:$M$127</c:f>
              <c:numCache>
                <c:formatCode>0.00%</c:formatCode>
                <c:ptCount val="2"/>
                <c:pt idx="0">
                  <c:v>1.937984496124031E-2</c:v>
                </c:pt>
                <c:pt idx="1">
                  <c:v>2.8391167192429023E-2</c:v>
                </c:pt>
              </c:numCache>
            </c:numRef>
          </c:val>
          <c:extLst>
            <c:ext xmlns:c16="http://schemas.microsoft.com/office/drawing/2014/chart" uri="{C3380CC4-5D6E-409C-BE32-E72D297353CC}">
              <c16:uniqueId val="{00000002-FAC5-4030-9CE6-BACB437BE28A}"/>
            </c:ext>
          </c:extLst>
        </c:ser>
        <c:ser>
          <c:idx val="1"/>
          <c:order val="1"/>
          <c:tx>
            <c:strRef>
              <c:f>'Parent-Carer'!$J$128</c:f>
              <c:strCache>
                <c:ptCount val="1"/>
                <c:pt idx="0">
                  <c:v>Frequently</c:v>
                </c:pt>
              </c:strCache>
            </c:strRef>
          </c:tx>
          <c:spPr>
            <a:solidFill>
              <a:srgbClr val="CCFF99"/>
            </a:solidFill>
            <a:ln>
              <a:noFill/>
            </a:ln>
            <a:effectLst/>
          </c:spPr>
          <c:invertIfNegative val="0"/>
          <c:dLbls>
            <c:dLbl>
              <c:idx val="1"/>
              <c:layout>
                <c:manualLayout>
                  <c:x val="8.3333333333333332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AC5-4030-9CE6-BACB437BE28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'Parent-Carer'!$K$126:$M$126</c:f>
              <c:numCache>
                <c:formatCode>General</c:formatCode>
                <c:ptCount val="2"/>
                <c:pt idx="0">
                  <c:v>2021</c:v>
                </c:pt>
                <c:pt idx="1">
                  <c:v>2020</c:v>
                </c:pt>
              </c:numCache>
            </c:numRef>
          </c:cat>
          <c:val>
            <c:numRef>
              <c:f>'Parent-Carer'!$K$128:$M$128</c:f>
              <c:numCache>
                <c:formatCode>0.00%</c:formatCode>
                <c:ptCount val="2"/>
                <c:pt idx="0">
                  <c:v>8.9147286821705432E-2</c:v>
                </c:pt>
                <c:pt idx="1">
                  <c:v>8.8328075709779186E-2</c:v>
                </c:pt>
              </c:numCache>
            </c:numRef>
          </c:val>
          <c:extLst>
            <c:ext xmlns:c16="http://schemas.microsoft.com/office/drawing/2014/chart" uri="{C3380CC4-5D6E-409C-BE32-E72D297353CC}">
              <c16:uniqueId val="{00000004-FAC5-4030-9CE6-BACB437BE28A}"/>
            </c:ext>
          </c:extLst>
        </c:ser>
        <c:ser>
          <c:idx val="2"/>
          <c:order val="2"/>
          <c:tx>
            <c:strRef>
              <c:f>'Parent-Carer'!$J$129</c:f>
              <c:strCache>
                <c:ptCount val="1"/>
                <c:pt idx="0">
                  <c:v>Sometimes</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'Parent-Carer'!$K$126:$M$126</c:f>
              <c:numCache>
                <c:formatCode>General</c:formatCode>
                <c:ptCount val="2"/>
                <c:pt idx="0">
                  <c:v>2021</c:v>
                </c:pt>
                <c:pt idx="1">
                  <c:v>2020</c:v>
                </c:pt>
              </c:numCache>
            </c:numRef>
          </c:cat>
          <c:val>
            <c:numRef>
              <c:f>'Parent-Carer'!$K$129:$M$129</c:f>
              <c:numCache>
                <c:formatCode>0.00%</c:formatCode>
                <c:ptCount val="2"/>
                <c:pt idx="0">
                  <c:v>0.36821705426356588</c:v>
                </c:pt>
                <c:pt idx="1">
                  <c:v>0.43217665615141954</c:v>
                </c:pt>
              </c:numCache>
            </c:numRef>
          </c:val>
          <c:extLst>
            <c:ext xmlns:c16="http://schemas.microsoft.com/office/drawing/2014/chart" uri="{C3380CC4-5D6E-409C-BE32-E72D297353CC}">
              <c16:uniqueId val="{00000005-FAC5-4030-9CE6-BACB437BE28A}"/>
            </c:ext>
          </c:extLst>
        </c:ser>
        <c:ser>
          <c:idx val="3"/>
          <c:order val="3"/>
          <c:tx>
            <c:strRef>
              <c:f>'Parent-Carer'!$J$130</c:f>
              <c:strCache>
                <c:ptCount val="1"/>
                <c:pt idx="0">
                  <c:v>Occasionally</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'Parent-Carer'!$K$126:$M$126</c:f>
              <c:numCache>
                <c:formatCode>General</c:formatCode>
                <c:ptCount val="2"/>
                <c:pt idx="0">
                  <c:v>2021</c:v>
                </c:pt>
                <c:pt idx="1">
                  <c:v>2020</c:v>
                </c:pt>
              </c:numCache>
            </c:numRef>
          </c:cat>
          <c:val>
            <c:numRef>
              <c:f>'Parent-Carer'!$K$130:$M$130</c:f>
              <c:numCache>
                <c:formatCode>0.00%</c:formatCode>
                <c:ptCount val="2"/>
                <c:pt idx="0">
                  <c:v>0.36434108527131781</c:v>
                </c:pt>
                <c:pt idx="1">
                  <c:v>0.31545741324921134</c:v>
                </c:pt>
              </c:numCache>
            </c:numRef>
          </c:val>
          <c:extLst>
            <c:ext xmlns:c16="http://schemas.microsoft.com/office/drawing/2014/chart" uri="{C3380CC4-5D6E-409C-BE32-E72D297353CC}">
              <c16:uniqueId val="{00000006-FAC5-4030-9CE6-BACB437BE28A}"/>
            </c:ext>
          </c:extLst>
        </c:ser>
        <c:ser>
          <c:idx val="4"/>
          <c:order val="4"/>
          <c:tx>
            <c:strRef>
              <c:f>'Parent-Carer'!$J$131</c:f>
              <c:strCache>
                <c:ptCount val="1"/>
                <c:pt idx="0">
                  <c:v>Never</c:v>
                </c:pt>
              </c:strCache>
            </c:strRef>
          </c:tx>
          <c:spPr>
            <a:solidFill>
              <a:srgbClr val="FF5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'Parent-Carer'!$K$126:$M$126</c:f>
              <c:numCache>
                <c:formatCode>General</c:formatCode>
                <c:ptCount val="2"/>
                <c:pt idx="0">
                  <c:v>2021</c:v>
                </c:pt>
                <c:pt idx="1">
                  <c:v>2020</c:v>
                </c:pt>
              </c:numCache>
            </c:numRef>
          </c:cat>
          <c:val>
            <c:numRef>
              <c:f>'Parent-Carer'!$K$131:$M$131</c:f>
              <c:numCache>
                <c:formatCode>0.00%</c:formatCode>
                <c:ptCount val="2"/>
                <c:pt idx="0">
                  <c:v>0.15891472868217055</c:v>
                </c:pt>
                <c:pt idx="1">
                  <c:v>0.13564668769716087</c:v>
                </c:pt>
              </c:numCache>
            </c:numRef>
          </c:val>
          <c:extLst>
            <c:ext xmlns:c16="http://schemas.microsoft.com/office/drawing/2014/chart" uri="{C3380CC4-5D6E-409C-BE32-E72D297353CC}">
              <c16:uniqueId val="{00000007-FAC5-4030-9CE6-BACB437BE28A}"/>
            </c:ext>
          </c:extLst>
        </c:ser>
        <c:dLbls>
          <c:dLblPos val="ctr"/>
          <c:showLegendKey val="0"/>
          <c:showVal val="1"/>
          <c:showCatName val="0"/>
          <c:showSerName val="0"/>
          <c:showPercent val="0"/>
          <c:showBubbleSize val="0"/>
        </c:dLbls>
        <c:gapWidth val="150"/>
        <c:overlap val="100"/>
        <c:axId val="248419232"/>
        <c:axId val="248420896"/>
      </c:barChart>
      <c:catAx>
        <c:axId val="248419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420896"/>
        <c:crosses val="autoZero"/>
        <c:auto val="1"/>
        <c:lblAlgn val="ctr"/>
        <c:lblOffset val="100"/>
        <c:noMultiLvlLbl val="0"/>
      </c:catAx>
      <c:valAx>
        <c:axId val="2484208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419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GB" sz="1400" dirty="0">
                <a:effectLst/>
              </a:rPr>
              <a:t>Q45. How do you currently receive information about the services available for SEND? (Tick as many as apply)</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bar"/>
        <c:grouping val="stacked"/>
        <c:varyColors val="0"/>
        <c:ser>
          <c:idx val="1"/>
          <c:order val="1"/>
          <c:spPr>
            <a:solidFill>
              <a:schemeClr val="accent1"/>
            </a:solidFill>
            <a:ln>
              <a:noFill/>
            </a:ln>
            <a:effectLst/>
          </c:spPr>
          <c:invertIfNegative val="0"/>
          <c:dLbls>
            <c:dLbl>
              <c:idx val="0"/>
              <c:layout>
                <c:manualLayout>
                  <c:x val="0.13409961685823754"/>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92A-4502-8A0E-8CC0D4935309}"/>
                </c:ext>
              </c:extLst>
            </c:dLbl>
            <c:dLbl>
              <c:idx val="1"/>
              <c:layout>
                <c:manualLayout>
                  <c:x val="0.24664750957854406"/>
                  <c:y val="-4.345936549326379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2A-4502-8A0E-8CC0D4935309}"/>
                </c:ext>
              </c:extLst>
            </c:dLbl>
            <c:dLbl>
              <c:idx val="2"/>
              <c:layout>
                <c:manualLayout>
                  <c:x val="0.22270114942528735"/>
                  <c:y val="-4.34593654932645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92A-4502-8A0E-8CC0D4935309}"/>
                </c:ext>
              </c:extLst>
            </c:dLbl>
            <c:dLbl>
              <c:idx val="3"/>
              <c:layout>
                <c:manualLayout>
                  <c:x val="0.2753831417624521"/>
                  <c:y val="-4.34593654932645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92A-4502-8A0E-8CC0D4935309}"/>
                </c:ext>
              </c:extLst>
            </c:dLbl>
            <c:dLbl>
              <c:idx val="4"/>
              <c:layout>
                <c:manualLayout>
                  <c:x val="8.860153256704980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92A-4502-8A0E-8CC0D4935309}"/>
                </c:ext>
              </c:extLst>
            </c:dLbl>
            <c:dLbl>
              <c:idx val="5"/>
              <c:layout>
                <c:manualLayout>
                  <c:x val="5.7471264367816001E-2"/>
                  <c:y val="-4.345936549326379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92A-4502-8A0E-8CC0D4935309}"/>
                </c:ext>
              </c:extLst>
            </c:dLbl>
            <c:dLbl>
              <c:idx val="6"/>
              <c:layout>
                <c:manualLayout>
                  <c:x val="5.2681992337164661E-2"/>
                  <c:y val="4.345936549326379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92A-4502-8A0E-8CC0D4935309}"/>
                </c:ext>
              </c:extLst>
            </c:dLbl>
            <c:dLbl>
              <c:idx val="7"/>
              <c:layout>
                <c:manualLayout>
                  <c:x val="5.5076628352490331E-2"/>
                  <c:y val="-3.9837291498367647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92A-4502-8A0E-8CC0D4935309}"/>
                </c:ext>
              </c:extLst>
            </c:dLbl>
            <c:dLbl>
              <c:idx val="8"/>
              <c:layout>
                <c:manualLayout>
                  <c:x val="5.5076628352490421E-2"/>
                  <c:y val="-3.9837291498367647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92A-4502-8A0E-8CC0D4935309}"/>
                </c:ext>
              </c:extLst>
            </c:dLbl>
            <c:dLbl>
              <c:idx val="9"/>
              <c:layout>
                <c:manualLayout>
                  <c:x val="0.20354406130268191"/>
                  <c:y val="-4.345936549326379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92A-4502-8A0E-8CC0D4935309}"/>
                </c:ext>
              </c:extLst>
            </c:dLbl>
            <c:dLbl>
              <c:idx val="10"/>
              <c:layout>
                <c:manualLayout>
                  <c:x val="0.10057471264367816"/>
                  <c:y val="-8.691873098652758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92A-4502-8A0E-8CC0D493530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'Q48'!$A$24:$A$34</c:f>
              <c:strCache>
                <c:ptCount val="11"/>
                <c:pt idx="0">
                  <c:v>Swindon Local Offer </c:v>
                </c:pt>
                <c:pt idx="1">
                  <c:v>Social Media </c:v>
                </c:pt>
                <c:pt idx="2">
                  <c:v>School or Education Setting </c:v>
                </c:pt>
                <c:pt idx="3">
                  <c:v>Swindon SEND Families Voice</c:v>
                </c:pt>
                <c:pt idx="4">
                  <c:v>Through services currently being accessed </c:v>
                </c:pt>
                <c:pt idx="5">
                  <c:v>Training Sessions/ Events / Presentations </c:v>
                </c:pt>
                <c:pt idx="6">
                  <c:v>One-to-one or small group meetings</c:v>
                </c:pt>
                <c:pt idx="7">
                  <c:v>Focus Groups </c:v>
                </c:pt>
                <c:pt idx="8">
                  <c:v>Flyers/ leaflets/ posters </c:v>
                </c:pt>
                <c:pt idx="9">
                  <c:v>Families SEND News Splash</c:v>
                </c:pt>
                <c:pt idx="10">
                  <c:v>Other</c:v>
                </c:pt>
              </c:strCache>
            </c:strRef>
          </c:cat>
          <c:val>
            <c:numRef>
              <c:f>'Q48'!$D$24:$D$34</c:f>
              <c:numCache>
                <c:formatCode>0.00%</c:formatCode>
                <c:ptCount val="11"/>
                <c:pt idx="0">
                  <c:v>0.20661157024793389</c:v>
                </c:pt>
                <c:pt idx="1">
                  <c:v>0.45041322314049587</c:v>
                </c:pt>
                <c:pt idx="2">
                  <c:v>0.4049586776859504</c:v>
                </c:pt>
                <c:pt idx="3">
                  <c:v>0.52892561983471076</c:v>
                </c:pt>
                <c:pt idx="4">
                  <c:v>0.11983471074380166</c:v>
                </c:pt>
                <c:pt idx="5">
                  <c:v>5.7851239669421489E-2</c:v>
                </c:pt>
                <c:pt idx="6">
                  <c:v>2.4793388429752067E-2</c:v>
                </c:pt>
                <c:pt idx="7">
                  <c:v>3.3057851239669422E-2</c:v>
                </c:pt>
                <c:pt idx="8">
                  <c:v>4.5454545454545456E-2</c:v>
                </c:pt>
                <c:pt idx="9">
                  <c:v>0.3512396694214876</c:v>
                </c:pt>
                <c:pt idx="10">
                  <c:v>0.128099173553719</c:v>
                </c:pt>
              </c:numCache>
            </c:numRef>
          </c:val>
          <c:extLst>
            <c:ext xmlns:c16="http://schemas.microsoft.com/office/drawing/2014/chart" uri="{C3380CC4-5D6E-409C-BE32-E72D297353CC}">
              <c16:uniqueId val="{0000000B-D92A-4502-8A0E-8CC0D4935309}"/>
            </c:ext>
          </c:extLst>
        </c:ser>
        <c:dLbls>
          <c:dLblPos val="ctr"/>
          <c:showLegendKey val="0"/>
          <c:showVal val="1"/>
          <c:showCatName val="0"/>
          <c:showSerName val="0"/>
          <c:showPercent val="0"/>
          <c:showBubbleSize val="0"/>
        </c:dLbls>
        <c:gapWidth val="150"/>
        <c:overlap val="100"/>
        <c:axId val="899100736"/>
        <c:axId val="899095744"/>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'Q48'!$A$24:$A$34</c15:sqref>
                        </c15:formulaRef>
                      </c:ext>
                    </c:extLst>
                    <c:strCache>
                      <c:ptCount val="11"/>
                      <c:pt idx="0">
                        <c:v>Swindon Local Offer </c:v>
                      </c:pt>
                      <c:pt idx="1">
                        <c:v>Social Media </c:v>
                      </c:pt>
                      <c:pt idx="2">
                        <c:v>School or Education Setting </c:v>
                      </c:pt>
                      <c:pt idx="3">
                        <c:v>Swindon SEND Families Voice</c:v>
                      </c:pt>
                      <c:pt idx="4">
                        <c:v>Through services currently being accessed </c:v>
                      </c:pt>
                      <c:pt idx="5">
                        <c:v>Training Sessions/ Events / Presentations </c:v>
                      </c:pt>
                      <c:pt idx="6">
                        <c:v>One-to-one or small group meetings</c:v>
                      </c:pt>
                      <c:pt idx="7">
                        <c:v>Focus Groups </c:v>
                      </c:pt>
                      <c:pt idx="8">
                        <c:v>Flyers/ leaflets/ posters </c:v>
                      </c:pt>
                      <c:pt idx="9">
                        <c:v>Families SEND News Splash</c:v>
                      </c:pt>
                      <c:pt idx="10">
                        <c:v>Other</c:v>
                      </c:pt>
                    </c:strCache>
                  </c:strRef>
                </c:cat>
                <c:val>
                  <c:numRef>
                    <c:extLst>
                      <c:ext uri="{02D57815-91ED-43cb-92C2-25804820EDAC}">
                        <c15:formulaRef>
                          <c15:sqref>'Q48'!$C$24:$C$34</c15:sqref>
                        </c15:formulaRef>
                      </c:ext>
                    </c:extLst>
                    <c:numCache>
                      <c:formatCode>General</c:formatCode>
                      <c:ptCount val="11"/>
                      <c:pt idx="0">
                        <c:v>50</c:v>
                      </c:pt>
                      <c:pt idx="1">
                        <c:v>109</c:v>
                      </c:pt>
                      <c:pt idx="2">
                        <c:v>98</c:v>
                      </c:pt>
                      <c:pt idx="3">
                        <c:v>128</c:v>
                      </c:pt>
                      <c:pt idx="4">
                        <c:v>29</c:v>
                      </c:pt>
                      <c:pt idx="5">
                        <c:v>14</c:v>
                      </c:pt>
                      <c:pt idx="6">
                        <c:v>6</c:v>
                      </c:pt>
                      <c:pt idx="7">
                        <c:v>8</c:v>
                      </c:pt>
                      <c:pt idx="8">
                        <c:v>11</c:v>
                      </c:pt>
                      <c:pt idx="9">
                        <c:v>85</c:v>
                      </c:pt>
                      <c:pt idx="10">
                        <c:v>31</c:v>
                      </c:pt>
                    </c:numCache>
                  </c:numRef>
                </c:val>
                <c:extLst>
                  <c:ext xmlns:c16="http://schemas.microsoft.com/office/drawing/2014/chart" uri="{C3380CC4-5D6E-409C-BE32-E72D297353CC}">
                    <c16:uniqueId val="{0000000C-D92A-4502-8A0E-8CC0D4935309}"/>
                  </c:ext>
                </c:extLst>
              </c15:ser>
            </c15:filteredBarSeries>
          </c:ext>
        </c:extLst>
      </c:barChart>
      <c:catAx>
        <c:axId val="8991007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9095744"/>
        <c:crosses val="autoZero"/>
        <c:auto val="1"/>
        <c:lblAlgn val="ctr"/>
        <c:lblOffset val="100"/>
        <c:noMultiLvlLbl val="0"/>
      </c:catAx>
      <c:valAx>
        <c:axId val="899095744"/>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9100736"/>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baseline="0" dirty="0">
                <a:effectLst/>
              </a:rPr>
              <a:t>Q46. What would you like to find out more about in terms of services available for children and young people with SEND? </a:t>
            </a:r>
            <a:endParaRPr lang="en-GB" sz="1400" dirty="0">
              <a:effectLst/>
            </a:endParaRPr>
          </a:p>
        </c:rich>
      </c:tx>
      <c:layout>
        <c:manualLayout>
          <c:xMode val="edge"/>
          <c:yMode val="edge"/>
          <c:x val="0.1036111111111111"/>
          <c:y val="1.388888888888888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7936123517790556E-2"/>
          <c:y val="0.25587980812743233"/>
          <c:w val="0.57813753767641485"/>
          <c:h val="0.68559652457235942"/>
        </c:manualLayout>
      </c:layout>
      <c:barChart>
        <c:barDir val="col"/>
        <c:grouping val="clustered"/>
        <c:varyColors val="0"/>
        <c:ser>
          <c:idx val="0"/>
          <c:order val="0"/>
          <c:tx>
            <c:strRef>
              <c:f>'Q49'!$A$25</c:f>
              <c:strCache>
                <c:ptCount val="1"/>
                <c:pt idx="0">
                  <c:v>Changes to services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'Q49'!$B$25</c:f>
              <c:numCache>
                <c:formatCode>0.00%</c:formatCode>
                <c:ptCount val="1"/>
                <c:pt idx="0">
                  <c:v>0.4476</c:v>
                </c:pt>
              </c:numCache>
            </c:numRef>
          </c:val>
          <c:extLst>
            <c:ext xmlns:c16="http://schemas.microsoft.com/office/drawing/2014/chart" uri="{C3380CC4-5D6E-409C-BE32-E72D297353CC}">
              <c16:uniqueId val="{00000000-A2AF-4D31-B23F-4465B7ED8393}"/>
            </c:ext>
          </c:extLst>
        </c:ser>
        <c:ser>
          <c:idx val="1"/>
          <c:order val="1"/>
          <c:tx>
            <c:strRef>
              <c:f>'Q49'!$A$26</c:f>
              <c:strCache>
                <c:ptCount val="1"/>
                <c:pt idx="0">
                  <c:v>Events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'Q49'!$B$26</c:f>
              <c:numCache>
                <c:formatCode>0.00%</c:formatCode>
                <c:ptCount val="1"/>
                <c:pt idx="0">
                  <c:v>0.5081</c:v>
                </c:pt>
              </c:numCache>
            </c:numRef>
          </c:val>
          <c:extLst>
            <c:ext xmlns:c16="http://schemas.microsoft.com/office/drawing/2014/chart" uri="{C3380CC4-5D6E-409C-BE32-E72D297353CC}">
              <c16:uniqueId val="{00000001-A2AF-4D31-B23F-4465B7ED8393}"/>
            </c:ext>
          </c:extLst>
        </c:ser>
        <c:ser>
          <c:idx val="2"/>
          <c:order val="2"/>
          <c:tx>
            <c:strRef>
              <c:f>'Q49'!$A$27</c:f>
              <c:strCache>
                <c:ptCount val="1"/>
                <c:pt idx="0">
                  <c:v>How to access support</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'Q49'!$B$27</c:f>
              <c:numCache>
                <c:formatCode>0.00%</c:formatCode>
                <c:ptCount val="1"/>
                <c:pt idx="0">
                  <c:v>0.8145</c:v>
                </c:pt>
              </c:numCache>
            </c:numRef>
          </c:val>
          <c:extLst>
            <c:ext xmlns:c16="http://schemas.microsoft.com/office/drawing/2014/chart" uri="{C3380CC4-5D6E-409C-BE32-E72D297353CC}">
              <c16:uniqueId val="{00000002-A2AF-4D31-B23F-4465B7ED8393}"/>
            </c:ext>
          </c:extLst>
        </c:ser>
        <c:ser>
          <c:idx val="3"/>
          <c:order val="3"/>
          <c:tx>
            <c:strRef>
              <c:f>'Q49'!$A$28</c:f>
              <c:strCache>
                <c:ptCount val="1"/>
                <c:pt idx="0">
                  <c:v>Information about the people running the services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'Q49'!$B$28</c:f>
              <c:numCache>
                <c:formatCode>0.00%</c:formatCode>
                <c:ptCount val="1"/>
                <c:pt idx="0">
                  <c:v>0.3427</c:v>
                </c:pt>
              </c:numCache>
            </c:numRef>
          </c:val>
          <c:extLst>
            <c:ext xmlns:c16="http://schemas.microsoft.com/office/drawing/2014/chart" uri="{C3380CC4-5D6E-409C-BE32-E72D297353CC}">
              <c16:uniqueId val="{00000003-A2AF-4D31-B23F-4465B7ED8393}"/>
            </c:ext>
          </c:extLst>
        </c:ser>
        <c:ser>
          <c:idx val="4"/>
          <c:order val="4"/>
          <c:tx>
            <c:strRef>
              <c:f>'Q49'!$A$29</c:f>
              <c:strCache>
                <c:ptCount val="1"/>
                <c:pt idx="0">
                  <c:v>How to compliment, comment or complain about services</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'Q49'!$B$29</c:f>
              <c:numCache>
                <c:formatCode>0.00%</c:formatCode>
                <c:ptCount val="1"/>
                <c:pt idx="0">
                  <c:v>0.4032</c:v>
                </c:pt>
              </c:numCache>
            </c:numRef>
          </c:val>
          <c:extLst>
            <c:ext xmlns:c16="http://schemas.microsoft.com/office/drawing/2014/chart" uri="{C3380CC4-5D6E-409C-BE32-E72D297353CC}">
              <c16:uniqueId val="{00000004-A2AF-4D31-B23F-4465B7ED8393}"/>
            </c:ext>
          </c:extLst>
        </c:ser>
        <c:ser>
          <c:idx val="5"/>
          <c:order val="5"/>
          <c:tx>
            <c:strRef>
              <c:f>'Q49'!$A$30</c:f>
              <c:strCache>
                <c:ptCount val="1"/>
                <c:pt idx="0">
                  <c:v>What services are available and when they are open</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'Q49'!$B$30</c:f>
              <c:numCache>
                <c:formatCode>0.00%</c:formatCode>
                <c:ptCount val="1"/>
                <c:pt idx="0">
                  <c:v>0.7944</c:v>
                </c:pt>
              </c:numCache>
            </c:numRef>
          </c:val>
          <c:extLst>
            <c:ext xmlns:c16="http://schemas.microsoft.com/office/drawing/2014/chart" uri="{C3380CC4-5D6E-409C-BE32-E72D297353CC}">
              <c16:uniqueId val="{00000005-A2AF-4D31-B23F-4465B7ED8393}"/>
            </c:ext>
          </c:extLst>
        </c:ser>
        <c:ser>
          <c:idx val="6"/>
          <c:order val="6"/>
          <c:tx>
            <c:strRef>
              <c:f>'Q49'!$A$31</c:f>
              <c:strCache>
                <c:ptCount val="1"/>
                <c:pt idx="0">
                  <c:v>Other (please specify):</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'Q49'!$B$31</c:f>
              <c:numCache>
                <c:formatCode>0.00%</c:formatCode>
                <c:ptCount val="1"/>
                <c:pt idx="0">
                  <c:v>2.8199999999999999E-2</c:v>
                </c:pt>
              </c:numCache>
            </c:numRef>
          </c:val>
          <c:extLst>
            <c:ext xmlns:c16="http://schemas.microsoft.com/office/drawing/2014/chart" uri="{C3380CC4-5D6E-409C-BE32-E72D297353CC}">
              <c16:uniqueId val="{00000006-A2AF-4D31-B23F-4465B7ED8393}"/>
            </c:ext>
          </c:extLst>
        </c:ser>
        <c:dLbls>
          <c:dLblPos val="outEnd"/>
          <c:showLegendKey val="0"/>
          <c:showVal val="1"/>
          <c:showCatName val="0"/>
          <c:showSerName val="0"/>
          <c:showPercent val="0"/>
          <c:showBubbleSize val="0"/>
        </c:dLbls>
        <c:gapWidth val="219"/>
        <c:overlap val="-27"/>
        <c:axId val="1053618319"/>
        <c:axId val="1053618735"/>
      </c:barChart>
      <c:catAx>
        <c:axId val="1053618319"/>
        <c:scaling>
          <c:orientation val="minMax"/>
        </c:scaling>
        <c:delete val="1"/>
        <c:axPos val="b"/>
        <c:numFmt formatCode="General" sourceLinked="1"/>
        <c:majorTickMark val="none"/>
        <c:minorTickMark val="none"/>
        <c:tickLblPos val="nextTo"/>
        <c:crossAx val="1053618735"/>
        <c:crosses val="autoZero"/>
        <c:auto val="1"/>
        <c:lblAlgn val="ctr"/>
        <c:lblOffset val="100"/>
        <c:noMultiLvlLbl val="0"/>
      </c:catAx>
      <c:valAx>
        <c:axId val="10536187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618319"/>
        <c:crosses val="autoZero"/>
        <c:crossBetween val="between"/>
      </c:valAx>
      <c:spPr>
        <a:noFill/>
        <a:ln>
          <a:noFill/>
        </a:ln>
        <a:effectLst/>
      </c:spPr>
    </c:plotArea>
    <c:legend>
      <c:legendPos val="r"/>
      <c:layout>
        <c:manualLayout>
          <c:xMode val="edge"/>
          <c:yMode val="edge"/>
          <c:x val="0.67732600047209224"/>
          <c:y val="0.25521549340591104"/>
          <c:w val="0.32267400114398376"/>
          <c:h val="0.7447845053851027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GB" sz="1500" b="0" i="0" baseline="0" dirty="0">
                <a:effectLst/>
              </a:rPr>
              <a:t>Q47. How likely are you to access the following channels to find out about services for SEND?</a:t>
            </a:r>
            <a:endParaRPr lang="en-GB" sz="1500" dirty="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bar"/>
        <c:grouping val="stacked"/>
        <c:varyColors val="0"/>
        <c:ser>
          <c:idx val="0"/>
          <c:order val="0"/>
          <c:tx>
            <c:strRef>
              <c:f>'Q50'!$B$36</c:f>
              <c:strCache>
                <c:ptCount val="1"/>
                <c:pt idx="0">
                  <c:v>Very Likely</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'Q50'!$A$37:$A$44</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'Q50'!$B$37:$B$44</c:f>
              <c:numCache>
                <c:formatCode>0.00%</c:formatCode>
                <c:ptCount val="8"/>
                <c:pt idx="0">
                  <c:v>9.0200000000000002E-2</c:v>
                </c:pt>
                <c:pt idx="1">
                  <c:v>0.40550000000000003</c:v>
                </c:pt>
                <c:pt idx="2">
                  <c:v>0.3715</c:v>
                </c:pt>
                <c:pt idx="3">
                  <c:v>0.16</c:v>
                </c:pt>
                <c:pt idx="4">
                  <c:v>6.8000000000000005E-2</c:v>
                </c:pt>
                <c:pt idx="5">
                  <c:v>9.4899999999999998E-2</c:v>
                </c:pt>
                <c:pt idx="6">
                  <c:v>7.5999999999999998E-2</c:v>
                </c:pt>
                <c:pt idx="7">
                  <c:v>9.5200000000000007E-2</c:v>
                </c:pt>
              </c:numCache>
            </c:numRef>
          </c:val>
          <c:extLst>
            <c:ext xmlns:c16="http://schemas.microsoft.com/office/drawing/2014/chart" uri="{C3380CC4-5D6E-409C-BE32-E72D297353CC}">
              <c16:uniqueId val="{00000000-294D-485A-B98D-54BBDAC87A59}"/>
            </c:ext>
          </c:extLst>
        </c:ser>
        <c:ser>
          <c:idx val="1"/>
          <c:order val="1"/>
          <c:tx>
            <c:strRef>
              <c:f>'Q50'!$C$36</c:f>
              <c:strCache>
                <c:ptCount val="1"/>
                <c:pt idx="0">
                  <c:v>Likely</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'Q50'!$A$37:$A$44</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'Q50'!$C$37:$C$44</c:f>
              <c:numCache>
                <c:formatCode>0.00%</c:formatCode>
                <c:ptCount val="8"/>
                <c:pt idx="0">
                  <c:v>0.34899999999999998</c:v>
                </c:pt>
                <c:pt idx="1">
                  <c:v>0.4173</c:v>
                </c:pt>
                <c:pt idx="2">
                  <c:v>0.34389999999999998</c:v>
                </c:pt>
                <c:pt idx="3">
                  <c:v>0.41199999999999998</c:v>
                </c:pt>
                <c:pt idx="4">
                  <c:v>0.29599999999999999</c:v>
                </c:pt>
                <c:pt idx="5">
                  <c:v>0.29249999999999998</c:v>
                </c:pt>
                <c:pt idx="6">
                  <c:v>0.24</c:v>
                </c:pt>
                <c:pt idx="7">
                  <c:v>0.42459999999999998</c:v>
                </c:pt>
              </c:numCache>
            </c:numRef>
          </c:val>
          <c:extLst>
            <c:ext xmlns:c16="http://schemas.microsoft.com/office/drawing/2014/chart" uri="{C3380CC4-5D6E-409C-BE32-E72D297353CC}">
              <c16:uniqueId val="{00000001-294D-485A-B98D-54BBDAC87A59}"/>
            </c:ext>
          </c:extLst>
        </c:ser>
        <c:ser>
          <c:idx val="2"/>
          <c:order val="2"/>
          <c:tx>
            <c:strRef>
              <c:f>'Q50'!$D$36</c:f>
              <c:strCache>
                <c:ptCount val="1"/>
                <c:pt idx="0">
                  <c:v>Unlikely</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'Q50'!$A$37:$A$44</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'Q50'!$D$37:$D$44</c:f>
              <c:numCache>
                <c:formatCode>0.00%</c:formatCode>
                <c:ptCount val="8"/>
                <c:pt idx="0">
                  <c:v>0.2392</c:v>
                </c:pt>
                <c:pt idx="1">
                  <c:v>6.6900000000000001E-2</c:v>
                </c:pt>
                <c:pt idx="2">
                  <c:v>8.6999999999999994E-2</c:v>
                </c:pt>
                <c:pt idx="3">
                  <c:v>0.17199999999999999</c:v>
                </c:pt>
                <c:pt idx="4">
                  <c:v>0.26800000000000002</c:v>
                </c:pt>
                <c:pt idx="5">
                  <c:v>0.23319999999999999</c:v>
                </c:pt>
                <c:pt idx="6">
                  <c:v>0.27200000000000002</c:v>
                </c:pt>
                <c:pt idx="7">
                  <c:v>0.15479999999999999</c:v>
                </c:pt>
              </c:numCache>
            </c:numRef>
          </c:val>
          <c:extLst>
            <c:ext xmlns:c16="http://schemas.microsoft.com/office/drawing/2014/chart" uri="{C3380CC4-5D6E-409C-BE32-E72D297353CC}">
              <c16:uniqueId val="{00000002-294D-485A-B98D-54BBDAC87A59}"/>
            </c:ext>
          </c:extLst>
        </c:ser>
        <c:ser>
          <c:idx val="3"/>
          <c:order val="3"/>
          <c:tx>
            <c:strRef>
              <c:f>'Q50'!$E$36</c:f>
              <c:strCache>
                <c:ptCount val="1"/>
                <c:pt idx="0">
                  <c:v>Very Unlikely</c:v>
                </c:pt>
              </c:strCache>
            </c:strRef>
          </c:tx>
          <c:spPr>
            <a:solidFill>
              <a:schemeClr val="accent4"/>
            </a:solidFill>
            <a:ln>
              <a:noFill/>
            </a:ln>
            <a:effectLst/>
          </c:spPr>
          <c:invertIfNegative val="0"/>
          <c:dLbls>
            <c:dLbl>
              <c:idx val="1"/>
              <c:layout>
                <c:manualLayout>
                  <c:x val="0"/>
                  <c:y val="-3.827527524376628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500-4DBD-8E39-83B2509A20A7}"/>
                </c:ext>
              </c:extLst>
            </c:dLbl>
            <c:dLbl>
              <c:idx val="2"/>
              <c:layout>
                <c:manualLayout>
                  <c:x val="7.5067908380504452E-3"/>
                  <c:y val="-3.827527524376628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75C-4932-9D1C-1F27105EC38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'Q50'!$A$37:$A$44</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'Q50'!$E$37:$E$44</c:f>
              <c:numCache>
                <c:formatCode>0.00%</c:formatCode>
                <c:ptCount val="8"/>
                <c:pt idx="0">
                  <c:v>0.1216</c:v>
                </c:pt>
                <c:pt idx="1">
                  <c:v>6.3E-2</c:v>
                </c:pt>
                <c:pt idx="2">
                  <c:v>3.95E-2</c:v>
                </c:pt>
                <c:pt idx="3">
                  <c:v>8.7999999999999995E-2</c:v>
                </c:pt>
                <c:pt idx="4">
                  <c:v>0.104</c:v>
                </c:pt>
                <c:pt idx="5">
                  <c:v>0.1542</c:v>
                </c:pt>
                <c:pt idx="6">
                  <c:v>0.152</c:v>
                </c:pt>
                <c:pt idx="7">
                  <c:v>9.9199999999999997E-2</c:v>
                </c:pt>
              </c:numCache>
            </c:numRef>
          </c:val>
          <c:extLst>
            <c:ext xmlns:c16="http://schemas.microsoft.com/office/drawing/2014/chart" uri="{C3380CC4-5D6E-409C-BE32-E72D297353CC}">
              <c16:uniqueId val="{00000003-294D-485A-B98D-54BBDAC87A59}"/>
            </c:ext>
          </c:extLst>
        </c:ser>
        <c:ser>
          <c:idx val="4"/>
          <c:order val="4"/>
          <c:tx>
            <c:strRef>
              <c:f>'Q50'!$F$36</c:f>
              <c:strCache>
                <c:ptCount val="1"/>
                <c:pt idx="0">
                  <c:v>Don't Know</c:v>
                </c:pt>
              </c:strCache>
            </c:strRef>
          </c:tx>
          <c:spPr>
            <a:solidFill>
              <a:srgbClr val="FFCC66"/>
            </a:solidFill>
            <a:ln>
              <a:noFill/>
            </a:ln>
            <a:effectLst/>
          </c:spPr>
          <c:invertIfNegative val="0"/>
          <c:dLbls>
            <c:dLbl>
              <c:idx val="1"/>
              <c:layout>
                <c:manualLayout>
                  <c:x val="9.3834885475630563E-3"/>
                  <c:y val="-3.827527524376628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00-4DBD-8E39-83B2509A20A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'Q50'!$A$37:$A$44</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'Q50'!$F$37:$F$44</c:f>
              <c:numCache>
                <c:formatCode>0.00%</c:formatCode>
                <c:ptCount val="8"/>
                <c:pt idx="0">
                  <c:v>0.2</c:v>
                </c:pt>
                <c:pt idx="1">
                  <c:v>4.7199999999999999E-2</c:v>
                </c:pt>
                <c:pt idx="2">
                  <c:v>0.15809999999999999</c:v>
                </c:pt>
                <c:pt idx="3">
                  <c:v>0.16800000000000001</c:v>
                </c:pt>
                <c:pt idx="4">
                  <c:v>0.26400000000000001</c:v>
                </c:pt>
                <c:pt idx="5">
                  <c:v>0.2253</c:v>
                </c:pt>
                <c:pt idx="6">
                  <c:v>0.26</c:v>
                </c:pt>
                <c:pt idx="7">
                  <c:v>0.22620000000000001</c:v>
                </c:pt>
              </c:numCache>
            </c:numRef>
          </c:val>
          <c:extLst>
            <c:ext xmlns:c16="http://schemas.microsoft.com/office/drawing/2014/chart" uri="{C3380CC4-5D6E-409C-BE32-E72D297353CC}">
              <c16:uniqueId val="{00000004-294D-485A-B98D-54BBDAC87A59}"/>
            </c:ext>
          </c:extLst>
        </c:ser>
        <c:dLbls>
          <c:dLblPos val="ctr"/>
          <c:showLegendKey val="0"/>
          <c:showVal val="1"/>
          <c:showCatName val="0"/>
          <c:showSerName val="0"/>
          <c:showPercent val="0"/>
          <c:showBubbleSize val="0"/>
        </c:dLbls>
        <c:gapWidth val="182"/>
        <c:overlap val="100"/>
        <c:axId val="1776981456"/>
        <c:axId val="1776993936"/>
      </c:barChart>
      <c:catAx>
        <c:axId val="1776981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6993936"/>
        <c:crosses val="autoZero"/>
        <c:auto val="1"/>
        <c:lblAlgn val="ctr"/>
        <c:lblOffset val="100"/>
        <c:noMultiLvlLbl val="0"/>
      </c:catAx>
      <c:valAx>
        <c:axId val="1776993936"/>
        <c:scaling>
          <c:orientation val="minMax"/>
          <c:max val="1"/>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1776981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smtClean="0"/>
              <a:t>Q9</a:t>
            </a:r>
            <a:r>
              <a:rPr lang="en-GB" sz="1600" b="1" dirty="0"/>
              <a:t>. If you were worried about something who would you choose to talk to about your health, education and how you are feeling</a:t>
            </a:r>
            <a:r>
              <a:rPr lang="en-GB" sz="1600" b="1" dirty="0" smtClean="0"/>
              <a:t>?</a:t>
            </a:r>
          </a:p>
          <a:p>
            <a:pPr>
              <a:defRPr/>
            </a:pPr>
            <a:r>
              <a:rPr lang="en-GB" sz="1600" b="1" dirty="0" smtClean="0"/>
              <a:t> </a:t>
            </a:r>
            <a:r>
              <a:rPr lang="en-GB" sz="1600" b="1" dirty="0"/>
              <a:t>(you can tick more than one)</a:t>
            </a:r>
          </a:p>
        </c:rich>
      </c:tx>
      <c:layout>
        <c:manualLayout>
          <c:xMode val="edge"/>
          <c:yMode val="edge"/>
          <c:x val="0.11393960541601093"/>
          <c:y val="2.62579833573416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1"/>
          <c:order val="1"/>
          <c:tx>
            <c:strRef>
              <c:f>'Young people'!$A$113</c:f>
              <c:strCache>
                <c:ptCount val="1"/>
                <c:pt idx="0">
                  <c:v>Parents / Carers</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people'!$B$110:$O$111</c:f>
              <c:multiLvlStrCache>
                <c:ptCount val="6"/>
                <c:lvl>
                  <c:pt idx="0">
                    <c:v>Health</c:v>
                  </c:pt>
                  <c:pt idx="1">
                    <c:v>Health</c:v>
                  </c:pt>
                  <c:pt idx="2">
                    <c:v>Education</c:v>
                  </c:pt>
                  <c:pt idx="3">
                    <c:v>Education</c:v>
                  </c:pt>
                  <c:pt idx="4">
                    <c:v>How you are feeling</c:v>
                  </c:pt>
                  <c:pt idx="5">
                    <c:v>How you are feeling</c:v>
                  </c:pt>
                </c:lvl>
                <c:lvl>
                  <c:pt idx="0">
                    <c:v>2020</c:v>
                  </c:pt>
                  <c:pt idx="1">
                    <c:v>2021</c:v>
                  </c:pt>
                  <c:pt idx="2">
                    <c:v>2020</c:v>
                  </c:pt>
                  <c:pt idx="3">
                    <c:v>2021</c:v>
                  </c:pt>
                  <c:pt idx="4">
                    <c:v>2020</c:v>
                  </c:pt>
                  <c:pt idx="5">
                    <c:v>2021</c:v>
                  </c:pt>
                </c:lvl>
              </c:multiLvlStrCache>
            </c:multiLvlStrRef>
          </c:cat>
          <c:val>
            <c:numRef>
              <c:f>'Young people'!$B$113:$O$113</c:f>
              <c:numCache>
                <c:formatCode>0.00%</c:formatCode>
                <c:ptCount val="6"/>
                <c:pt idx="0">
                  <c:v>0.36134453781512604</c:v>
                </c:pt>
                <c:pt idx="1">
                  <c:v>0.3728813559322034</c:v>
                </c:pt>
                <c:pt idx="2">
                  <c:v>0.31932773109243695</c:v>
                </c:pt>
                <c:pt idx="3">
                  <c:v>0.28813559322033899</c:v>
                </c:pt>
                <c:pt idx="4">
                  <c:v>0.31932773109243695</c:v>
                </c:pt>
                <c:pt idx="5">
                  <c:v>0.33898305084745761</c:v>
                </c:pt>
              </c:numCache>
            </c:numRef>
          </c:val>
          <c:extLst>
            <c:ext xmlns:c16="http://schemas.microsoft.com/office/drawing/2014/chart" uri="{C3380CC4-5D6E-409C-BE32-E72D297353CC}">
              <c16:uniqueId val="{00000000-F6C2-4614-9497-D0B872FF7796}"/>
            </c:ext>
          </c:extLst>
        </c:ser>
        <c:ser>
          <c:idx val="2"/>
          <c:order val="2"/>
          <c:tx>
            <c:strRef>
              <c:f>'Young people'!$A$114</c:f>
              <c:strCache>
                <c:ptCount val="1"/>
                <c:pt idx="0">
                  <c:v>Friends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people'!$B$110:$O$111</c:f>
              <c:multiLvlStrCache>
                <c:ptCount val="6"/>
                <c:lvl>
                  <c:pt idx="0">
                    <c:v>Health</c:v>
                  </c:pt>
                  <c:pt idx="1">
                    <c:v>Health</c:v>
                  </c:pt>
                  <c:pt idx="2">
                    <c:v>Education</c:v>
                  </c:pt>
                  <c:pt idx="3">
                    <c:v>Education</c:v>
                  </c:pt>
                  <c:pt idx="4">
                    <c:v>How you are feeling</c:v>
                  </c:pt>
                  <c:pt idx="5">
                    <c:v>How you are feeling</c:v>
                  </c:pt>
                </c:lvl>
                <c:lvl>
                  <c:pt idx="0">
                    <c:v>2020</c:v>
                  </c:pt>
                  <c:pt idx="1">
                    <c:v>2021</c:v>
                  </c:pt>
                  <c:pt idx="2">
                    <c:v>2020</c:v>
                  </c:pt>
                  <c:pt idx="3">
                    <c:v>2021</c:v>
                  </c:pt>
                  <c:pt idx="4">
                    <c:v>2020</c:v>
                  </c:pt>
                  <c:pt idx="5">
                    <c:v>2021</c:v>
                  </c:pt>
                </c:lvl>
              </c:multiLvlStrCache>
            </c:multiLvlStrRef>
          </c:cat>
          <c:val>
            <c:numRef>
              <c:f>'Young people'!$B$114:$O$114</c:f>
              <c:numCache>
                <c:formatCode>0.00%</c:formatCode>
                <c:ptCount val="6"/>
                <c:pt idx="0">
                  <c:v>0.16541353383458646</c:v>
                </c:pt>
                <c:pt idx="1">
                  <c:v>0.15789473684210525</c:v>
                </c:pt>
                <c:pt idx="2">
                  <c:v>0.2857142857142857</c:v>
                </c:pt>
                <c:pt idx="3">
                  <c:v>0.36842105263157893</c:v>
                </c:pt>
                <c:pt idx="4">
                  <c:v>0.54887218045112784</c:v>
                </c:pt>
                <c:pt idx="5">
                  <c:v>0.47368421052631576</c:v>
                </c:pt>
              </c:numCache>
            </c:numRef>
          </c:val>
          <c:extLst>
            <c:ext xmlns:c16="http://schemas.microsoft.com/office/drawing/2014/chart" uri="{C3380CC4-5D6E-409C-BE32-E72D297353CC}">
              <c16:uniqueId val="{00000001-F6C2-4614-9497-D0B872FF7796}"/>
            </c:ext>
          </c:extLst>
        </c:ser>
        <c:ser>
          <c:idx val="3"/>
          <c:order val="3"/>
          <c:tx>
            <c:strRef>
              <c:f>'Young people'!$A$115</c:f>
              <c:strCache>
                <c:ptCount val="1"/>
                <c:pt idx="0">
                  <c:v>Teaching Assistant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people'!$B$110:$O$111</c:f>
              <c:multiLvlStrCache>
                <c:ptCount val="6"/>
                <c:lvl>
                  <c:pt idx="0">
                    <c:v>Health</c:v>
                  </c:pt>
                  <c:pt idx="1">
                    <c:v>Health</c:v>
                  </c:pt>
                  <c:pt idx="2">
                    <c:v>Education</c:v>
                  </c:pt>
                  <c:pt idx="3">
                    <c:v>Education</c:v>
                  </c:pt>
                  <c:pt idx="4">
                    <c:v>How you are feeling</c:v>
                  </c:pt>
                  <c:pt idx="5">
                    <c:v>How you are feeling</c:v>
                  </c:pt>
                </c:lvl>
                <c:lvl>
                  <c:pt idx="0">
                    <c:v>2020</c:v>
                  </c:pt>
                  <c:pt idx="1">
                    <c:v>2021</c:v>
                  </c:pt>
                  <c:pt idx="2">
                    <c:v>2020</c:v>
                  </c:pt>
                  <c:pt idx="3">
                    <c:v>2021</c:v>
                  </c:pt>
                  <c:pt idx="4">
                    <c:v>2020</c:v>
                  </c:pt>
                  <c:pt idx="5">
                    <c:v>2021</c:v>
                  </c:pt>
                </c:lvl>
              </c:multiLvlStrCache>
            </c:multiLvlStrRef>
          </c:cat>
          <c:val>
            <c:numRef>
              <c:f>'Young people'!$B$115:$O$115</c:f>
              <c:numCache>
                <c:formatCode>0.00%</c:formatCode>
                <c:ptCount val="6"/>
                <c:pt idx="0">
                  <c:v>0.18954248366013071</c:v>
                </c:pt>
                <c:pt idx="1">
                  <c:v>0.21875</c:v>
                </c:pt>
                <c:pt idx="2">
                  <c:v>0.48366013071895425</c:v>
                </c:pt>
                <c:pt idx="3">
                  <c:v>0.5</c:v>
                </c:pt>
                <c:pt idx="4">
                  <c:v>0.32679738562091504</c:v>
                </c:pt>
                <c:pt idx="5">
                  <c:v>0.28125</c:v>
                </c:pt>
              </c:numCache>
            </c:numRef>
          </c:val>
          <c:extLst>
            <c:ext xmlns:c16="http://schemas.microsoft.com/office/drawing/2014/chart" uri="{C3380CC4-5D6E-409C-BE32-E72D297353CC}">
              <c16:uniqueId val="{00000002-F6C2-4614-9497-D0B872FF7796}"/>
            </c:ext>
          </c:extLst>
        </c:ser>
        <c:ser>
          <c:idx val="4"/>
          <c:order val="4"/>
          <c:tx>
            <c:strRef>
              <c:f>'Young people'!$A$116</c:f>
              <c:strCache>
                <c:ptCount val="1"/>
                <c:pt idx="0">
                  <c:v>Special Education Needs Coordinator (SENCo)</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people'!$B$110:$O$111</c:f>
              <c:multiLvlStrCache>
                <c:ptCount val="6"/>
                <c:lvl>
                  <c:pt idx="0">
                    <c:v>Health</c:v>
                  </c:pt>
                  <c:pt idx="1">
                    <c:v>Health</c:v>
                  </c:pt>
                  <c:pt idx="2">
                    <c:v>Education</c:v>
                  </c:pt>
                  <c:pt idx="3">
                    <c:v>Education</c:v>
                  </c:pt>
                  <c:pt idx="4">
                    <c:v>How you are feeling</c:v>
                  </c:pt>
                  <c:pt idx="5">
                    <c:v>How you are feeling</c:v>
                  </c:pt>
                </c:lvl>
                <c:lvl>
                  <c:pt idx="0">
                    <c:v>2020</c:v>
                  </c:pt>
                  <c:pt idx="1">
                    <c:v>2021</c:v>
                  </c:pt>
                  <c:pt idx="2">
                    <c:v>2020</c:v>
                  </c:pt>
                  <c:pt idx="3">
                    <c:v>2021</c:v>
                  </c:pt>
                  <c:pt idx="4">
                    <c:v>2020</c:v>
                  </c:pt>
                  <c:pt idx="5">
                    <c:v>2021</c:v>
                  </c:pt>
                </c:lvl>
              </c:multiLvlStrCache>
            </c:multiLvlStrRef>
          </c:cat>
          <c:val>
            <c:numRef>
              <c:f>'Young people'!$B$116:$O$116</c:f>
              <c:numCache>
                <c:formatCode>0.00%</c:formatCode>
                <c:ptCount val="6"/>
                <c:pt idx="0">
                  <c:v>0.21505376344086022</c:v>
                </c:pt>
                <c:pt idx="1">
                  <c:v>0.2857142857142857</c:v>
                </c:pt>
                <c:pt idx="2">
                  <c:v>0.45161290322580644</c:v>
                </c:pt>
                <c:pt idx="3">
                  <c:v>0.33333333333333331</c:v>
                </c:pt>
                <c:pt idx="4">
                  <c:v>0.33333333333333331</c:v>
                </c:pt>
                <c:pt idx="5">
                  <c:v>0.38095238095238093</c:v>
                </c:pt>
              </c:numCache>
            </c:numRef>
          </c:val>
          <c:extLst>
            <c:ext xmlns:c16="http://schemas.microsoft.com/office/drawing/2014/chart" uri="{C3380CC4-5D6E-409C-BE32-E72D297353CC}">
              <c16:uniqueId val="{00000003-F6C2-4614-9497-D0B872FF7796}"/>
            </c:ext>
          </c:extLst>
        </c:ser>
        <c:ser>
          <c:idx val="5"/>
          <c:order val="5"/>
          <c:tx>
            <c:strRef>
              <c:f>'Young people'!$A$117</c:f>
              <c:strCache>
                <c:ptCount val="1"/>
                <c:pt idx="0">
                  <c:v>Teacher</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people'!$B$110:$O$111</c:f>
              <c:multiLvlStrCache>
                <c:ptCount val="6"/>
                <c:lvl>
                  <c:pt idx="0">
                    <c:v>Health</c:v>
                  </c:pt>
                  <c:pt idx="1">
                    <c:v>Health</c:v>
                  </c:pt>
                  <c:pt idx="2">
                    <c:v>Education</c:v>
                  </c:pt>
                  <c:pt idx="3">
                    <c:v>Education</c:v>
                  </c:pt>
                  <c:pt idx="4">
                    <c:v>How you are feeling</c:v>
                  </c:pt>
                  <c:pt idx="5">
                    <c:v>How you are feeling</c:v>
                  </c:pt>
                </c:lvl>
                <c:lvl>
                  <c:pt idx="0">
                    <c:v>2020</c:v>
                  </c:pt>
                  <c:pt idx="1">
                    <c:v>2021</c:v>
                  </c:pt>
                  <c:pt idx="2">
                    <c:v>2020</c:v>
                  </c:pt>
                  <c:pt idx="3">
                    <c:v>2021</c:v>
                  </c:pt>
                  <c:pt idx="4">
                    <c:v>2020</c:v>
                  </c:pt>
                  <c:pt idx="5">
                    <c:v>2021</c:v>
                  </c:pt>
                </c:lvl>
              </c:multiLvlStrCache>
            </c:multiLvlStrRef>
          </c:cat>
          <c:val>
            <c:numRef>
              <c:f>'Young people'!$B$117:$O$117</c:f>
              <c:numCache>
                <c:formatCode>0.00%</c:formatCode>
                <c:ptCount val="6"/>
                <c:pt idx="0">
                  <c:v>0.14893617021276595</c:v>
                </c:pt>
                <c:pt idx="1">
                  <c:v>0.19444444444444445</c:v>
                </c:pt>
                <c:pt idx="2">
                  <c:v>0.52482269503546097</c:v>
                </c:pt>
                <c:pt idx="3">
                  <c:v>0.52777777777777779</c:v>
                </c:pt>
                <c:pt idx="4">
                  <c:v>0.32624113475177308</c:v>
                </c:pt>
                <c:pt idx="5">
                  <c:v>0.27777777777777779</c:v>
                </c:pt>
              </c:numCache>
            </c:numRef>
          </c:val>
          <c:extLst>
            <c:ext xmlns:c16="http://schemas.microsoft.com/office/drawing/2014/chart" uri="{C3380CC4-5D6E-409C-BE32-E72D297353CC}">
              <c16:uniqueId val="{00000004-F6C2-4614-9497-D0B872FF7796}"/>
            </c:ext>
          </c:extLst>
        </c:ser>
        <c:ser>
          <c:idx val="6"/>
          <c:order val="6"/>
          <c:tx>
            <c:strRef>
              <c:f>'Young people'!$A$118</c:f>
              <c:strCache>
                <c:ptCount val="1"/>
                <c:pt idx="0">
                  <c:v>Social Worker</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people'!$B$110:$O$111</c:f>
              <c:multiLvlStrCache>
                <c:ptCount val="6"/>
                <c:lvl>
                  <c:pt idx="0">
                    <c:v>Health</c:v>
                  </c:pt>
                  <c:pt idx="1">
                    <c:v>Health</c:v>
                  </c:pt>
                  <c:pt idx="2">
                    <c:v>Education</c:v>
                  </c:pt>
                  <c:pt idx="3">
                    <c:v>Education</c:v>
                  </c:pt>
                  <c:pt idx="4">
                    <c:v>How you are feeling</c:v>
                  </c:pt>
                  <c:pt idx="5">
                    <c:v>How you are feeling</c:v>
                  </c:pt>
                </c:lvl>
                <c:lvl>
                  <c:pt idx="0">
                    <c:v>2020</c:v>
                  </c:pt>
                  <c:pt idx="1">
                    <c:v>2021</c:v>
                  </c:pt>
                  <c:pt idx="2">
                    <c:v>2020</c:v>
                  </c:pt>
                  <c:pt idx="3">
                    <c:v>2021</c:v>
                  </c:pt>
                  <c:pt idx="4">
                    <c:v>2020</c:v>
                  </c:pt>
                  <c:pt idx="5">
                    <c:v>2021</c:v>
                  </c:pt>
                </c:lvl>
              </c:multiLvlStrCache>
            </c:multiLvlStrRef>
          </c:cat>
          <c:val>
            <c:numRef>
              <c:f>'Young people'!$B$118:$O$118</c:f>
              <c:numCache>
                <c:formatCode>0.00%</c:formatCode>
                <c:ptCount val="6"/>
                <c:pt idx="0">
                  <c:v>0.30769230769230771</c:v>
                </c:pt>
                <c:pt idx="1">
                  <c:v>0.26923076923076922</c:v>
                </c:pt>
                <c:pt idx="2">
                  <c:v>0.25</c:v>
                </c:pt>
                <c:pt idx="3">
                  <c:v>0.30769230769230771</c:v>
                </c:pt>
                <c:pt idx="4">
                  <c:v>0.44230769230769229</c:v>
                </c:pt>
                <c:pt idx="5">
                  <c:v>0.42307692307692307</c:v>
                </c:pt>
              </c:numCache>
            </c:numRef>
          </c:val>
          <c:extLst>
            <c:ext xmlns:c16="http://schemas.microsoft.com/office/drawing/2014/chart" uri="{C3380CC4-5D6E-409C-BE32-E72D297353CC}">
              <c16:uniqueId val="{00000005-F6C2-4614-9497-D0B872FF7796}"/>
            </c:ext>
          </c:extLst>
        </c:ser>
        <c:ser>
          <c:idx val="7"/>
          <c:order val="7"/>
          <c:tx>
            <c:strRef>
              <c:f>'Young people'!$A$119</c:f>
              <c:strCache>
                <c:ptCount val="1"/>
                <c:pt idx="0">
                  <c:v>Doctor</c:v>
                </c:pt>
              </c:strCache>
            </c:strRef>
          </c:tx>
          <c:spPr>
            <a:solidFill>
              <a:schemeClr val="accent1">
                <a:lumMod val="60000"/>
                <a:lumOff val="40000"/>
              </a:schemeClr>
            </a:solidFill>
            <a:ln>
              <a:noFill/>
            </a:ln>
            <a:effectLst/>
          </c:spPr>
          <c:invertIfNegative val="0"/>
          <c:dLbls>
            <c:dLbl>
              <c:idx val="2"/>
              <c:layout>
                <c:manualLayout>
                  <c:x val="-5.136969678665693E-3"/>
                  <c:y val="-4.8764826235063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6C2-4614-9497-D0B872FF7796}"/>
                </c:ext>
              </c:extLst>
            </c:dLbl>
            <c:dLbl>
              <c:idx val="3"/>
              <c:layout>
                <c:manualLayout>
                  <c:x val="3.4246464524436697E-3"/>
                  <c:y val="-4.126254527582254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6C2-4614-9497-D0B872FF779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people'!$B$110:$O$111</c:f>
              <c:multiLvlStrCache>
                <c:ptCount val="6"/>
                <c:lvl>
                  <c:pt idx="0">
                    <c:v>Health</c:v>
                  </c:pt>
                  <c:pt idx="1">
                    <c:v>Health</c:v>
                  </c:pt>
                  <c:pt idx="2">
                    <c:v>Education</c:v>
                  </c:pt>
                  <c:pt idx="3">
                    <c:v>Education</c:v>
                  </c:pt>
                  <c:pt idx="4">
                    <c:v>How you are feeling</c:v>
                  </c:pt>
                  <c:pt idx="5">
                    <c:v>How you are feeling</c:v>
                  </c:pt>
                </c:lvl>
                <c:lvl>
                  <c:pt idx="0">
                    <c:v>2020</c:v>
                  </c:pt>
                  <c:pt idx="1">
                    <c:v>2021</c:v>
                  </c:pt>
                  <c:pt idx="2">
                    <c:v>2020</c:v>
                  </c:pt>
                  <c:pt idx="3">
                    <c:v>2021</c:v>
                  </c:pt>
                  <c:pt idx="4">
                    <c:v>2020</c:v>
                  </c:pt>
                  <c:pt idx="5">
                    <c:v>2021</c:v>
                  </c:pt>
                </c:lvl>
              </c:multiLvlStrCache>
            </c:multiLvlStrRef>
          </c:cat>
          <c:val>
            <c:numRef>
              <c:f>'Young people'!$B$119:$O$119</c:f>
              <c:numCache>
                <c:formatCode>0.00%</c:formatCode>
                <c:ptCount val="6"/>
                <c:pt idx="0">
                  <c:v>0.546875</c:v>
                </c:pt>
                <c:pt idx="1">
                  <c:v>0.48571428571428571</c:v>
                </c:pt>
                <c:pt idx="2">
                  <c:v>7.8125E-2</c:v>
                </c:pt>
                <c:pt idx="3">
                  <c:v>0.14285714285714285</c:v>
                </c:pt>
                <c:pt idx="4">
                  <c:v>0.375</c:v>
                </c:pt>
                <c:pt idx="5">
                  <c:v>0.37142857142857144</c:v>
                </c:pt>
              </c:numCache>
            </c:numRef>
          </c:val>
          <c:extLst>
            <c:ext xmlns:c16="http://schemas.microsoft.com/office/drawing/2014/chart" uri="{C3380CC4-5D6E-409C-BE32-E72D297353CC}">
              <c16:uniqueId val="{00000006-F6C2-4614-9497-D0B872FF7796}"/>
            </c:ext>
          </c:extLst>
        </c:ser>
        <c:dLbls>
          <c:dLblPos val="ctr"/>
          <c:showLegendKey val="0"/>
          <c:showVal val="1"/>
          <c:showCatName val="0"/>
          <c:showSerName val="0"/>
          <c:showPercent val="0"/>
          <c:showBubbleSize val="0"/>
        </c:dLbls>
        <c:gapWidth val="150"/>
        <c:overlap val="100"/>
        <c:axId val="275438992"/>
        <c:axId val="275436080"/>
        <c:extLst>
          <c:ext xmlns:c15="http://schemas.microsoft.com/office/drawing/2012/chart" uri="{02D57815-91ED-43cb-92C2-25804820EDAC}">
            <c15:filteredBarSeries>
              <c15:ser>
                <c:idx val="0"/>
                <c:order val="0"/>
                <c:tx>
                  <c:strRef>
                    <c:extLst>
                      <c:ext uri="{02D57815-91ED-43cb-92C2-25804820EDAC}">
                        <c15:formulaRef>
                          <c15:sqref>'Young people'!$A$112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'Young people'!$B$110:$O$111</c15:sqref>
                        </c15:formulaRef>
                      </c:ext>
                    </c:extLst>
                    <c:multiLvlStrCache>
                      <c:ptCount val="6"/>
                      <c:lvl>
                        <c:pt idx="0">
                          <c:v>Health</c:v>
                        </c:pt>
                        <c:pt idx="1">
                          <c:v>Health</c:v>
                        </c:pt>
                        <c:pt idx="2">
                          <c:v>Education</c:v>
                        </c:pt>
                        <c:pt idx="3">
                          <c:v>Education</c:v>
                        </c:pt>
                        <c:pt idx="4">
                          <c:v>How you are feeling</c:v>
                        </c:pt>
                        <c:pt idx="5">
                          <c:v>How you are feeling</c:v>
                        </c:pt>
                      </c:lvl>
                      <c:lvl>
                        <c:pt idx="0">
                          <c:v>2020</c:v>
                        </c:pt>
                        <c:pt idx="1">
                          <c:v>2021</c:v>
                        </c:pt>
                        <c:pt idx="2">
                          <c:v>2020</c:v>
                        </c:pt>
                        <c:pt idx="3">
                          <c:v>2021</c:v>
                        </c:pt>
                        <c:pt idx="4">
                          <c:v>2020</c:v>
                        </c:pt>
                        <c:pt idx="5">
                          <c:v>2021</c:v>
                        </c:pt>
                      </c:lvl>
                    </c:multiLvlStrCache>
                  </c:multiLvlStrRef>
                </c:cat>
                <c:val>
                  <c:numRef>
                    <c:extLst>
                      <c:ext uri="{02D57815-91ED-43cb-92C2-25804820EDAC}">
                        <c15:formulaRef>
                          <c15:sqref>'Young people'!$B$112:$O$112</c15:sqref>
                        </c15:formulaRef>
                      </c:ext>
                    </c:extLst>
                    <c:numCache>
                      <c:formatCode>General</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7-F6C2-4614-9497-D0B872FF7796}"/>
                  </c:ext>
                </c:extLst>
              </c15:ser>
            </c15:filteredBarSeries>
          </c:ext>
        </c:extLst>
      </c:barChart>
      <c:catAx>
        <c:axId val="275438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436080"/>
        <c:crosses val="autoZero"/>
        <c:auto val="1"/>
        <c:lblAlgn val="ctr"/>
        <c:lblOffset val="100"/>
        <c:noMultiLvlLbl val="0"/>
      </c:catAx>
      <c:valAx>
        <c:axId val="2754360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438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t> </a:t>
            </a:r>
            <a:r>
              <a:rPr lang="en-GB" sz="1600" b="1" dirty="0" smtClean="0"/>
              <a:t>Q33. </a:t>
            </a:r>
            <a:r>
              <a:rPr lang="en-GB" sz="1600" b="1" dirty="0"/>
              <a:t>Which SEND Services have you worked with/ accessed in the last 12 months</a:t>
            </a:r>
            <a:r>
              <a:rPr lang="en-GB" sz="1200" b="1" dirty="0"/>
              <a:t>? </a:t>
            </a:r>
          </a:p>
        </c:rich>
      </c:tx>
      <c:layout>
        <c:manualLayout>
          <c:xMode val="edge"/>
          <c:yMode val="edge"/>
          <c:x val="0.11727943592031236"/>
          <c:y val="1.431876870034583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0286189522752341"/>
          <c:y val="0.17167271755701197"/>
          <c:w val="0.56187793719460954"/>
          <c:h val="0.73227110070191426"/>
        </c:manualLayout>
      </c:layout>
      <c:barChart>
        <c:barDir val="bar"/>
        <c:grouping val="clustered"/>
        <c:varyColors val="0"/>
        <c:ser>
          <c:idx val="0"/>
          <c:order val="0"/>
          <c:tx>
            <c:strRef>
              <c:f>'Practitioner-Professionals'!$K$26</c:f>
              <c:strCache>
                <c:ptCount val="1"/>
                <c:pt idx="0">
                  <c:v>2021</c:v>
                </c:pt>
              </c:strCache>
            </c:strRef>
          </c:tx>
          <c:spPr>
            <a:solidFill>
              <a:schemeClr val="accent1"/>
            </a:solidFill>
            <a:ln>
              <a:noFill/>
            </a:ln>
            <a:effectLst/>
          </c:spPr>
          <c:invertIfNegative val="0"/>
          <c:cat>
            <c:strRef>
              <c:f>'Practitioner-Professionals'!$J$27:$J$39</c:f>
              <c:strCache>
                <c:ptCount val="13"/>
                <c:pt idx="0">
                  <c:v>Special Education Needs Coordinator (SENCo) </c:v>
                </c:pt>
                <c:pt idx="1">
                  <c:v>SENAT Team </c:v>
                </c:pt>
                <c:pt idx="2">
                  <c:v>SENDIASS </c:v>
                </c:pt>
                <c:pt idx="3">
                  <c:v>Speech and Language</c:v>
                </c:pt>
                <c:pt idx="4">
                  <c:v>Occupational Therapy </c:v>
                </c:pt>
                <c:pt idx="5">
                  <c:v>Physiotherapy</c:v>
                </c:pt>
                <c:pt idx="6">
                  <c:v>Community Paediatrician</c:v>
                </c:pt>
                <c:pt idx="7">
                  <c:v>Children's Complex Care Team </c:v>
                </c:pt>
                <c:pt idx="8">
                  <c:v>Health Specialists e.g. Epilepsy Nurse, Diabetes Team, Neurologist etc</c:v>
                </c:pt>
                <c:pt idx="9">
                  <c:v>Children's Social Care </c:v>
                </c:pt>
                <c:pt idx="10">
                  <c:v>Adult Social care</c:v>
                </c:pt>
                <c:pt idx="11">
                  <c:v>Family Intervention and Support Service</c:v>
                </c:pt>
                <c:pt idx="12">
                  <c:v>Other</c:v>
                </c:pt>
              </c:strCache>
            </c:strRef>
          </c:cat>
          <c:val>
            <c:numRef>
              <c:f>'Practitioner-Professionals'!$K$27:$K$39</c:f>
              <c:numCache>
                <c:formatCode>0.00%</c:formatCode>
                <c:ptCount val="13"/>
                <c:pt idx="0">
                  <c:v>0.82291666666666663</c:v>
                </c:pt>
                <c:pt idx="1">
                  <c:v>0.76041666666666663</c:v>
                </c:pt>
                <c:pt idx="2">
                  <c:v>0.36458333333333331</c:v>
                </c:pt>
                <c:pt idx="3">
                  <c:v>0.75</c:v>
                </c:pt>
                <c:pt idx="4">
                  <c:v>0.47916666666666669</c:v>
                </c:pt>
                <c:pt idx="5">
                  <c:v>0.33333333333333331</c:v>
                </c:pt>
                <c:pt idx="6">
                  <c:v>0.57291666666666663</c:v>
                </c:pt>
                <c:pt idx="7">
                  <c:v>0.10416666666666667</c:v>
                </c:pt>
                <c:pt idx="8">
                  <c:v>0.40625</c:v>
                </c:pt>
                <c:pt idx="9">
                  <c:v>0.625</c:v>
                </c:pt>
                <c:pt idx="10">
                  <c:v>0.10416666666666667</c:v>
                </c:pt>
                <c:pt idx="11">
                  <c:v>0.33333333333333331</c:v>
                </c:pt>
                <c:pt idx="12">
                  <c:v>7.2916666666666671E-2</c:v>
                </c:pt>
              </c:numCache>
            </c:numRef>
          </c:val>
          <c:extLst>
            <c:ext xmlns:c16="http://schemas.microsoft.com/office/drawing/2014/chart" uri="{C3380CC4-5D6E-409C-BE32-E72D297353CC}">
              <c16:uniqueId val="{00000000-FDC9-4F10-98A8-D9587EBBAB19}"/>
            </c:ext>
          </c:extLst>
        </c:ser>
        <c:ser>
          <c:idx val="1"/>
          <c:order val="1"/>
          <c:tx>
            <c:strRef>
              <c:f>'Practitioner-Professionals'!$L$26</c:f>
              <c:strCache>
                <c:ptCount val="1"/>
                <c:pt idx="0">
                  <c:v>2020</c:v>
                </c:pt>
              </c:strCache>
            </c:strRef>
          </c:tx>
          <c:spPr>
            <a:solidFill>
              <a:schemeClr val="accent2"/>
            </a:solidFill>
            <a:ln>
              <a:noFill/>
            </a:ln>
            <a:effectLst/>
          </c:spPr>
          <c:invertIfNegative val="0"/>
          <c:cat>
            <c:strRef>
              <c:f>'Practitioner-Professionals'!$J$27:$J$39</c:f>
              <c:strCache>
                <c:ptCount val="13"/>
                <c:pt idx="0">
                  <c:v>Special Education Needs Coordinator (SENCo) </c:v>
                </c:pt>
                <c:pt idx="1">
                  <c:v>SENAT Team </c:v>
                </c:pt>
                <c:pt idx="2">
                  <c:v>SENDIASS </c:v>
                </c:pt>
                <c:pt idx="3">
                  <c:v>Speech and Language</c:v>
                </c:pt>
                <c:pt idx="4">
                  <c:v>Occupational Therapy </c:v>
                </c:pt>
                <c:pt idx="5">
                  <c:v>Physiotherapy</c:v>
                </c:pt>
                <c:pt idx="6">
                  <c:v>Community Paediatrician</c:v>
                </c:pt>
                <c:pt idx="7">
                  <c:v>Children's Complex Care Team </c:v>
                </c:pt>
                <c:pt idx="8">
                  <c:v>Health Specialists e.g. Epilepsy Nurse, Diabetes Team, Neurologist etc</c:v>
                </c:pt>
                <c:pt idx="9">
                  <c:v>Children's Social Care </c:v>
                </c:pt>
                <c:pt idx="10">
                  <c:v>Adult Social care</c:v>
                </c:pt>
                <c:pt idx="11">
                  <c:v>Family Intervention and Support Service</c:v>
                </c:pt>
                <c:pt idx="12">
                  <c:v>Other</c:v>
                </c:pt>
              </c:strCache>
            </c:strRef>
          </c:cat>
          <c:val>
            <c:numRef>
              <c:f>'Practitioner-Professionals'!$L$27:$L$39</c:f>
              <c:numCache>
                <c:formatCode>0.00%</c:formatCode>
                <c:ptCount val="13"/>
                <c:pt idx="0">
                  <c:v>0.5957446808510638</c:v>
                </c:pt>
                <c:pt idx="1">
                  <c:v>0.8014184397163121</c:v>
                </c:pt>
                <c:pt idx="2">
                  <c:v>0.32624113475177308</c:v>
                </c:pt>
                <c:pt idx="3">
                  <c:v>0.71631205673758869</c:v>
                </c:pt>
                <c:pt idx="4">
                  <c:v>0.46808510638297873</c:v>
                </c:pt>
                <c:pt idx="5">
                  <c:v>0.32624113475177308</c:v>
                </c:pt>
                <c:pt idx="6">
                  <c:v>0.53900709219858156</c:v>
                </c:pt>
                <c:pt idx="7">
                  <c:v>0.12056737588652482</c:v>
                </c:pt>
                <c:pt idx="8">
                  <c:v>0.3475177304964539</c:v>
                </c:pt>
                <c:pt idx="9">
                  <c:v>0.62411347517730498</c:v>
                </c:pt>
                <c:pt idx="10">
                  <c:v>0.14184397163120568</c:v>
                </c:pt>
                <c:pt idx="11">
                  <c:v>0.2978723404255319</c:v>
                </c:pt>
                <c:pt idx="12">
                  <c:v>0.14893617021276595</c:v>
                </c:pt>
              </c:numCache>
            </c:numRef>
          </c:val>
          <c:extLst>
            <c:ext xmlns:c16="http://schemas.microsoft.com/office/drawing/2014/chart" uri="{C3380CC4-5D6E-409C-BE32-E72D297353CC}">
              <c16:uniqueId val="{00000001-FDC9-4F10-98A8-D9587EBBAB19}"/>
            </c:ext>
          </c:extLst>
        </c:ser>
        <c:dLbls>
          <c:showLegendKey val="0"/>
          <c:showVal val="0"/>
          <c:showCatName val="0"/>
          <c:showSerName val="0"/>
          <c:showPercent val="0"/>
          <c:showBubbleSize val="0"/>
        </c:dLbls>
        <c:gapWidth val="182"/>
        <c:axId val="248430464"/>
        <c:axId val="248432960"/>
        <c:extLst>
          <c:ext xmlns:c15="http://schemas.microsoft.com/office/drawing/2012/chart" uri="{02D57815-91ED-43cb-92C2-25804820EDAC}">
            <c15:filteredBarSeries>
              <c15:ser>
                <c:idx val="2"/>
                <c:order val="2"/>
                <c:tx>
                  <c:strRef>
                    <c:extLst>
                      <c:ext uri="{02D57815-91ED-43cb-92C2-25804820EDAC}">
                        <c15:formulaRef>
                          <c15:sqref>'Practitioner-Professionals'!$M$26</c15:sqref>
                        </c15:formulaRef>
                      </c:ext>
                    </c:extLst>
                    <c:strCache>
                      <c:ptCount val="1"/>
                      <c:pt idx="0">
                        <c:v>2019</c:v>
                      </c:pt>
                    </c:strCache>
                  </c:strRef>
                </c:tx>
                <c:spPr>
                  <a:solidFill>
                    <a:schemeClr val="accent3"/>
                  </a:solidFill>
                  <a:ln>
                    <a:noFill/>
                  </a:ln>
                  <a:effectLst/>
                </c:spPr>
                <c:invertIfNegative val="0"/>
                <c:cat>
                  <c:strRef>
                    <c:extLst>
                      <c:ext uri="{02D57815-91ED-43cb-92C2-25804820EDAC}">
                        <c15:formulaRef>
                          <c15:sqref>'Practitioner-Professionals'!$J$27:$J$39</c15:sqref>
                        </c15:formulaRef>
                      </c:ext>
                    </c:extLst>
                    <c:strCache>
                      <c:ptCount val="13"/>
                      <c:pt idx="0">
                        <c:v>Special Education Needs Coordinator (SENCo) </c:v>
                      </c:pt>
                      <c:pt idx="1">
                        <c:v>SENAT Team </c:v>
                      </c:pt>
                      <c:pt idx="2">
                        <c:v>SENDIASS </c:v>
                      </c:pt>
                      <c:pt idx="3">
                        <c:v>Speech and Language</c:v>
                      </c:pt>
                      <c:pt idx="4">
                        <c:v>Occupational Therapy </c:v>
                      </c:pt>
                      <c:pt idx="5">
                        <c:v>Physiotherapy</c:v>
                      </c:pt>
                      <c:pt idx="6">
                        <c:v>Community Paediatrician</c:v>
                      </c:pt>
                      <c:pt idx="7">
                        <c:v>Children's Complex Care Team </c:v>
                      </c:pt>
                      <c:pt idx="8">
                        <c:v>Health Specialists e.g. Epilepsy Nurse, Diabetes Team, Neurologist etc</c:v>
                      </c:pt>
                      <c:pt idx="9">
                        <c:v>Children's Social Care </c:v>
                      </c:pt>
                      <c:pt idx="10">
                        <c:v>Adult Social care</c:v>
                      </c:pt>
                      <c:pt idx="11">
                        <c:v>Family Intervention and Support Service</c:v>
                      </c:pt>
                      <c:pt idx="12">
                        <c:v>Other</c:v>
                      </c:pt>
                    </c:strCache>
                  </c:strRef>
                </c:cat>
                <c:val>
                  <c:numRef>
                    <c:extLst>
                      <c:ext uri="{02D57815-91ED-43cb-92C2-25804820EDAC}">
                        <c15:formulaRef>
                          <c15:sqref>'Practitioner-Professionals'!$M$27:$M$39</c15:sqref>
                        </c15:formulaRef>
                      </c:ext>
                    </c:extLst>
                    <c:numCache>
                      <c:formatCode>0.00%</c:formatCode>
                      <c:ptCount val="13"/>
                      <c:pt idx="0">
                        <c:v>0.66666666666666663</c:v>
                      </c:pt>
                      <c:pt idx="1">
                        <c:v>0.8</c:v>
                      </c:pt>
                      <c:pt idx="2">
                        <c:v>0.53333333333333333</c:v>
                      </c:pt>
                      <c:pt idx="3">
                        <c:v>0.73333333333333328</c:v>
                      </c:pt>
                      <c:pt idx="4">
                        <c:v>0.51111111111111107</c:v>
                      </c:pt>
                      <c:pt idx="5">
                        <c:v>0.28888888888888886</c:v>
                      </c:pt>
                      <c:pt idx="6">
                        <c:v>0.53333333333333333</c:v>
                      </c:pt>
                      <c:pt idx="7">
                        <c:v>8.8888888888888892E-2</c:v>
                      </c:pt>
                      <c:pt idx="8">
                        <c:v>0.44444444444444442</c:v>
                      </c:pt>
                      <c:pt idx="9">
                        <c:v>0.66666666666666663</c:v>
                      </c:pt>
                      <c:pt idx="10">
                        <c:v>6.6666666666666666E-2</c:v>
                      </c:pt>
                      <c:pt idx="11">
                        <c:v>0.22222222222222221</c:v>
                      </c:pt>
                      <c:pt idx="12">
                        <c:v>0.1111111111111111</c:v>
                      </c:pt>
                    </c:numCache>
                  </c:numRef>
                </c:val>
                <c:extLst>
                  <c:ext xmlns:c16="http://schemas.microsoft.com/office/drawing/2014/chart" uri="{C3380CC4-5D6E-409C-BE32-E72D297353CC}">
                    <c16:uniqueId val="{00000002-FDC9-4F10-98A8-D9587EBBAB19}"/>
                  </c:ext>
                </c:extLst>
              </c15:ser>
            </c15:filteredBarSeries>
          </c:ext>
        </c:extLst>
      </c:barChart>
      <c:catAx>
        <c:axId val="2484304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432960"/>
        <c:crosses val="autoZero"/>
        <c:auto val="1"/>
        <c:lblAlgn val="ctr"/>
        <c:lblOffset val="100"/>
        <c:noMultiLvlLbl val="0"/>
      </c:catAx>
      <c:valAx>
        <c:axId val="2484329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430464"/>
        <c:crosses val="autoZero"/>
        <c:crossBetween val="between"/>
      </c:valAx>
      <c:spPr>
        <a:noFill/>
        <a:ln>
          <a:noFill/>
        </a:ln>
        <a:effectLst/>
      </c:spPr>
    </c:plotArea>
    <c:legend>
      <c:legendPos val="b"/>
      <c:layout>
        <c:manualLayout>
          <c:xMode val="edge"/>
          <c:yMode val="edge"/>
          <c:x val="9.7911674084217734E-2"/>
          <c:y val="0.9121851188520681"/>
          <c:w val="0.14592222664773907"/>
          <c:h val="5.031341118138408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smtClean="0"/>
              <a:t>Q34. </a:t>
            </a:r>
            <a:r>
              <a:rPr lang="en-GB" sz="1600" b="1" dirty="0"/>
              <a:t>How do you feel about the level of support available for children and young people with SEND in Swindon?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'Practitioner-Professionals'!$J$51</c:f>
              <c:strCache>
                <c:ptCount val="1"/>
                <c:pt idx="0">
                  <c:v>Very satisfied</c:v>
                </c:pt>
              </c:strCache>
            </c:strRef>
          </c:tx>
          <c:spPr>
            <a:solidFill>
              <a:schemeClr val="accent6">
                <a:lumMod val="75000"/>
              </a:schemeClr>
            </a:solidFill>
            <a:ln>
              <a:noFill/>
            </a:ln>
            <a:effectLst/>
          </c:spPr>
          <c:invertIfNegative val="0"/>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1-BFEC-40A9-B75D-40C534361A26}"/>
              </c:ext>
            </c:extLst>
          </c:dPt>
          <c:dLbls>
            <c:dLbl>
              <c:idx val="0"/>
              <c:layout>
                <c:manualLayout>
                  <c:x val="3.7700282752120638E-2"/>
                  <c:y val="8.994708994708994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EC-40A9-B75D-40C534361A26}"/>
                </c:ext>
              </c:extLst>
            </c:dLbl>
            <c:dLbl>
              <c:idx val="1"/>
              <c:layout>
                <c:manualLayout>
                  <c:x val="1.4616775636315946E-2"/>
                  <c:y val="-0.1025480148314794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EC-40A9-B75D-40C534361A2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'Practitioner-Professionals'!$K$50:$M$50</c:f>
              <c:numCache>
                <c:formatCode>General</c:formatCode>
                <c:ptCount val="2"/>
                <c:pt idx="0">
                  <c:v>2021</c:v>
                </c:pt>
                <c:pt idx="1">
                  <c:v>2020</c:v>
                </c:pt>
              </c:numCache>
              <c:extLst/>
            </c:numRef>
          </c:cat>
          <c:val>
            <c:numRef>
              <c:f>'Practitioner-Professionals'!$K$51:$M$51</c:f>
              <c:numCache>
                <c:formatCode>0.00%</c:formatCode>
                <c:ptCount val="2"/>
                <c:pt idx="0">
                  <c:v>4.1237113402061855E-2</c:v>
                </c:pt>
                <c:pt idx="1">
                  <c:v>4.195804195804196E-2</c:v>
                </c:pt>
              </c:numCache>
              <c:extLst/>
            </c:numRef>
          </c:val>
          <c:extLst>
            <c:ext xmlns:c16="http://schemas.microsoft.com/office/drawing/2014/chart" uri="{C3380CC4-5D6E-409C-BE32-E72D297353CC}">
              <c16:uniqueId val="{00000003-BFEC-40A9-B75D-40C534361A26}"/>
            </c:ext>
          </c:extLst>
        </c:ser>
        <c:ser>
          <c:idx val="1"/>
          <c:order val="1"/>
          <c:tx>
            <c:strRef>
              <c:f>'Practitioner-Professionals'!$J$52</c:f>
              <c:strCache>
                <c:ptCount val="1"/>
                <c:pt idx="0">
                  <c:v>Satisfied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'Practitioner-Professionals'!$K$50:$M$50</c:f>
              <c:numCache>
                <c:formatCode>General</c:formatCode>
                <c:ptCount val="2"/>
                <c:pt idx="0">
                  <c:v>2021</c:v>
                </c:pt>
                <c:pt idx="1">
                  <c:v>2020</c:v>
                </c:pt>
              </c:numCache>
              <c:extLst/>
            </c:numRef>
          </c:cat>
          <c:val>
            <c:numRef>
              <c:f>'Practitioner-Professionals'!$K$52:$M$52</c:f>
              <c:numCache>
                <c:formatCode>0.00%</c:formatCode>
                <c:ptCount val="2"/>
                <c:pt idx="0">
                  <c:v>0.31958762886597936</c:v>
                </c:pt>
                <c:pt idx="1">
                  <c:v>0.38461538461538464</c:v>
                </c:pt>
              </c:numCache>
              <c:extLst/>
            </c:numRef>
          </c:val>
          <c:extLst>
            <c:ext xmlns:c16="http://schemas.microsoft.com/office/drawing/2014/chart" uri="{C3380CC4-5D6E-409C-BE32-E72D297353CC}">
              <c16:uniqueId val="{00000004-BFEC-40A9-B75D-40C534361A26}"/>
            </c:ext>
          </c:extLst>
        </c:ser>
        <c:ser>
          <c:idx val="2"/>
          <c:order val="2"/>
          <c:tx>
            <c:strRef>
              <c:f>'Practitioner-Professionals'!$J$53</c:f>
              <c:strCache>
                <c:ptCount val="1"/>
                <c:pt idx="0">
                  <c:v>Neutral</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'Practitioner-Professionals'!$K$50:$M$50</c:f>
              <c:numCache>
                <c:formatCode>General</c:formatCode>
                <c:ptCount val="2"/>
                <c:pt idx="0">
                  <c:v>2021</c:v>
                </c:pt>
                <c:pt idx="1">
                  <c:v>2020</c:v>
                </c:pt>
              </c:numCache>
              <c:extLst/>
            </c:numRef>
          </c:cat>
          <c:val>
            <c:numRef>
              <c:f>'Practitioner-Professionals'!$K$53:$M$53</c:f>
              <c:numCache>
                <c:formatCode>0.00%</c:formatCode>
                <c:ptCount val="2"/>
                <c:pt idx="0">
                  <c:v>0.27835051546391754</c:v>
                </c:pt>
                <c:pt idx="1">
                  <c:v>0.33566433566433568</c:v>
                </c:pt>
              </c:numCache>
              <c:extLst/>
            </c:numRef>
          </c:val>
          <c:extLst>
            <c:ext xmlns:c16="http://schemas.microsoft.com/office/drawing/2014/chart" uri="{C3380CC4-5D6E-409C-BE32-E72D297353CC}">
              <c16:uniqueId val="{00000005-BFEC-40A9-B75D-40C534361A26}"/>
            </c:ext>
          </c:extLst>
        </c:ser>
        <c:ser>
          <c:idx val="3"/>
          <c:order val="3"/>
          <c:tx>
            <c:strRef>
              <c:f>'Practitioner-Professionals'!$J$54</c:f>
              <c:strCache>
                <c:ptCount val="1"/>
                <c:pt idx="0">
                  <c:v>Dissatisfied</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'Practitioner-Professionals'!$K$50:$M$50</c:f>
              <c:numCache>
                <c:formatCode>General</c:formatCode>
                <c:ptCount val="2"/>
                <c:pt idx="0">
                  <c:v>2021</c:v>
                </c:pt>
                <c:pt idx="1">
                  <c:v>2020</c:v>
                </c:pt>
              </c:numCache>
              <c:extLst/>
            </c:numRef>
          </c:cat>
          <c:val>
            <c:numRef>
              <c:f>'Practitioner-Professionals'!$K$54:$M$54</c:f>
              <c:numCache>
                <c:formatCode>0.00%</c:formatCode>
                <c:ptCount val="2"/>
                <c:pt idx="0">
                  <c:v>0.30927835051546393</c:v>
                </c:pt>
                <c:pt idx="1">
                  <c:v>0.20279720279720279</c:v>
                </c:pt>
              </c:numCache>
              <c:extLst/>
            </c:numRef>
          </c:val>
          <c:extLst>
            <c:ext xmlns:c16="http://schemas.microsoft.com/office/drawing/2014/chart" uri="{C3380CC4-5D6E-409C-BE32-E72D297353CC}">
              <c16:uniqueId val="{00000006-BFEC-40A9-B75D-40C534361A26}"/>
            </c:ext>
          </c:extLst>
        </c:ser>
        <c:ser>
          <c:idx val="4"/>
          <c:order val="4"/>
          <c:tx>
            <c:strRef>
              <c:f>'Practitioner-Professionals'!$J$55</c:f>
              <c:strCache>
                <c:ptCount val="1"/>
                <c:pt idx="0">
                  <c:v>Very dissatisfied</c:v>
                </c:pt>
              </c:strCache>
            </c:strRef>
          </c:tx>
          <c:spPr>
            <a:solidFill>
              <a:srgbClr val="FF5050"/>
            </a:solidFill>
            <a:ln>
              <a:noFill/>
            </a:ln>
            <a:effectLst/>
          </c:spPr>
          <c:invertIfNegative val="0"/>
          <c:dLbls>
            <c:dLbl>
              <c:idx val="0"/>
              <c:layout>
                <c:manualLayout>
                  <c:x val="-1.8850141376060319E-2"/>
                  <c:y val="6.878306878306877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FEC-40A9-B75D-40C534361A26}"/>
                </c:ext>
              </c:extLst>
            </c:dLbl>
            <c:dLbl>
              <c:idx val="1"/>
              <c:layout>
                <c:manualLayout>
                  <c:x val="-1.388899196271531E-2"/>
                  <c:y val="-7.936507936507941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FEC-40A9-B75D-40C534361A2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'Practitioner-Professionals'!$K$50:$M$50</c:f>
              <c:numCache>
                <c:formatCode>General</c:formatCode>
                <c:ptCount val="2"/>
                <c:pt idx="0">
                  <c:v>2021</c:v>
                </c:pt>
                <c:pt idx="1">
                  <c:v>2020</c:v>
                </c:pt>
              </c:numCache>
              <c:extLst/>
            </c:numRef>
          </c:cat>
          <c:val>
            <c:numRef>
              <c:f>'Practitioner-Professionals'!$K$55:$M$55</c:f>
              <c:numCache>
                <c:formatCode>0.00%</c:formatCode>
                <c:ptCount val="2"/>
                <c:pt idx="0">
                  <c:v>5.1546391752577317E-2</c:v>
                </c:pt>
                <c:pt idx="1">
                  <c:v>3.4965034965034968E-2</c:v>
                </c:pt>
              </c:numCache>
              <c:extLst/>
            </c:numRef>
          </c:val>
          <c:extLst>
            <c:ext xmlns:c16="http://schemas.microsoft.com/office/drawing/2014/chart" uri="{C3380CC4-5D6E-409C-BE32-E72D297353CC}">
              <c16:uniqueId val="{00000009-BFEC-40A9-B75D-40C534361A26}"/>
            </c:ext>
          </c:extLst>
        </c:ser>
        <c:dLbls>
          <c:dLblPos val="ctr"/>
          <c:showLegendKey val="0"/>
          <c:showVal val="1"/>
          <c:showCatName val="0"/>
          <c:showSerName val="0"/>
          <c:showPercent val="0"/>
          <c:showBubbleSize val="0"/>
        </c:dLbls>
        <c:gapWidth val="150"/>
        <c:overlap val="100"/>
        <c:axId val="251771392"/>
        <c:axId val="251762656"/>
      </c:barChart>
      <c:catAx>
        <c:axId val="251771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762656"/>
        <c:crosses val="autoZero"/>
        <c:auto val="1"/>
        <c:lblAlgn val="ctr"/>
        <c:lblOffset val="100"/>
        <c:noMultiLvlLbl val="0"/>
      </c:catAx>
      <c:valAx>
        <c:axId val="2517626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771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a:t>Q35. Overall do services in Swindon provide the right support at the right time, for the right length of time for children and young people with SEND?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'Practitioner-Professionals'!$J$62</c:f>
              <c:strCache>
                <c:ptCount val="1"/>
                <c:pt idx="0">
                  <c:v>Always</c:v>
                </c:pt>
              </c:strCache>
            </c:strRef>
          </c:tx>
          <c:spPr>
            <a:solidFill>
              <a:schemeClr val="accent6">
                <a:lumMod val="75000"/>
              </a:schemeClr>
            </a:solidFill>
            <a:ln>
              <a:noFill/>
            </a:ln>
            <a:effectLst/>
          </c:spPr>
          <c:invertIfNegative val="0"/>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1-5108-4BE9-AD6D-9F2B72F744C3}"/>
              </c:ext>
            </c:extLst>
          </c:dPt>
          <c:dLbls>
            <c:dLbl>
              <c:idx val="0"/>
              <c:layout>
                <c:manualLayout>
                  <c:x val="2.5425883549453333E-2"/>
                  <c:y val="7.080610021786491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108-4BE9-AD6D-9F2B72F744C3}"/>
                </c:ext>
              </c:extLst>
            </c:dLbl>
            <c:dLbl>
              <c:idx val="1"/>
              <c:layout>
                <c:manualLayout>
                  <c:x val="2.5531935212774085E-2"/>
                  <c:y val="-9.59363967614397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108-4BE9-AD6D-9F2B72F744C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'Practitioner-Professionals'!$K$61:$M$61</c:f>
              <c:numCache>
                <c:formatCode>General</c:formatCode>
                <c:ptCount val="2"/>
                <c:pt idx="0">
                  <c:v>2021</c:v>
                </c:pt>
                <c:pt idx="1">
                  <c:v>2020</c:v>
                </c:pt>
              </c:numCache>
              <c:extLst/>
            </c:numRef>
          </c:cat>
          <c:val>
            <c:numRef>
              <c:f>'Practitioner-Professionals'!$K$62:$M$62</c:f>
              <c:numCache>
                <c:formatCode>0.00%</c:formatCode>
                <c:ptCount val="2"/>
                <c:pt idx="0">
                  <c:v>2.0618556701030927E-2</c:v>
                </c:pt>
                <c:pt idx="1">
                  <c:v>1.4084507042253521E-2</c:v>
                </c:pt>
              </c:numCache>
              <c:extLst/>
            </c:numRef>
          </c:val>
          <c:extLst>
            <c:ext xmlns:c16="http://schemas.microsoft.com/office/drawing/2014/chart" uri="{C3380CC4-5D6E-409C-BE32-E72D297353CC}">
              <c16:uniqueId val="{00000003-5108-4BE9-AD6D-9F2B72F744C3}"/>
            </c:ext>
          </c:extLst>
        </c:ser>
        <c:ser>
          <c:idx val="1"/>
          <c:order val="1"/>
          <c:tx>
            <c:strRef>
              <c:f>'Practitioner-Professionals'!$J$63</c:f>
              <c:strCache>
                <c:ptCount val="1"/>
                <c:pt idx="0">
                  <c:v>Frequently</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'Practitioner-Professionals'!$K$61:$M$61</c:f>
              <c:numCache>
                <c:formatCode>General</c:formatCode>
                <c:ptCount val="2"/>
                <c:pt idx="0">
                  <c:v>2021</c:v>
                </c:pt>
                <c:pt idx="1">
                  <c:v>2020</c:v>
                </c:pt>
              </c:numCache>
              <c:extLst/>
            </c:numRef>
          </c:cat>
          <c:val>
            <c:numRef>
              <c:f>'Practitioner-Professionals'!$K$63:$M$63</c:f>
              <c:numCache>
                <c:formatCode>0.00%</c:formatCode>
                <c:ptCount val="2"/>
                <c:pt idx="0">
                  <c:v>0.13402061855670103</c:v>
                </c:pt>
                <c:pt idx="1">
                  <c:v>0.176056338028169</c:v>
                </c:pt>
              </c:numCache>
              <c:extLst/>
            </c:numRef>
          </c:val>
          <c:extLst>
            <c:ext xmlns:c16="http://schemas.microsoft.com/office/drawing/2014/chart" uri="{C3380CC4-5D6E-409C-BE32-E72D297353CC}">
              <c16:uniqueId val="{00000004-5108-4BE9-AD6D-9F2B72F744C3}"/>
            </c:ext>
          </c:extLst>
        </c:ser>
        <c:ser>
          <c:idx val="2"/>
          <c:order val="2"/>
          <c:tx>
            <c:strRef>
              <c:f>'Practitioner-Professionals'!$J$64</c:f>
              <c:strCache>
                <c:ptCount val="1"/>
                <c:pt idx="0">
                  <c:v>Sometimes</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'Practitioner-Professionals'!$K$61:$M$61</c:f>
              <c:numCache>
                <c:formatCode>General</c:formatCode>
                <c:ptCount val="2"/>
                <c:pt idx="0">
                  <c:v>2021</c:v>
                </c:pt>
                <c:pt idx="1">
                  <c:v>2020</c:v>
                </c:pt>
              </c:numCache>
              <c:extLst/>
            </c:numRef>
          </c:cat>
          <c:val>
            <c:numRef>
              <c:f>'Practitioner-Professionals'!$K$64:$M$64</c:f>
              <c:numCache>
                <c:formatCode>0.00%</c:formatCode>
                <c:ptCount val="2"/>
                <c:pt idx="0">
                  <c:v>0.51546391752577314</c:v>
                </c:pt>
                <c:pt idx="1">
                  <c:v>0.57746478873239437</c:v>
                </c:pt>
              </c:numCache>
              <c:extLst/>
            </c:numRef>
          </c:val>
          <c:extLst>
            <c:ext xmlns:c16="http://schemas.microsoft.com/office/drawing/2014/chart" uri="{C3380CC4-5D6E-409C-BE32-E72D297353CC}">
              <c16:uniqueId val="{00000005-5108-4BE9-AD6D-9F2B72F744C3}"/>
            </c:ext>
          </c:extLst>
        </c:ser>
        <c:ser>
          <c:idx val="3"/>
          <c:order val="3"/>
          <c:tx>
            <c:strRef>
              <c:f>'Practitioner-Professionals'!$J$65</c:f>
              <c:strCache>
                <c:ptCount val="1"/>
                <c:pt idx="0">
                  <c:v>Infrequently</c:v>
                </c:pt>
              </c:strCache>
            </c:strRef>
          </c:tx>
          <c:spPr>
            <a:solidFill>
              <a:srgbClr val="FF9999"/>
            </a:solidFill>
            <a:ln>
              <a:noFill/>
            </a:ln>
            <a:effectLst/>
          </c:spPr>
          <c:invertIfNegative val="0"/>
          <c:dLbls>
            <c:dLbl>
              <c:idx val="1"/>
              <c:layout>
                <c:manualLayout>
                  <c:x val="-1.9444444444444545E-2"/>
                  <c:y val="-1.0446223104016404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108-4BE9-AD6D-9F2B72F744C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'Practitioner-Professionals'!$K$61:$M$61</c:f>
              <c:numCache>
                <c:formatCode>General</c:formatCode>
                <c:ptCount val="2"/>
                <c:pt idx="0">
                  <c:v>2021</c:v>
                </c:pt>
                <c:pt idx="1">
                  <c:v>2020</c:v>
                </c:pt>
              </c:numCache>
              <c:extLst/>
            </c:numRef>
          </c:cat>
          <c:val>
            <c:numRef>
              <c:f>'Practitioner-Professionals'!$K$65:$M$65</c:f>
              <c:numCache>
                <c:formatCode>0.00%</c:formatCode>
                <c:ptCount val="2"/>
                <c:pt idx="0">
                  <c:v>0.30927835051546393</c:v>
                </c:pt>
                <c:pt idx="1">
                  <c:v>0.21126760563380281</c:v>
                </c:pt>
              </c:numCache>
              <c:extLst/>
            </c:numRef>
          </c:val>
          <c:extLst>
            <c:ext xmlns:c16="http://schemas.microsoft.com/office/drawing/2014/chart" uri="{C3380CC4-5D6E-409C-BE32-E72D297353CC}">
              <c16:uniqueId val="{00000007-5108-4BE9-AD6D-9F2B72F744C3}"/>
            </c:ext>
          </c:extLst>
        </c:ser>
        <c:ser>
          <c:idx val="4"/>
          <c:order val="4"/>
          <c:tx>
            <c:strRef>
              <c:f>'Practitioner-Professionals'!$J$66</c:f>
              <c:strCache>
                <c:ptCount val="1"/>
                <c:pt idx="0">
                  <c:v>Never</c:v>
                </c:pt>
              </c:strCache>
            </c:strRef>
          </c:tx>
          <c:spPr>
            <a:solidFill>
              <a:srgbClr val="FF5050"/>
            </a:solidFill>
            <a:ln>
              <a:noFill/>
            </a:ln>
            <a:effectLst/>
          </c:spPr>
          <c:invertIfNegative val="0"/>
          <c:dLbls>
            <c:dLbl>
              <c:idx val="0"/>
              <c:layout>
                <c:manualLayout>
                  <c:x val="-1.7798118484617341E-2"/>
                  <c:y val="6.53594771241830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108-4BE9-AD6D-9F2B72F744C3}"/>
                </c:ext>
              </c:extLst>
            </c:dLbl>
            <c:dLbl>
              <c:idx val="1"/>
              <c:layout>
                <c:manualLayout>
                  <c:x val="-1.3473463722718822E-2"/>
                  <c:y val="-9.886907416786991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108-4BE9-AD6D-9F2B72F744C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'Practitioner-Professionals'!$K$61:$M$61</c:f>
              <c:numCache>
                <c:formatCode>General</c:formatCode>
                <c:ptCount val="2"/>
                <c:pt idx="0">
                  <c:v>2021</c:v>
                </c:pt>
                <c:pt idx="1">
                  <c:v>2020</c:v>
                </c:pt>
              </c:numCache>
              <c:extLst/>
            </c:numRef>
          </c:cat>
          <c:val>
            <c:numRef>
              <c:f>'Practitioner-Professionals'!$K$66:$M$66</c:f>
              <c:numCache>
                <c:formatCode>0.00%</c:formatCode>
                <c:ptCount val="2"/>
                <c:pt idx="0">
                  <c:v>2.0618556701030927E-2</c:v>
                </c:pt>
                <c:pt idx="1">
                  <c:v>2.1126760563380281E-2</c:v>
                </c:pt>
              </c:numCache>
              <c:extLst/>
            </c:numRef>
          </c:val>
          <c:extLst>
            <c:ext xmlns:c16="http://schemas.microsoft.com/office/drawing/2014/chart" uri="{C3380CC4-5D6E-409C-BE32-E72D297353CC}">
              <c16:uniqueId val="{0000000A-5108-4BE9-AD6D-9F2B72F744C3}"/>
            </c:ext>
          </c:extLst>
        </c:ser>
        <c:dLbls>
          <c:dLblPos val="ctr"/>
          <c:showLegendKey val="0"/>
          <c:showVal val="1"/>
          <c:showCatName val="0"/>
          <c:showSerName val="0"/>
          <c:showPercent val="0"/>
          <c:showBubbleSize val="0"/>
        </c:dLbls>
        <c:gapWidth val="150"/>
        <c:overlap val="100"/>
        <c:axId val="251765568"/>
        <c:axId val="251773472"/>
      </c:barChart>
      <c:catAx>
        <c:axId val="251765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773472"/>
        <c:crosses val="autoZero"/>
        <c:auto val="1"/>
        <c:lblAlgn val="ctr"/>
        <c:lblOffset val="100"/>
        <c:noMultiLvlLbl val="0"/>
      </c:catAx>
      <c:valAx>
        <c:axId val="2517734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765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1" dirty="0"/>
              <a:t>Q38. How positive do you feel about the future of the children you support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'Practitioner-Professionals'!$I$93</c:f>
              <c:strCache>
                <c:ptCount val="1"/>
                <c:pt idx="0">
                  <c:v>Very Positive</c:v>
                </c:pt>
              </c:strCache>
            </c:strRef>
          </c:tx>
          <c:spPr>
            <a:solidFill>
              <a:srgbClr val="00B050"/>
            </a:solidFill>
            <a:ln>
              <a:noFill/>
            </a:ln>
            <a:effectLst/>
          </c:spPr>
          <c:invertIfNegative val="0"/>
          <c:dLbls>
            <c:dLbl>
              <c:idx val="0"/>
              <c:layout>
                <c:manualLayout>
                  <c:x val="1.7171991967293396E-3"/>
                  <c:y val="-4.767981688948012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F03-42B8-B9CD-4D2B16FE9D48}"/>
                </c:ext>
              </c:extLst>
            </c:dLbl>
            <c:dLbl>
              <c:idx val="1"/>
              <c:layout>
                <c:manualLayout>
                  <c:x val="-3.4343983934587421E-3"/>
                  <c:y val="-3.575986266711016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F03-42B8-B9CD-4D2B16FE9D48}"/>
                </c:ext>
              </c:extLst>
            </c:dLbl>
            <c:dLbl>
              <c:idx val="2"/>
              <c:layout>
                <c:manualLayout>
                  <c:x val="0"/>
                  <c:y val="-3.575986266711009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F03-42B8-B9CD-4D2B16FE9D48}"/>
                </c:ext>
              </c:extLst>
            </c:dLbl>
            <c:dLbl>
              <c:idx val="3"/>
              <c:layout>
                <c:manualLayout>
                  <c:x val="0"/>
                  <c:y val="-4.37064988153567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F03-42B8-B9CD-4D2B16FE9D48}"/>
                </c:ext>
              </c:extLst>
            </c:dLbl>
            <c:dLbl>
              <c:idx val="4"/>
              <c:layout>
                <c:manualLayout>
                  <c:x val="2.0937526377985986E-3"/>
                  <c:y val="-5.785491766800181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F03-42B8-B9CD-4D2B16FE9D4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'Practitioner-Professionals'!$H$94:$H$98</c:f>
              <c:strCache>
                <c:ptCount val="5"/>
                <c:pt idx="0">
                  <c:v>Employment/Education/Training</c:v>
                </c:pt>
                <c:pt idx="1">
                  <c:v>Independent Living</c:v>
                </c:pt>
                <c:pt idx="2">
                  <c:v>Good Health</c:v>
                </c:pt>
                <c:pt idx="3">
                  <c:v>Social Life &amp; Relationships</c:v>
                </c:pt>
                <c:pt idx="4">
                  <c:v>Overall</c:v>
                </c:pt>
              </c:strCache>
            </c:strRef>
          </c:cat>
          <c:val>
            <c:numRef>
              <c:f>'Practitioner-Professionals'!$I$94:$I$98</c:f>
              <c:numCache>
                <c:formatCode>0.00%</c:formatCode>
                <c:ptCount val="5"/>
                <c:pt idx="0">
                  <c:v>4.1200000000000001E-2</c:v>
                </c:pt>
                <c:pt idx="1">
                  <c:v>3.09E-2</c:v>
                </c:pt>
                <c:pt idx="2">
                  <c:v>1.0500000000000001E-2</c:v>
                </c:pt>
                <c:pt idx="3">
                  <c:v>2.0799999999999999E-2</c:v>
                </c:pt>
                <c:pt idx="4">
                  <c:v>2.1100000000000001E-2</c:v>
                </c:pt>
              </c:numCache>
            </c:numRef>
          </c:val>
          <c:extLst>
            <c:ext xmlns:c16="http://schemas.microsoft.com/office/drawing/2014/chart" uri="{C3380CC4-5D6E-409C-BE32-E72D297353CC}">
              <c16:uniqueId val="{00000000-4F03-42B8-B9CD-4D2B16FE9D48}"/>
            </c:ext>
          </c:extLst>
        </c:ser>
        <c:ser>
          <c:idx val="1"/>
          <c:order val="1"/>
          <c:tx>
            <c:strRef>
              <c:f>'Practitioner-Professionals'!$J$93</c:f>
              <c:strCache>
                <c:ptCount val="1"/>
                <c:pt idx="0">
                  <c:v>Positive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'Practitioner-Professionals'!$H$94:$H$98</c:f>
              <c:strCache>
                <c:ptCount val="5"/>
                <c:pt idx="0">
                  <c:v>Employment/Education/Training</c:v>
                </c:pt>
                <c:pt idx="1">
                  <c:v>Independent Living</c:v>
                </c:pt>
                <c:pt idx="2">
                  <c:v>Good Health</c:v>
                </c:pt>
                <c:pt idx="3">
                  <c:v>Social Life &amp; Relationships</c:v>
                </c:pt>
                <c:pt idx="4">
                  <c:v>Overall</c:v>
                </c:pt>
              </c:strCache>
            </c:strRef>
          </c:cat>
          <c:val>
            <c:numRef>
              <c:f>'Practitioner-Professionals'!$J$94:$J$98</c:f>
              <c:numCache>
                <c:formatCode>0.00%</c:formatCode>
                <c:ptCount val="5"/>
                <c:pt idx="0">
                  <c:v>0.41239999999999999</c:v>
                </c:pt>
                <c:pt idx="1">
                  <c:v>0.41239999999999999</c:v>
                </c:pt>
                <c:pt idx="2">
                  <c:v>0.4632</c:v>
                </c:pt>
                <c:pt idx="3">
                  <c:v>0.35420000000000001</c:v>
                </c:pt>
                <c:pt idx="4">
                  <c:v>0.41049999999999998</c:v>
                </c:pt>
              </c:numCache>
            </c:numRef>
          </c:val>
          <c:extLst>
            <c:ext xmlns:c16="http://schemas.microsoft.com/office/drawing/2014/chart" uri="{C3380CC4-5D6E-409C-BE32-E72D297353CC}">
              <c16:uniqueId val="{00000001-4F03-42B8-B9CD-4D2B16FE9D48}"/>
            </c:ext>
          </c:extLst>
        </c:ser>
        <c:ser>
          <c:idx val="2"/>
          <c:order val="2"/>
          <c:tx>
            <c:strRef>
              <c:f>'Practitioner-Professionals'!$K$93</c:f>
              <c:strCache>
                <c:ptCount val="1"/>
                <c:pt idx="0">
                  <c:v>Neutral</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'Practitioner-Professionals'!$H$94:$H$98</c:f>
              <c:strCache>
                <c:ptCount val="5"/>
                <c:pt idx="0">
                  <c:v>Employment/Education/Training</c:v>
                </c:pt>
                <c:pt idx="1">
                  <c:v>Independent Living</c:v>
                </c:pt>
                <c:pt idx="2">
                  <c:v>Good Health</c:v>
                </c:pt>
                <c:pt idx="3">
                  <c:v>Social Life &amp; Relationships</c:v>
                </c:pt>
                <c:pt idx="4">
                  <c:v>Overall</c:v>
                </c:pt>
              </c:strCache>
            </c:strRef>
          </c:cat>
          <c:val>
            <c:numRef>
              <c:f>'Practitioner-Professionals'!$K$94:$K$98</c:f>
              <c:numCache>
                <c:formatCode>0.00%</c:formatCode>
                <c:ptCount val="5"/>
                <c:pt idx="0">
                  <c:v>0.38140000000000002</c:v>
                </c:pt>
                <c:pt idx="1">
                  <c:v>0.48449999999999999</c:v>
                </c:pt>
                <c:pt idx="2">
                  <c:v>0.4</c:v>
                </c:pt>
                <c:pt idx="3">
                  <c:v>0.41670000000000001</c:v>
                </c:pt>
                <c:pt idx="4">
                  <c:v>0.42109999999999997</c:v>
                </c:pt>
              </c:numCache>
            </c:numRef>
          </c:val>
          <c:extLst>
            <c:ext xmlns:c16="http://schemas.microsoft.com/office/drawing/2014/chart" uri="{C3380CC4-5D6E-409C-BE32-E72D297353CC}">
              <c16:uniqueId val="{00000002-4F03-42B8-B9CD-4D2B16FE9D48}"/>
            </c:ext>
          </c:extLst>
        </c:ser>
        <c:ser>
          <c:idx val="3"/>
          <c:order val="3"/>
          <c:tx>
            <c:strRef>
              <c:f>'Practitioner-Professionals'!$L$93</c:f>
              <c:strCache>
                <c:ptCount val="1"/>
                <c:pt idx="0">
                  <c:v>Negative</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'Practitioner-Professionals'!$H$94:$H$98</c:f>
              <c:strCache>
                <c:ptCount val="5"/>
                <c:pt idx="0">
                  <c:v>Employment/Education/Training</c:v>
                </c:pt>
                <c:pt idx="1">
                  <c:v>Independent Living</c:v>
                </c:pt>
                <c:pt idx="2">
                  <c:v>Good Health</c:v>
                </c:pt>
                <c:pt idx="3">
                  <c:v>Social Life &amp; Relationships</c:v>
                </c:pt>
                <c:pt idx="4">
                  <c:v>Overall</c:v>
                </c:pt>
              </c:strCache>
            </c:strRef>
          </c:cat>
          <c:val>
            <c:numRef>
              <c:f>'Practitioner-Professionals'!$L$94:$L$98</c:f>
              <c:numCache>
                <c:formatCode>0.00%</c:formatCode>
                <c:ptCount val="5"/>
                <c:pt idx="0">
                  <c:v>0.1237</c:v>
                </c:pt>
                <c:pt idx="1">
                  <c:v>6.1899999999999997E-2</c:v>
                </c:pt>
                <c:pt idx="2">
                  <c:v>0.1158</c:v>
                </c:pt>
                <c:pt idx="3">
                  <c:v>0.17710000000000001</c:v>
                </c:pt>
                <c:pt idx="4">
                  <c:v>0.1368</c:v>
                </c:pt>
              </c:numCache>
            </c:numRef>
          </c:val>
          <c:extLst>
            <c:ext xmlns:c16="http://schemas.microsoft.com/office/drawing/2014/chart" uri="{C3380CC4-5D6E-409C-BE32-E72D297353CC}">
              <c16:uniqueId val="{00000003-4F03-42B8-B9CD-4D2B16FE9D48}"/>
            </c:ext>
          </c:extLst>
        </c:ser>
        <c:ser>
          <c:idx val="4"/>
          <c:order val="4"/>
          <c:tx>
            <c:strRef>
              <c:f>'Practitioner-Professionals'!$M$93</c:f>
              <c:strCache>
                <c:ptCount val="1"/>
                <c:pt idx="0">
                  <c:v>Very Negative</c:v>
                </c:pt>
              </c:strCache>
            </c:strRef>
          </c:tx>
          <c:spPr>
            <a:solidFill>
              <a:srgbClr val="F04935"/>
            </a:solidFill>
            <a:ln>
              <a:noFill/>
            </a:ln>
            <a:effectLst/>
          </c:spPr>
          <c:invertIfNegative val="0"/>
          <c:dLbls>
            <c:dLbl>
              <c:idx val="0"/>
              <c:layout>
                <c:manualLayout>
                  <c:x val="2.5757987950940565E-2"/>
                  <c:y val="-5.562645303772681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F03-42B8-B9CD-4D2B16FE9D48}"/>
                </c:ext>
              </c:extLst>
            </c:dLbl>
            <c:dLbl>
              <c:idx val="1"/>
              <c:layout>
                <c:manualLayout>
                  <c:x val="1.5454792770564213E-2"/>
                  <c:y val="-5.95997711118502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F03-42B8-B9CD-4D2B16FE9D48}"/>
                </c:ext>
              </c:extLst>
            </c:dLbl>
            <c:dLbl>
              <c:idx val="2"/>
              <c:layout>
                <c:manualLayout>
                  <c:x val="5.1515975901881127E-3"/>
                  <c:y val="-5.959977111185022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F03-42B8-B9CD-4D2B16FE9D48}"/>
                </c:ext>
              </c:extLst>
            </c:dLbl>
            <c:dLbl>
              <c:idx val="3"/>
              <c:layout>
                <c:manualLayout>
                  <c:x val="5.1515975901881127E-3"/>
                  <c:y val="-5.165313496360350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F03-42B8-B9CD-4D2B16FE9D48}"/>
                </c:ext>
              </c:extLst>
            </c:dLbl>
            <c:dLbl>
              <c:idx val="4"/>
              <c:layout>
                <c:manualLayout>
                  <c:x val="5.1515975901881127E-3"/>
                  <c:y val="-6.357308918597351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F03-42B8-B9CD-4D2B16FE9D4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'Practitioner-Professionals'!$H$94:$H$98</c:f>
              <c:strCache>
                <c:ptCount val="5"/>
                <c:pt idx="0">
                  <c:v>Employment/Education/Training</c:v>
                </c:pt>
                <c:pt idx="1">
                  <c:v>Independent Living</c:v>
                </c:pt>
                <c:pt idx="2">
                  <c:v>Good Health</c:v>
                </c:pt>
                <c:pt idx="3">
                  <c:v>Social Life &amp; Relationships</c:v>
                </c:pt>
                <c:pt idx="4">
                  <c:v>Overall</c:v>
                </c:pt>
              </c:strCache>
            </c:strRef>
          </c:cat>
          <c:val>
            <c:numRef>
              <c:f>'Practitioner-Professionals'!$M$94:$M$98</c:f>
              <c:numCache>
                <c:formatCode>0.00%</c:formatCode>
                <c:ptCount val="5"/>
                <c:pt idx="0">
                  <c:v>4.1200000000000001E-2</c:v>
                </c:pt>
                <c:pt idx="1">
                  <c:v>1.03E-2</c:v>
                </c:pt>
                <c:pt idx="2">
                  <c:v>1.0500000000000001E-2</c:v>
                </c:pt>
                <c:pt idx="3">
                  <c:v>3.1300000000000001E-2</c:v>
                </c:pt>
                <c:pt idx="4">
                  <c:v>1.0500000000000001E-2</c:v>
                </c:pt>
              </c:numCache>
            </c:numRef>
          </c:val>
          <c:extLst>
            <c:ext xmlns:c16="http://schemas.microsoft.com/office/drawing/2014/chart" uri="{C3380CC4-5D6E-409C-BE32-E72D297353CC}">
              <c16:uniqueId val="{00000004-4F03-42B8-B9CD-4D2B16FE9D48}"/>
            </c:ext>
          </c:extLst>
        </c:ser>
        <c:dLbls>
          <c:dLblPos val="ctr"/>
          <c:showLegendKey val="0"/>
          <c:showVal val="1"/>
          <c:showCatName val="0"/>
          <c:showSerName val="0"/>
          <c:showPercent val="0"/>
          <c:showBubbleSize val="0"/>
        </c:dLbls>
        <c:gapWidth val="150"/>
        <c:overlap val="100"/>
        <c:axId val="899083264"/>
        <c:axId val="899104480"/>
      </c:barChart>
      <c:catAx>
        <c:axId val="899083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9104480"/>
        <c:crosses val="autoZero"/>
        <c:auto val="1"/>
        <c:lblAlgn val="ctr"/>
        <c:lblOffset val="100"/>
        <c:noMultiLvlLbl val="0"/>
      </c:catAx>
      <c:valAx>
        <c:axId val="899104480"/>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9083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smtClean="0"/>
              <a:t>Q39. </a:t>
            </a:r>
            <a:r>
              <a:rPr lang="en-GB" sz="1600" b="1" dirty="0"/>
              <a:t>How much do you agree with the following statement? "I feel that opportunities for children and young people with SEND have improved over the last 12 months"</a:t>
            </a:r>
          </a:p>
        </c:rich>
      </c:tx>
      <c:layout>
        <c:manualLayout>
          <c:xMode val="edge"/>
          <c:yMode val="edge"/>
          <c:x val="0.10854155730533684"/>
          <c:y val="2.635046113306982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914260717410323E-2"/>
          <c:y val="0.38436926976593672"/>
          <c:w val="0.849592738407699"/>
          <c:h val="0.38061010654300625"/>
        </c:manualLayout>
      </c:layout>
      <c:barChart>
        <c:barDir val="bar"/>
        <c:grouping val="percentStacked"/>
        <c:varyColors val="0"/>
        <c:ser>
          <c:idx val="1"/>
          <c:order val="1"/>
          <c:tx>
            <c:strRef>
              <c:f>'Practitioner-Professionals'!$J$73</c:f>
              <c:strCache>
                <c:ptCount val="1"/>
                <c:pt idx="0">
                  <c:v>Yes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'Practitioner-Professionals'!$K$71:$M$71</c:f>
              <c:numCache>
                <c:formatCode>General</c:formatCode>
                <c:ptCount val="2"/>
                <c:pt idx="0">
                  <c:v>2021</c:v>
                </c:pt>
                <c:pt idx="1">
                  <c:v>2020</c:v>
                </c:pt>
              </c:numCache>
              <c:extLst/>
            </c:numRef>
          </c:cat>
          <c:val>
            <c:numRef>
              <c:f>'Practitioner-Professionals'!$K$73:$M$73</c:f>
              <c:numCache>
                <c:formatCode>0.00%</c:formatCode>
                <c:ptCount val="2"/>
                <c:pt idx="0">
                  <c:v>0.10309278350515463</c:v>
                </c:pt>
                <c:pt idx="1">
                  <c:v>0.27272727272727271</c:v>
                </c:pt>
              </c:numCache>
              <c:extLst/>
            </c:numRef>
          </c:val>
          <c:extLst>
            <c:ext xmlns:c16="http://schemas.microsoft.com/office/drawing/2014/chart" uri="{C3380CC4-5D6E-409C-BE32-E72D297353CC}">
              <c16:uniqueId val="{00000003-0577-4C81-91B4-B629E969FCD3}"/>
            </c:ext>
          </c:extLst>
        </c:ser>
        <c:ser>
          <c:idx val="2"/>
          <c:order val="2"/>
          <c:tx>
            <c:strRef>
              <c:f>'Practitioner-Professionals'!$J$74</c:f>
              <c:strCache>
                <c:ptCount val="1"/>
                <c:pt idx="0">
                  <c:v>Stayed the same</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'Practitioner-Professionals'!$K$71:$M$71</c:f>
              <c:numCache>
                <c:formatCode>General</c:formatCode>
                <c:ptCount val="2"/>
                <c:pt idx="0">
                  <c:v>2021</c:v>
                </c:pt>
                <c:pt idx="1">
                  <c:v>2020</c:v>
                </c:pt>
              </c:numCache>
              <c:extLst/>
            </c:numRef>
          </c:cat>
          <c:val>
            <c:numRef>
              <c:f>'Practitioner-Professionals'!$K$74:$M$74</c:f>
              <c:numCache>
                <c:formatCode>0.00%</c:formatCode>
                <c:ptCount val="2"/>
                <c:pt idx="0">
                  <c:v>0.52577319587628868</c:v>
                </c:pt>
                <c:pt idx="1">
                  <c:v>0.50349650349650354</c:v>
                </c:pt>
              </c:numCache>
              <c:extLst/>
            </c:numRef>
          </c:val>
          <c:extLst>
            <c:ext xmlns:c16="http://schemas.microsoft.com/office/drawing/2014/chart" uri="{C3380CC4-5D6E-409C-BE32-E72D297353CC}">
              <c16:uniqueId val="{00000004-0577-4C81-91B4-B629E969FCD3}"/>
            </c:ext>
          </c:extLst>
        </c:ser>
        <c:ser>
          <c:idx val="3"/>
          <c:order val="3"/>
          <c:tx>
            <c:strRef>
              <c:f>'Practitioner-Professionals'!$J$75</c:f>
              <c:strCache>
                <c:ptCount val="1"/>
                <c:pt idx="0">
                  <c:v>No</c:v>
                </c:pt>
              </c:strCache>
            </c:strRef>
          </c:tx>
          <c:spPr>
            <a:solidFill>
              <a:srgbClr val="FF9999"/>
            </a:solidFill>
            <a:ln>
              <a:noFill/>
            </a:ln>
            <a:effectLst/>
          </c:spPr>
          <c:invertIfNegative val="0"/>
          <c:dLbls>
            <c:dLbl>
              <c:idx val="1"/>
              <c:layout>
                <c:manualLayout>
                  <c:x val="-1.666666666666676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77-4C81-91B4-B629E969FCD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'Practitioner-Professionals'!$K$71:$M$71</c:f>
              <c:numCache>
                <c:formatCode>General</c:formatCode>
                <c:ptCount val="2"/>
                <c:pt idx="0">
                  <c:v>2021</c:v>
                </c:pt>
                <c:pt idx="1">
                  <c:v>2020</c:v>
                </c:pt>
              </c:numCache>
              <c:extLst/>
            </c:numRef>
          </c:cat>
          <c:val>
            <c:numRef>
              <c:f>'Practitioner-Professionals'!$K$75:$M$75</c:f>
              <c:numCache>
                <c:formatCode>0.00%</c:formatCode>
                <c:ptCount val="2"/>
                <c:pt idx="0">
                  <c:v>0.37113402061855671</c:v>
                </c:pt>
                <c:pt idx="1">
                  <c:v>0.16083916083916083</c:v>
                </c:pt>
              </c:numCache>
              <c:extLst/>
            </c:numRef>
          </c:val>
          <c:extLst>
            <c:ext xmlns:c16="http://schemas.microsoft.com/office/drawing/2014/chart" uri="{C3380CC4-5D6E-409C-BE32-E72D297353CC}">
              <c16:uniqueId val="{00000006-0577-4C81-91B4-B629E969FCD3}"/>
            </c:ext>
          </c:extLst>
        </c:ser>
        <c:dLbls>
          <c:dLblPos val="ctr"/>
          <c:showLegendKey val="0"/>
          <c:showVal val="1"/>
          <c:showCatName val="0"/>
          <c:showSerName val="0"/>
          <c:showPercent val="0"/>
          <c:showBubbleSize val="0"/>
        </c:dLbls>
        <c:gapWidth val="150"/>
        <c:overlap val="100"/>
        <c:axId val="376899568"/>
        <c:axId val="376901648"/>
        <c:extLst>
          <c:ext xmlns:c15="http://schemas.microsoft.com/office/drawing/2012/chart" uri="{02D57815-91ED-43cb-92C2-25804820EDAC}">
            <c15:filteredBarSeries>
              <c15:ser>
                <c:idx val="0"/>
                <c:order val="0"/>
                <c:tx>
                  <c:strRef>
                    <c:extLst>
                      <c:ext uri="{02D57815-91ED-43cb-92C2-25804820EDAC}">
                        <c15:formulaRef>
                          <c15:sqref>'Practitioner-Professionals'!$J$72</c15:sqref>
                        </c15:formulaRef>
                      </c:ext>
                    </c:extLst>
                    <c:strCache>
                      <c:ptCount val="1"/>
                    </c:strCache>
                  </c:strRef>
                </c:tx>
                <c:spPr>
                  <a:solidFill>
                    <a:schemeClr val="accent6">
                      <a:lumMod val="75000"/>
                    </a:schemeClr>
                  </a:solidFill>
                  <a:ln>
                    <a:noFill/>
                  </a:ln>
                  <a:effectLst/>
                </c:spPr>
                <c:invertIfNegative val="0"/>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1-0577-4C81-91B4-B629E969FCD3}"/>
                    </c:ext>
                  </c:extLst>
                </c:dPt>
                <c:dLbls>
                  <c:dLbl>
                    <c:idx val="1"/>
                    <c:layout>
                      <c:manualLayout>
                        <c:x val="2.5000057407522223E-2"/>
                        <c:y val="-7.9872204472843447E-2"/>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1-0577-4C81-91B4-B629E969FCD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'Practitioner-Professionals'!$K$71:$M$71</c15:sqref>
                        </c15:formulaRef>
                      </c:ext>
                    </c:extLst>
                    <c:numCache>
                      <c:formatCode>General</c:formatCode>
                      <c:ptCount val="2"/>
                      <c:pt idx="0">
                        <c:v>2021</c:v>
                      </c:pt>
                      <c:pt idx="1">
                        <c:v>2020</c:v>
                      </c:pt>
                    </c:numCache>
                  </c:numRef>
                </c:cat>
                <c:val>
                  <c:numRef>
                    <c:extLst>
                      <c:ext uri="{02D57815-91ED-43cb-92C2-25804820EDAC}">
                        <c15:formulaRef>
                          <c15:sqref>'Practitioner-Professionals'!$K$72:$M$72</c15:sqref>
                        </c15:formulaRef>
                      </c:ext>
                    </c:extLst>
                    <c:numCache>
                      <c:formatCode>0.00%</c:formatCode>
                      <c:ptCount val="2"/>
                      <c:pt idx="1">
                        <c:v>2.7972027972027972E-2</c:v>
                      </c:pt>
                    </c:numCache>
                  </c:numRef>
                </c:val>
                <c:extLst>
                  <c:ext xmlns:c16="http://schemas.microsoft.com/office/drawing/2014/chart" uri="{C3380CC4-5D6E-409C-BE32-E72D297353CC}">
                    <c16:uniqueId val="{00000002-0577-4C81-91B4-B629E969FCD3}"/>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'Practitioner-Professionals'!$J$76</c15:sqref>
                        </c15:formulaRef>
                      </c:ext>
                    </c:extLst>
                    <c:strCache>
                      <c:ptCount val="1"/>
                    </c:strCache>
                  </c:strRef>
                </c:tx>
                <c:spPr>
                  <a:solidFill>
                    <a:srgbClr val="FF5050"/>
                  </a:solidFill>
                  <a:ln>
                    <a:noFill/>
                  </a:ln>
                  <a:effectLst/>
                </c:spPr>
                <c:invertIfNegative val="0"/>
                <c:dLbls>
                  <c:dLbl>
                    <c:idx val="1"/>
                    <c:layout>
                      <c:manualLayout>
                        <c:x val="-1.9444387036922223E-2"/>
                        <c:y val="-9.5846645367412137E-2"/>
                      </c:manualLayout>
                    </c:layout>
                    <c:dLblPos val="ctr"/>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7-0577-4C81-91B4-B629E969FCD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'Practitioner-Professionals'!$K$71:$M$71</c15:sqref>
                        </c15:formulaRef>
                      </c:ext>
                    </c:extLst>
                    <c:numCache>
                      <c:formatCode>General</c:formatCode>
                      <c:ptCount val="2"/>
                      <c:pt idx="0">
                        <c:v>2021</c:v>
                      </c:pt>
                      <c:pt idx="1">
                        <c:v>2020</c:v>
                      </c:pt>
                    </c:numCache>
                  </c:numRef>
                </c:cat>
                <c:val>
                  <c:numRef>
                    <c:extLst xmlns:c15="http://schemas.microsoft.com/office/drawing/2012/chart">
                      <c:ext xmlns:c15="http://schemas.microsoft.com/office/drawing/2012/chart" uri="{02D57815-91ED-43cb-92C2-25804820EDAC}">
                        <c15:formulaRef>
                          <c15:sqref>'Practitioner-Professionals'!$K$76:$M$76</c15:sqref>
                        </c15:formulaRef>
                      </c:ext>
                    </c:extLst>
                    <c:numCache>
                      <c:formatCode>0.00%</c:formatCode>
                      <c:ptCount val="2"/>
                      <c:pt idx="1">
                        <c:v>3.4965034965034968E-2</c:v>
                      </c:pt>
                    </c:numCache>
                  </c:numRef>
                </c:val>
                <c:extLst xmlns:c15="http://schemas.microsoft.com/office/drawing/2012/chart">
                  <c:ext xmlns:c16="http://schemas.microsoft.com/office/drawing/2014/chart" uri="{C3380CC4-5D6E-409C-BE32-E72D297353CC}">
                    <c16:uniqueId val="{00000008-0577-4C81-91B4-B629E969FCD3}"/>
                  </c:ext>
                </c:extLst>
              </c15:ser>
            </c15:filteredBarSeries>
          </c:ext>
        </c:extLst>
      </c:barChart>
      <c:catAx>
        <c:axId val="376899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901648"/>
        <c:crosses val="autoZero"/>
        <c:auto val="1"/>
        <c:lblAlgn val="ctr"/>
        <c:lblOffset val="100"/>
        <c:noMultiLvlLbl val="0"/>
      </c:catAx>
      <c:valAx>
        <c:axId val="3769016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899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dirty="0"/>
              <a:t>Q40. What is your overall opinion of Swindon's SEND services?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914260717410323E-2"/>
          <c:y val="0.18291873963515756"/>
          <c:w val="0.849592738407699"/>
          <c:h val="0.54027979089678468"/>
        </c:manualLayout>
      </c:layout>
      <c:barChart>
        <c:barDir val="bar"/>
        <c:grouping val="percentStacked"/>
        <c:varyColors val="0"/>
        <c:ser>
          <c:idx val="0"/>
          <c:order val="0"/>
          <c:tx>
            <c:strRef>
              <c:f>'Practitioner-Professionals'!$J$16</c:f>
              <c:strCache>
                <c:ptCount val="1"/>
                <c:pt idx="0">
                  <c:v>Very satisfied</c:v>
                </c:pt>
              </c:strCache>
            </c:strRef>
          </c:tx>
          <c:spPr>
            <a:solidFill>
              <a:schemeClr val="accent6">
                <a:lumMod val="75000"/>
              </a:schemeClr>
            </a:solidFill>
            <a:ln>
              <a:noFill/>
            </a:ln>
            <a:effectLst/>
          </c:spPr>
          <c:invertIfNegative val="0"/>
          <c:dLbls>
            <c:dLbl>
              <c:idx val="0"/>
              <c:layout>
                <c:manualLayout>
                  <c:x val="-1.9626428196120056E-2"/>
                  <c:y val="-9.239833974006861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51A-4589-8712-5B59B8E18670}"/>
                </c:ext>
              </c:extLst>
            </c:dLbl>
            <c:dLbl>
              <c:idx val="1"/>
              <c:layout>
                <c:manualLayout>
                  <c:x val="1.0122291707447739E-3"/>
                  <c:y val="-9.899822115007353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57-4846-BE2C-A1EE3DCCB3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'Practitioner-Professionals'!$K$15:$M$15</c:f>
              <c:numCache>
                <c:formatCode>General</c:formatCode>
                <c:ptCount val="2"/>
                <c:pt idx="0">
                  <c:v>2021</c:v>
                </c:pt>
                <c:pt idx="1">
                  <c:v>2020</c:v>
                </c:pt>
              </c:numCache>
              <c:extLst/>
            </c:numRef>
          </c:cat>
          <c:val>
            <c:numRef>
              <c:f>'Practitioner-Professionals'!$K$16:$M$16</c:f>
              <c:numCache>
                <c:formatCode>0.00%</c:formatCode>
                <c:ptCount val="2"/>
                <c:pt idx="0">
                  <c:v>1.0309278350515464E-2</c:v>
                </c:pt>
                <c:pt idx="1">
                  <c:v>2.097902097902098E-2</c:v>
                </c:pt>
              </c:numCache>
              <c:extLst/>
            </c:numRef>
          </c:val>
          <c:extLst>
            <c:ext xmlns:c16="http://schemas.microsoft.com/office/drawing/2014/chart" uri="{C3380CC4-5D6E-409C-BE32-E72D297353CC}">
              <c16:uniqueId val="{00000001-EB57-4846-BE2C-A1EE3DCCB394}"/>
            </c:ext>
          </c:extLst>
        </c:ser>
        <c:ser>
          <c:idx val="1"/>
          <c:order val="1"/>
          <c:tx>
            <c:strRef>
              <c:f>'Practitioner-Professionals'!$J$17</c:f>
              <c:strCache>
                <c:ptCount val="1"/>
                <c:pt idx="0">
                  <c:v>Satisfied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'Practitioner-Professionals'!$K$15:$M$15</c:f>
              <c:numCache>
                <c:formatCode>General</c:formatCode>
                <c:ptCount val="2"/>
                <c:pt idx="0">
                  <c:v>2021</c:v>
                </c:pt>
                <c:pt idx="1">
                  <c:v>2020</c:v>
                </c:pt>
              </c:numCache>
              <c:extLst/>
            </c:numRef>
          </c:cat>
          <c:val>
            <c:numRef>
              <c:f>'Practitioner-Professionals'!$K$17:$M$17</c:f>
              <c:numCache>
                <c:formatCode>0.00%</c:formatCode>
                <c:ptCount val="2"/>
                <c:pt idx="0">
                  <c:v>0.37113402061855671</c:v>
                </c:pt>
                <c:pt idx="1">
                  <c:v>0.63636363636363635</c:v>
                </c:pt>
              </c:numCache>
              <c:extLst/>
            </c:numRef>
          </c:val>
          <c:extLst>
            <c:ext xmlns:c16="http://schemas.microsoft.com/office/drawing/2014/chart" uri="{C3380CC4-5D6E-409C-BE32-E72D297353CC}">
              <c16:uniqueId val="{00000002-EB57-4846-BE2C-A1EE3DCCB394}"/>
            </c:ext>
          </c:extLst>
        </c:ser>
        <c:ser>
          <c:idx val="2"/>
          <c:order val="2"/>
          <c:tx>
            <c:strRef>
              <c:f>'Practitioner-Professionals'!$J$18</c:f>
              <c:strCache>
                <c:ptCount val="1"/>
                <c:pt idx="0">
                  <c:v>Dissatisfied</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'Practitioner-Professionals'!$K$15:$M$15</c:f>
              <c:numCache>
                <c:formatCode>General</c:formatCode>
                <c:ptCount val="2"/>
                <c:pt idx="0">
                  <c:v>2021</c:v>
                </c:pt>
                <c:pt idx="1">
                  <c:v>2020</c:v>
                </c:pt>
              </c:numCache>
              <c:extLst/>
            </c:numRef>
          </c:cat>
          <c:val>
            <c:numRef>
              <c:f>'Practitioner-Professionals'!$K$18:$M$18</c:f>
              <c:numCache>
                <c:formatCode>0.00%</c:formatCode>
                <c:ptCount val="2"/>
                <c:pt idx="0">
                  <c:v>0.41237113402061853</c:v>
                </c:pt>
                <c:pt idx="1">
                  <c:v>0.19580419580419581</c:v>
                </c:pt>
              </c:numCache>
              <c:extLst/>
            </c:numRef>
          </c:val>
          <c:extLst>
            <c:ext xmlns:c16="http://schemas.microsoft.com/office/drawing/2014/chart" uri="{C3380CC4-5D6E-409C-BE32-E72D297353CC}">
              <c16:uniqueId val="{00000003-EB57-4846-BE2C-A1EE3DCCB394}"/>
            </c:ext>
          </c:extLst>
        </c:ser>
        <c:ser>
          <c:idx val="3"/>
          <c:order val="3"/>
          <c:tx>
            <c:strRef>
              <c:f>'Practitioner-Professionals'!$J$19</c:f>
              <c:strCache>
                <c:ptCount val="1"/>
                <c:pt idx="0">
                  <c:v>Very dissatisfied</c:v>
                </c:pt>
              </c:strCache>
            </c:strRef>
          </c:tx>
          <c:spPr>
            <a:solidFill>
              <a:srgbClr val="FF5050"/>
            </a:solidFill>
            <a:ln>
              <a:noFill/>
            </a:ln>
            <a:effectLst/>
          </c:spPr>
          <c:invertIfNegative val="0"/>
          <c:dLbls>
            <c:dLbl>
              <c:idx val="1"/>
              <c:layout>
                <c:manualLayout>
                  <c:x val="-1.5991719718387001E-16"/>
                  <c:y val="-9.239833974006864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1A-4589-8712-5B59B8E186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'Practitioner-Professionals'!$K$15:$M$15</c:f>
              <c:numCache>
                <c:formatCode>General</c:formatCode>
                <c:ptCount val="2"/>
                <c:pt idx="0">
                  <c:v>2021</c:v>
                </c:pt>
                <c:pt idx="1">
                  <c:v>2020</c:v>
                </c:pt>
              </c:numCache>
              <c:extLst/>
            </c:numRef>
          </c:cat>
          <c:val>
            <c:numRef>
              <c:f>'Practitioner-Professionals'!$K$19:$M$19</c:f>
              <c:numCache>
                <c:formatCode>0.00%</c:formatCode>
                <c:ptCount val="2"/>
                <c:pt idx="0">
                  <c:v>0.1134020618556701</c:v>
                </c:pt>
                <c:pt idx="1">
                  <c:v>4.8951048951048952E-2</c:v>
                </c:pt>
              </c:numCache>
              <c:extLst/>
            </c:numRef>
          </c:val>
          <c:extLst>
            <c:ext xmlns:c16="http://schemas.microsoft.com/office/drawing/2014/chart" uri="{C3380CC4-5D6E-409C-BE32-E72D297353CC}">
              <c16:uniqueId val="{00000004-EB57-4846-BE2C-A1EE3DCCB394}"/>
            </c:ext>
          </c:extLst>
        </c:ser>
        <c:ser>
          <c:idx val="4"/>
          <c:order val="4"/>
          <c:tx>
            <c:strRef>
              <c:f>'Practitioner-Professionals'!$J$20</c:f>
              <c:strCache>
                <c:ptCount val="1"/>
                <c:pt idx="0">
                  <c:v>Don’t know</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'Practitioner-Professionals'!$K$15:$M$15</c:f>
              <c:numCache>
                <c:formatCode>General</c:formatCode>
                <c:ptCount val="2"/>
                <c:pt idx="0">
                  <c:v>2021</c:v>
                </c:pt>
                <c:pt idx="1">
                  <c:v>2020</c:v>
                </c:pt>
              </c:numCache>
              <c:extLst/>
            </c:numRef>
          </c:cat>
          <c:val>
            <c:numRef>
              <c:f>'Practitioner-Professionals'!$K$20:$M$20</c:f>
              <c:numCache>
                <c:formatCode>0.00%</c:formatCode>
                <c:ptCount val="2"/>
                <c:pt idx="0">
                  <c:v>9.2783505154639179E-2</c:v>
                </c:pt>
                <c:pt idx="1">
                  <c:v>9.7902097902097904E-2</c:v>
                </c:pt>
              </c:numCache>
              <c:extLst/>
            </c:numRef>
          </c:val>
          <c:extLst>
            <c:ext xmlns:c16="http://schemas.microsoft.com/office/drawing/2014/chart" uri="{C3380CC4-5D6E-409C-BE32-E72D297353CC}">
              <c16:uniqueId val="{00000005-EB57-4846-BE2C-A1EE3DCCB394}"/>
            </c:ext>
          </c:extLst>
        </c:ser>
        <c:dLbls>
          <c:dLblPos val="ctr"/>
          <c:showLegendKey val="0"/>
          <c:showVal val="1"/>
          <c:showCatName val="0"/>
          <c:showSerName val="0"/>
          <c:showPercent val="0"/>
          <c:showBubbleSize val="0"/>
        </c:dLbls>
        <c:gapWidth val="150"/>
        <c:overlap val="100"/>
        <c:axId val="252483632"/>
        <c:axId val="252474896"/>
      </c:barChart>
      <c:catAx>
        <c:axId val="252483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2474896"/>
        <c:crosses val="autoZero"/>
        <c:auto val="1"/>
        <c:lblAlgn val="ctr"/>
        <c:lblOffset val="100"/>
        <c:noMultiLvlLbl val="0"/>
      </c:catAx>
      <c:valAx>
        <c:axId val="2524748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2483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 </a:t>
            </a:r>
            <a:r>
              <a:rPr lang="en-GB" sz="1600" b="1" dirty="0" smtClean="0"/>
              <a:t>Q41.</a:t>
            </a:r>
            <a:r>
              <a:rPr lang="en-GB" sz="1600" b="1" baseline="0" dirty="0" smtClean="0"/>
              <a:t> </a:t>
            </a:r>
            <a:r>
              <a:rPr lang="en-GB" sz="1600" b="1" dirty="0"/>
              <a:t>How confident are you in knowing who to contact to discuss concerns you may have about a child/young person with SEND (e.g. Teacher, Doctor, Social Worker, Support Service)?</a:t>
            </a:r>
          </a:p>
        </c:rich>
      </c:tx>
      <c:layout>
        <c:manualLayout>
          <c:xMode val="edge"/>
          <c:yMode val="edge"/>
          <c:x val="0.10699098500099528"/>
          <c:y val="2.35849056603773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826334208223969E-2"/>
          <c:y val="0.43870827841798743"/>
          <c:w val="0.90956955380577431"/>
          <c:h val="0.22142636062001683"/>
        </c:manualLayout>
      </c:layout>
      <c:barChart>
        <c:barDir val="bar"/>
        <c:grouping val="percentStacked"/>
        <c:varyColors val="0"/>
        <c:ser>
          <c:idx val="0"/>
          <c:order val="0"/>
          <c:tx>
            <c:strRef>
              <c:f>'Practitioner-Professionals'!$A$83</c:f>
              <c:strCache>
                <c:ptCount val="1"/>
                <c:pt idx="0">
                  <c:v>Very Confident</c:v>
                </c:pt>
              </c:strCache>
            </c:strRef>
          </c:tx>
          <c:spPr>
            <a:solidFill>
              <a:schemeClr val="accent6">
                <a:lumMod val="75000"/>
              </a:schemeClr>
            </a:solidFill>
            <a:ln>
              <a:noFill/>
            </a:ln>
            <a:effectLst/>
          </c:spPr>
          <c:invertIfNegative val="0"/>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1-7D7E-485B-9951-C90895B5D35F}"/>
              </c:ext>
            </c:extLst>
          </c:dPt>
          <c:dLbls>
            <c:dLbl>
              <c:idx val="0"/>
              <c:layout>
                <c:manualLayout>
                  <c:x val="-4.1739819600092813E-2"/>
                  <c:y val="5.893176991889605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D7E-485B-9951-C90895B5D35F}"/>
                </c:ext>
              </c:extLst>
            </c:dLbl>
            <c:dLbl>
              <c:idx val="1"/>
              <c:layout>
                <c:manualLayout>
                  <c:x val="-1.3913273200030926E-2"/>
                  <c:y val="-5.357433628990554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7E-485B-9951-C90895B5D3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'Practitioner-Professionals'!$B$81:$E$82</c:f>
              <c:multiLvlStrCache>
                <c:ptCount val="2"/>
                <c:lvl>
                  <c:pt idx="0">
                    <c:v>%</c:v>
                  </c:pt>
                  <c:pt idx="1">
                    <c:v>%</c:v>
                  </c:pt>
                </c:lvl>
                <c:lvl>
                  <c:pt idx="0">
                    <c:v>2021</c:v>
                  </c:pt>
                  <c:pt idx="1">
                    <c:v>2020</c:v>
                  </c:pt>
                </c:lvl>
              </c:multiLvlStrCache>
              <c:extLst/>
            </c:multiLvlStrRef>
          </c:cat>
          <c:val>
            <c:numRef>
              <c:f>'Practitioner-Professionals'!$B$83:$E$83</c:f>
              <c:numCache>
                <c:formatCode>0.00%</c:formatCode>
                <c:ptCount val="2"/>
                <c:pt idx="0">
                  <c:v>0.39175257731958762</c:v>
                </c:pt>
                <c:pt idx="1">
                  <c:v>0.53146853146853146</c:v>
                </c:pt>
              </c:numCache>
              <c:extLst/>
            </c:numRef>
          </c:val>
          <c:extLst>
            <c:ext xmlns:c16="http://schemas.microsoft.com/office/drawing/2014/chart" uri="{C3380CC4-5D6E-409C-BE32-E72D297353CC}">
              <c16:uniqueId val="{00000002-7D7E-485B-9951-C90895B5D35F}"/>
            </c:ext>
          </c:extLst>
        </c:ser>
        <c:ser>
          <c:idx val="1"/>
          <c:order val="1"/>
          <c:tx>
            <c:strRef>
              <c:f>'Practitioner-Professionals'!$A$84</c:f>
              <c:strCache>
                <c:ptCount val="1"/>
                <c:pt idx="0">
                  <c:v>Quite Confident</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'Practitioner-Professionals'!$B$81:$E$82</c:f>
              <c:multiLvlStrCache>
                <c:ptCount val="2"/>
                <c:lvl>
                  <c:pt idx="0">
                    <c:v>%</c:v>
                  </c:pt>
                  <c:pt idx="1">
                    <c:v>%</c:v>
                  </c:pt>
                </c:lvl>
                <c:lvl>
                  <c:pt idx="0">
                    <c:v>2021</c:v>
                  </c:pt>
                  <c:pt idx="1">
                    <c:v>2020</c:v>
                  </c:pt>
                </c:lvl>
              </c:multiLvlStrCache>
              <c:extLst/>
            </c:multiLvlStrRef>
          </c:cat>
          <c:val>
            <c:numRef>
              <c:f>'Practitioner-Professionals'!$B$84:$E$84</c:f>
              <c:numCache>
                <c:formatCode>0.00%</c:formatCode>
                <c:ptCount val="2"/>
                <c:pt idx="0">
                  <c:v>0.51546391752577314</c:v>
                </c:pt>
                <c:pt idx="1">
                  <c:v>0.3776223776223776</c:v>
                </c:pt>
              </c:numCache>
              <c:extLst/>
            </c:numRef>
          </c:val>
          <c:extLst>
            <c:ext xmlns:c16="http://schemas.microsoft.com/office/drawing/2014/chart" uri="{C3380CC4-5D6E-409C-BE32-E72D297353CC}">
              <c16:uniqueId val="{00000003-7D7E-485B-9951-C90895B5D35F}"/>
            </c:ext>
          </c:extLst>
        </c:ser>
        <c:ser>
          <c:idx val="2"/>
          <c:order val="2"/>
          <c:tx>
            <c:strRef>
              <c:f>'Practitioner-Professionals'!$A$85</c:f>
              <c:strCache>
                <c:ptCount val="1"/>
                <c:pt idx="0">
                  <c:v>Not very confident</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'Practitioner-Professionals'!$B$81:$E$82</c:f>
              <c:multiLvlStrCache>
                <c:ptCount val="2"/>
                <c:lvl>
                  <c:pt idx="0">
                    <c:v>%</c:v>
                  </c:pt>
                  <c:pt idx="1">
                    <c:v>%</c:v>
                  </c:pt>
                </c:lvl>
                <c:lvl>
                  <c:pt idx="0">
                    <c:v>2021</c:v>
                  </c:pt>
                  <c:pt idx="1">
                    <c:v>2020</c:v>
                  </c:pt>
                </c:lvl>
              </c:multiLvlStrCache>
              <c:extLst/>
            </c:multiLvlStrRef>
          </c:cat>
          <c:val>
            <c:numRef>
              <c:f>'Practitioner-Professionals'!$B$85:$E$85</c:f>
              <c:numCache>
                <c:formatCode>0.00%</c:formatCode>
                <c:ptCount val="2"/>
                <c:pt idx="0">
                  <c:v>8.247422680412371E-2</c:v>
                </c:pt>
                <c:pt idx="1">
                  <c:v>8.3916083916083919E-2</c:v>
                </c:pt>
              </c:numCache>
              <c:extLst/>
            </c:numRef>
          </c:val>
          <c:extLst>
            <c:ext xmlns:c16="http://schemas.microsoft.com/office/drawing/2014/chart" uri="{C3380CC4-5D6E-409C-BE32-E72D297353CC}">
              <c16:uniqueId val="{00000004-7D7E-485B-9951-C90895B5D35F}"/>
            </c:ext>
          </c:extLst>
        </c:ser>
        <c:ser>
          <c:idx val="3"/>
          <c:order val="3"/>
          <c:tx>
            <c:strRef>
              <c:f>'Practitioner-Professionals'!$A$86</c:f>
              <c:strCache>
                <c:ptCount val="1"/>
                <c:pt idx="0">
                  <c:v>Not at all confident</c:v>
                </c:pt>
              </c:strCache>
            </c:strRef>
          </c:tx>
          <c:spPr>
            <a:solidFill>
              <a:srgbClr val="FF5050"/>
            </a:solidFill>
            <a:ln>
              <a:noFill/>
            </a:ln>
            <a:effectLst/>
          </c:spPr>
          <c:invertIfNegative val="0"/>
          <c:dLbls>
            <c:dLbl>
              <c:idx val="0"/>
              <c:layout>
                <c:manualLayout>
                  <c:x val="-2.3212627669452181E-2"/>
                  <c:y val="6.372549019607834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D7E-485B-9951-C90895B5D35F}"/>
                </c:ext>
              </c:extLst>
            </c:dLbl>
            <c:dLbl>
              <c:idx val="1"/>
              <c:layout>
                <c:manualLayout>
                  <c:x val="-2.7855153203342618E-2"/>
                  <c:y val="-0.1029411764705882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D7E-485B-9951-C90895B5D3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'Practitioner-Professionals'!$B$81:$E$82</c:f>
              <c:multiLvlStrCache>
                <c:ptCount val="2"/>
                <c:lvl>
                  <c:pt idx="0">
                    <c:v>%</c:v>
                  </c:pt>
                  <c:pt idx="1">
                    <c:v>%</c:v>
                  </c:pt>
                </c:lvl>
                <c:lvl>
                  <c:pt idx="0">
                    <c:v>2021</c:v>
                  </c:pt>
                  <c:pt idx="1">
                    <c:v>2020</c:v>
                  </c:pt>
                </c:lvl>
              </c:multiLvlStrCache>
              <c:extLst/>
            </c:multiLvlStrRef>
          </c:cat>
          <c:val>
            <c:numRef>
              <c:f>'Practitioner-Professionals'!$B$86:$E$86</c:f>
              <c:numCache>
                <c:formatCode>0.00%</c:formatCode>
                <c:ptCount val="2"/>
                <c:pt idx="0">
                  <c:v>1.0309278350515464E-2</c:v>
                </c:pt>
                <c:pt idx="1">
                  <c:v>6.993006993006993E-3</c:v>
                </c:pt>
              </c:numCache>
              <c:extLst/>
            </c:numRef>
          </c:val>
          <c:extLst>
            <c:ext xmlns:c16="http://schemas.microsoft.com/office/drawing/2014/chart" uri="{C3380CC4-5D6E-409C-BE32-E72D297353CC}">
              <c16:uniqueId val="{00000007-7D7E-485B-9951-C90895B5D35F}"/>
            </c:ext>
          </c:extLst>
        </c:ser>
        <c:dLbls>
          <c:dLblPos val="ctr"/>
          <c:showLegendKey val="0"/>
          <c:showVal val="1"/>
          <c:showCatName val="0"/>
          <c:showSerName val="0"/>
          <c:showPercent val="0"/>
          <c:showBubbleSize val="0"/>
        </c:dLbls>
        <c:gapWidth val="150"/>
        <c:overlap val="100"/>
        <c:axId val="376897488"/>
        <c:axId val="376890416"/>
      </c:barChart>
      <c:catAx>
        <c:axId val="37689748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890416"/>
        <c:crosses val="autoZero"/>
        <c:auto val="1"/>
        <c:lblAlgn val="ctr"/>
        <c:lblOffset val="100"/>
        <c:noMultiLvlLbl val="0"/>
      </c:catAx>
      <c:valAx>
        <c:axId val="3768904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897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GB" sz="1400" dirty="0">
                <a:effectLst/>
              </a:rPr>
              <a:t>Q48. How do you currently receive information about the services available for SEND? (Tick as many as apply)</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bar"/>
        <c:grouping val="stacked"/>
        <c:varyColors val="0"/>
        <c:ser>
          <c:idx val="1"/>
          <c:order val="1"/>
          <c:spPr>
            <a:solidFill>
              <a:schemeClr val="accent1"/>
            </a:solidFill>
            <a:ln>
              <a:noFill/>
            </a:ln>
            <a:effectLst/>
          </c:spPr>
          <c:invertIfNegative val="0"/>
          <c:dLbls>
            <c:dLbl>
              <c:idx val="0"/>
              <c:layout>
                <c:manualLayout>
                  <c:x val="0.28410520524174548"/>
                  <c:y val="-9.312928352379467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668-4EAE-AF04-F80FDBAF50B4}"/>
                </c:ext>
              </c:extLst>
            </c:dLbl>
            <c:dLbl>
              <c:idx val="1"/>
              <c:layout>
                <c:manualLayout>
                  <c:x val="0.1205053573322909"/>
                  <c:y val="8.57249989284359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68-4EAE-AF04-F80FDBAF50B4}"/>
                </c:ext>
              </c:extLst>
            </c:dLbl>
            <c:dLbl>
              <c:idx val="2"/>
              <c:layout>
                <c:manualLayout>
                  <c:x val="0.17222507493290301"/>
                  <c:y val="-1.285874983926562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668-4EAE-AF04-F80FDBAF50B4}"/>
                </c:ext>
              </c:extLst>
            </c:dLbl>
            <c:dLbl>
              <c:idx val="3"/>
              <c:layout>
                <c:manualLayout>
                  <c:x val="0.14080571347607393"/>
                  <c:y val="8.260987396737657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68-4EAE-AF04-F80FDBAF50B4}"/>
                </c:ext>
              </c:extLst>
            </c:dLbl>
            <c:dLbl>
              <c:idx val="4"/>
              <c:layout>
                <c:manualLayout>
                  <c:x val="0.17187983127711984"/>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668-4EAE-AF04-F80FDBAF50B4}"/>
                </c:ext>
              </c:extLst>
            </c:dLbl>
            <c:dLbl>
              <c:idx val="5"/>
              <c:layout>
                <c:manualLayout>
                  <c:x val="0.17851738132541162"/>
                  <c:y val="4.286249946421875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68-4EAE-AF04-F80FDBAF50B4}"/>
                </c:ext>
              </c:extLst>
            </c:dLbl>
            <c:dLbl>
              <c:idx val="6"/>
              <c:layout>
                <c:manualLayout>
                  <c:x val="6.4649599172485125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668-4EAE-AF04-F80FDBAF50B4}"/>
                </c:ext>
              </c:extLst>
            </c:dLbl>
            <c:dLbl>
              <c:idx val="7"/>
              <c:layout>
                <c:manualLayout>
                  <c:x val="4.9824233624017986E-2"/>
                  <c:y val="4.597762442527891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668-4EAE-AF04-F80FDBAF50B4}"/>
                </c:ext>
              </c:extLst>
            </c:dLbl>
            <c:dLbl>
              <c:idx val="8"/>
              <c:layout>
                <c:manualLayout>
                  <c:x val="9.3095422808378583E-2"/>
                  <c:y val="4.214510700585928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668-4EAE-AF04-F80FDBAF50B4}"/>
                </c:ext>
              </c:extLst>
            </c:dLbl>
            <c:dLbl>
              <c:idx val="9"/>
              <c:layout>
                <c:manualLayout>
                  <c:x val="0.26501740591271333"/>
                  <c:y val="4.286249946421875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668-4EAE-AF04-F80FDBAF50B4}"/>
                </c:ext>
              </c:extLst>
            </c:dLbl>
            <c:dLbl>
              <c:idx val="10"/>
              <c:layout>
                <c:manualLayout>
                  <c:x val="0.23877013295090946"/>
                  <c:y val="-4.59776244252796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668-4EAE-AF04-F80FDBAF50B4}"/>
                </c:ext>
              </c:extLst>
            </c:dLbl>
            <c:dLbl>
              <c:idx val="11"/>
              <c:layout>
                <c:manualLayout>
                  <c:x val="6.7580934904060572E-2"/>
                  <c:y val="-3.1151249610609382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668-4EAE-AF04-F80FDBAF50B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'Q48'!$K$24:$K$35</c:f>
              <c:strCache>
                <c:ptCount val="12"/>
                <c:pt idx="0">
                  <c:v>Swindon Local Offer </c:v>
                </c:pt>
                <c:pt idx="1">
                  <c:v>Social Media </c:v>
                </c:pt>
                <c:pt idx="2">
                  <c:v>School or Education Setting </c:v>
                </c:pt>
                <c:pt idx="3">
                  <c:v>Swindon SEND Families Voice</c:v>
                </c:pt>
                <c:pt idx="4">
                  <c:v>Through services currently being accessed </c:v>
                </c:pt>
                <c:pt idx="5">
                  <c:v>Training Sessions/ Events / Presentations </c:v>
                </c:pt>
                <c:pt idx="6">
                  <c:v>One-to-one or small group meetings</c:v>
                </c:pt>
                <c:pt idx="7">
                  <c:v>Focus Groups </c:v>
                </c:pt>
                <c:pt idx="8">
                  <c:v>Flyers/ leaflets/ posters </c:v>
                </c:pt>
                <c:pt idx="9">
                  <c:v>SEND News Splash</c:v>
                </c:pt>
                <c:pt idx="10">
                  <c:v>Colleagues/Team Network</c:v>
                </c:pt>
                <c:pt idx="11">
                  <c:v>Other</c:v>
                </c:pt>
              </c:strCache>
            </c:strRef>
          </c:cat>
          <c:val>
            <c:numRef>
              <c:f>'Q48'!$M$24:$M$35</c:f>
              <c:numCache>
                <c:formatCode>0.00%</c:formatCode>
                <c:ptCount val="12"/>
                <c:pt idx="0">
                  <c:v>0.74226804123711343</c:v>
                </c:pt>
                <c:pt idx="1">
                  <c:v>0.23711340206185566</c:v>
                </c:pt>
                <c:pt idx="2">
                  <c:v>0.42268041237113402</c:v>
                </c:pt>
                <c:pt idx="3">
                  <c:v>0.29896907216494845</c:v>
                </c:pt>
                <c:pt idx="4">
                  <c:v>0.39175257731958762</c:v>
                </c:pt>
                <c:pt idx="5">
                  <c:v>0.4329896907216495</c:v>
                </c:pt>
                <c:pt idx="6">
                  <c:v>0.10309278350515463</c:v>
                </c:pt>
                <c:pt idx="7">
                  <c:v>5.1546391752577317E-2</c:v>
                </c:pt>
                <c:pt idx="8">
                  <c:v>0.17525773195876287</c:v>
                </c:pt>
                <c:pt idx="9">
                  <c:v>0.67010309278350511</c:v>
                </c:pt>
                <c:pt idx="10">
                  <c:v>0.61855670103092786</c:v>
                </c:pt>
                <c:pt idx="11">
                  <c:v>5.1546391752577317E-2</c:v>
                </c:pt>
              </c:numCache>
            </c:numRef>
          </c:val>
          <c:extLst>
            <c:ext xmlns:c16="http://schemas.microsoft.com/office/drawing/2014/chart" uri="{C3380CC4-5D6E-409C-BE32-E72D297353CC}">
              <c16:uniqueId val="{0000000C-E668-4EAE-AF04-F80FDBAF50B4}"/>
            </c:ext>
          </c:extLst>
        </c:ser>
        <c:dLbls>
          <c:dLblPos val="ctr"/>
          <c:showLegendKey val="0"/>
          <c:showVal val="1"/>
          <c:showCatName val="0"/>
          <c:showSerName val="0"/>
          <c:showPercent val="0"/>
          <c:showBubbleSize val="0"/>
        </c:dLbls>
        <c:gapWidth val="150"/>
        <c:overlap val="100"/>
        <c:axId val="1405313328"/>
        <c:axId val="1405297520"/>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'Q48'!$K$24:$K$35</c15:sqref>
                        </c15:formulaRef>
                      </c:ext>
                    </c:extLst>
                    <c:strCache>
                      <c:ptCount val="12"/>
                      <c:pt idx="0">
                        <c:v>Swindon Local Offer </c:v>
                      </c:pt>
                      <c:pt idx="1">
                        <c:v>Social Media </c:v>
                      </c:pt>
                      <c:pt idx="2">
                        <c:v>School or Education Setting </c:v>
                      </c:pt>
                      <c:pt idx="3">
                        <c:v>Swindon SEND Families Voice</c:v>
                      </c:pt>
                      <c:pt idx="4">
                        <c:v>Through services currently being accessed </c:v>
                      </c:pt>
                      <c:pt idx="5">
                        <c:v>Training Sessions/ Events / Presentations </c:v>
                      </c:pt>
                      <c:pt idx="6">
                        <c:v>One-to-one or small group meetings</c:v>
                      </c:pt>
                      <c:pt idx="7">
                        <c:v>Focus Groups </c:v>
                      </c:pt>
                      <c:pt idx="8">
                        <c:v>Flyers/ leaflets/ posters </c:v>
                      </c:pt>
                      <c:pt idx="9">
                        <c:v>SEND News Splash</c:v>
                      </c:pt>
                      <c:pt idx="10">
                        <c:v>Colleagues/Team Network</c:v>
                      </c:pt>
                      <c:pt idx="11">
                        <c:v>Other</c:v>
                      </c:pt>
                    </c:strCache>
                  </c:strRef>
                </c:cat>
                <c:val>
                  <c:numRef>
                    <c:extLst>
                      <c:ext uri="{02D57815-91ED-43cb-92C2-25804820EDAC}">
                        <c15:formulaRef>
                          <c15:sqref>'Q48'!$L$24:$L$35</c15:sqref>
                        </c15:formulaRef>
                      </c:ext>
                    </c:extLst>
                    <c:numCache>
                      <c:formatCode>General</c:formatCode>
                      <c:ptCount val="12"/>
                      <c:pt idx="0">
                        <c:v>72</c:v>
                      </c:pt>
                      <c:pt idx="1">
                        <c:v>23</c:v>
                      </c:pt>
                      <c:pt idx="2">
                        <c:v>41</c:v>
                      </c:pt>
                      <c:pt idx="3">
                        <c:v>29</c:v>
                      </c:pt>
                      <c:pt idx="4">
                        <c:v>38</c:v>
                      </c:pt>
                      <c:pt idx="5">
                        <c:v>42</c:v>
                      </c:pt>
                      <c:pt idx="6">
                        <c:v>10</c:v>
                      </c:pt>
                      <c:pt idx="7">
                        <c:v>5</c:v>
                      </c:pt>
                      <c:pt idx="8">
                        <c:v>17</c:v>
                      </c:pt>
                      <c:pt idx="9">
                        <c:v>65</c:v>
                      </c:pt>
                      <c:pt idx="10">
                        <c:v>60</c:v>
                      </c:pt>
                      <c:pt idx="11">
                        <c:v>5</c:v>
                      </c:pt>
                    </c:numCache>
                  </c:numRef>
                </c:val>
                <c:extLst>
                  <c:ext xmlns:c16="http://schemas.microsoft.com/office/drawing/2014/chart" uri="{C3380CC4-5D6E-409C-BE32-E72D297353CC}">
                    <c16:uniqueId val="{0000000D-E668-4EAE-AF04-F80FDBAF50B4}"/>
                  </c:ext>
                </c:extLst>
              </c15:ser>
            </c15:filteredBarSeries>
          </c:ext>
        </c:extLst>
      </c:barChart>
      <c:catAx>
        <c:axId val="14053133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5297520"/>
        <c:crosses val="autoZero"/>
        <c:auto val="1"/>
        <c:lblAlgn val="ctr"/>
        <c:lblOffset val="100"/>
        <c:noMultiLvlLbl val="0"/>
      </c:catAx>
      <c:valAx>
        <c:axId val="1405297520"/>
        <c:scaling>
          <c:orientation val="minMax"/>
          <c:max val="1"/>
        </c:scaling>
        <c:delete val="1"/>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crossAx val="1405313328"/>
        <c:crosses val="autoZero"/>
        <c:crossBetween val="between"/>
        <c:minorUnit val="0.1"/>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dirty="0" smtClean="0">
                <a:effectLst/>
              </a:rPr>
              <a:t>Q49</a:t>
            </a:r>
            <a:r>
              <a:rPr lang="en-GB" sz="1400" b="0" i="0" u="none" strike="noStrike" baseline="0" dirty="0">
                <a:effectLst/>
              </a:rPr>
              <a:t>. What would you like to find out more about in terms of services available for children and young people with SEND? </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331714785651793"/>
          <c:y val="0.25967592592592598"/>
          <c:w val="0.85612729658792652"/>
          <c:h val="0.38002734033245839"/>
        </c:manualLayout>
      </c:layout>
      <c:barChart>
        <c:barDir val="col"/>
        <c:grouping val="clustered"/>
        <c:varyColors val="0"/>
        <c:ser>
          <c:idx val="0"/>
          <c:order val="0"/>
          <c:tx>
            <c:strRef>
              <c:f>'Q49'!$B$3</c:f>
              <c:strCache>
                <c:ptCount val="1"/>
                <c:pt idx="0">
                  <c:v>2021</c:v>
                </c:pt>
              </c:strCache>
            </c:strRef>
          </c:tx>
          <c:spPr>
            <a:solidFill>
              <a:schemeClr val="accent1"/>
            </a:solidFill>
            <a:ln>
              <a:noFill/>
            </a:ln>
            <a:effectLst/>
          </c:spPr>
          <c:invertIfNegative val="0"/>
          <c:dLbls>
            <c:dLbl>
              <c:idx val="0"/>
              <c:layout>
                <c:manualLayout>
                  <c:x val="-1.8547885616499776E-17"/>
                  <c:y val="1.37675267224752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A00-4F77-80EE-9E57F1E2A2F5}"/>
                </c:ext>
              </c:extLst>
            </c:dLbl>
            <c:dLbl>
              <c:idx val="1"/>
              <c:layout>
                <c:manualLayout>
                  <c:x val="-8.0937163126940746E-3"/>
                  <c:y val="-4.681176983716882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A00-4F77-80EE-9E57F1E2A2F5}"/>
                </c:ext>
              </c:extLst>
            </c:dLbl>
            <c:dLbl>
              <c:idx val="2"/>
              <c:layout>
                <c:manualLayout>
                  <c:x val="-2.0234290781735095E-2"/>
                  <c:y val="2.760405450211924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A00-4F77-80EE-9E57F1E2A2F5}"/>
                </c:ext>
              </c:extLst>
            </c:dLbl>
            <c:dLbl>
              <c:idx val="3"/>
              <c:layout>
                <c:manualLayout>
                  <c:x val="-4.0468581563470191E-3"/>
                  <c:y val="-6.9001057168828521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A00-4F77-80EE-9E57F1E2A2F5}"/>
                </c:ext>
              </c:extLst>
            </c:dLbl>
            <c:dLbl>
              <c:idx val="4"/>
              <c:layout>
                <c:manualLayout>
                  <c:x val="-1.8210861703561586E-2"/>
                  <c:y val="-4.68117698371684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A00-4F77-80EE-9E57F1E2A2F5}"/>
                </c:ext>
              </c:extLst>
            </c:dLbl>
            <c:dLbl>
              <c:idx val="5"/>
              <c:layout>
                <c:manualLayout>
                  <c:x val="-2.8328007094429283E-2"/>
                  <c:y val="9.155350795927151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A00-4F77-80EE-9E57F1E2A2F5}"/>
                </c:ext>
              </c:extLst>
            </c:dLbl>
            <c:dLbl>
              <c:idx val="6"/>
              <c:layout>
                <c:manualLayout>
                  <c:x val="-1.2140574469041057E-2"/>
                  <c:y val="-1.91053032396722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A00-4F77-80EE-9E57F1E2A2F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'Q49'!$A$4:$A$10</c:f>
              <c:strCache>
                <c:ptCount val="7"/>
                <c:pt idx="0">
                  <c:v>Changes to services</c:v>
                </c:pt>
                <c:pt idx="1">
                  <c:v>Events</c:v>
                </c:pt>
                <c:pt idx="2">
                  <c:v>How to access support</c:v>
                </c:pt>
                <c:pt idx="3">
                  <c:v>Information about the people running the services</c:v>
                </c:pt>
                <c:pt idx="4">
                  <c:v>How to compliment, comment or complain about services</c:v>
                </c:pt>
                <c:pt idx="5">
                  <c:v>What services are available and when they are open</c:v>
                </c:pt>
                <c:pt idx="6">
                  <c:v>Other (please specify):</c:v>
                </c:pt>
              </c:strCache>
            </c:strRef>
          </c:cat>
          <c:val>
            <c:numRef>
              <c:f>'Q49'!$B$4:$B$10</c:f>
              <c:numCache>
                <c:formatCode>0.00%</c:formatCode>
                <c:ptCount val="7"/>
                <c:pt idx="0">
                  <c:v>0.7097</c:v>
                </c:pt>
                <c:pt idx="1">
                  <c:v>0.4194</c:v>
                </c:pt>
                <c:pt idx="2">
                  <c:v>0.6774</c:v>
                </c:pt>
                <c:pt idx="3">
                  <c:v>0.53759999999999997</c:v>
                </c:pt>
                <c:pt idx="4">
                  <c:v>0.2903</c:v>
                </c:pt>
                <c:pt idx="5">
                  <c:v>0.62370000000000003</c:v>
                </c:pt>
                <c:pt idx="6">
                  <c:v>8.5999999999999993E-2</c:v>
                </c:pt>
              </c:numCache>
            </c:numRef>
          </c:val>
          <c:extLst>
            <c:ext xmlns:c16="http://schemas.microsoft.com/office/drawing/2014/chart" uri="{C3380CC4-5D6E-409C-BE32-E72D297353CC}">
              <c16:uniqueId val="{00000000-DA00-4F77-80EE-9E57F1E2A2F5}"/>
            </c:ext>
          </c:extLst>
        </c:ser>
        <c:ser>
          <c:idx val="1"/>
          <c:order val="1"/>
          <c:tx>
            <c:strRef>
              <c:f>'Q49'!$C$3</c:f>
              <c:strCache>
                <c:ptCount val="1"/>
                <c:pt idx="0">
                  <c:v>2020</c:v>
                </c:pt>
              </c:strCache>
            </c:strRef>
          </c:tx>
          <c:spPr>
            <a:solidFill>
              <a:schemeClr val="accent2"/>
            </a:solidFill>
            <a:ln>
              <a:noFill/>
            </a:ln>
            <a:effectLst/>
          </c:spPr>
          <c:invertIfNegative val="0"/>
          <c:dLbls>
            <c:dLbl>
              <c:idx val="0"/>
              <c:layout>
                <c:manualLayout>
                  <c:x val="1.0117145390867548E-2"/>
                  <c:y val="4.543174869379182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A00-4F77-80EE-9E57F1E2A2F5}"/>
                </c:ext>
              </c:extLst>
            </c:dLbl>
            <c:dLbl>
              <c:idx val="1"/>
              <c:layout>
                <c:manualLayout>
                  <c:x val="2.2257719859908605E-2"/>
                  <c:y val="3.221623042866725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A00-4F77-80EE-9E57F1E2A2F5}"/>
                </c:ext>
              </c:extLst>
            </c:dLbl>
            <c:dLbl>
              <c:idx val="2"/>
              <c:layout>
                <c:manualLayout>
                  <c:x val="8.0937163126940381E-3"/>
                  <c:y val="9.155350795927195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A00-4F77-80EE-9E57F1E2A2F5}"/>
                </c:ext>
              </c:extLst>
            </c:dLbl>
            <c:dLbl>
              <c:idx val="3"/>
              <c:layout>
                <c:manualLayout>
                  <c:x val="1.0117145390867548E-2"/>
                  <c:y val="9.155350795927195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A00-4F77-80EE-9E57F1E2A2F5}"/>
                </c:ext>
              </c:extLst>
            </c:dLbl>
            <c:dLbl>
              <c:idx val="4"/>
              <c:layout>
                <c:manualLayout>
                  <c:x val="2.2257719859908605E-2"/>
                  <c:y val="-4.68117698371684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A00-4F77-80EE-9E57F1E2A2F5}"/>
                </c:ext>
              </c:extLst>
            </c:dLbl>
            <c:dLbl>
              <c:idx val="5"/>
              <c:layout>
                <c:manualLayout>
                  <c:x val="0"/>
                  <c:y val="4.543174869379182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A00-4F77-80EE-9E57F1E2A2F5}"/>
                </c:ext>
              </c:extLst>
            </c:dLbl>
            <c:dLbl>
              <c:idx val="6"/>
              <c:layout>
                <c:manualLayout>
                  <c:x val="1.4164003547214567E-2"/>
                  <c:y val="-5.070125048073762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A00-4F77-80EE-9E57F1E2A2F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'Q49'!$A$4:$A$10</c:f>
              <c:strCache>
                <c:ptCount val="7"/>
                <c:pt idx="0">
                  <c:v>Changes to services</c:v>
                </c:pt>
                <c:pt idx="1">
                  <c:v>Events</c:v>
                </c:pt>
                <c:pt idx="2">
                  <c:v>How to access support</c:v>
                </c:pt>
                <c:pt idx="3">
                  <c:v>Information about the people running the services</c:v>
                </c:pt>
                <c:pt idx="4">
                  <c:v>How to compliment, comment or complain about services</c:v>
                </c:pt>
                <c:pt idx="5">
                  <c:v>What services are available and when they are open</c:v>
                </c:pt>
                <c:pt idx="6">
                  <c:v>Other (please specify):</c:v>
                </c:pt>
              </c:strCache>
            </c:strRef>
          </c:cat>
          <c:val>
            <c:numRef>
              <c:f>'Q49'!$C$4:$C$10</c:f>
              <c:numCache>
                <c:formatCode>0.0%</c:formatCode>
                <c:ptCount val="7"/>
                <c:pt idx="0">
                  <c:v>0.54800000000000004</c:v>
                </c:pt>
                <c:pt idx="1">
                  <c:v>0.42699999999999999</c:v>
                </c:pt>
                <c:pt idx="2">
                  <c:v>0.76</c:v>
                </c:pt>
                <c:pt idx="3">
                  <c:v>0.38400000000000001</c:v>
                </c:pt>
                <c:pt idx="4">
                  <c:v>0.32300000000000001</c:v>
                </c:pt>
                <c:pt idx="5">
                  <c:v>0.74199999999999999</c:v>
                </c:pt>
                <c:pt idx="6">
                  <c:v>6.7000000000000004E-2</c:v>
                </c:pt>
              </c:numCache>
            </c:numRef>
          </c:val>
          <c:extLst>
            <c:ext xmlns:c16="http://schemas.microsoft.com/office/drawing/2014/chart" uri="{C3380CC4-5D6E-409C-BE32-E72D297353CC}">
              <c16:uniqueId val="{00000001-DA00-4F77-80EE-9E57F1E2A2F5}"/>
            </c:ext>
          </c:extLst>
        </c:ser>
        <c:dLbls>
          <c:dLblPos val="inEnd"/>
          <c:showLegendKey val="0"/>
          <c:showVal val="1"/>
          <c:showCatName val="0"/>
          <c:showSerName val="0"/>
          <c:showPercent val="0"/>
          <c:showBubbleSize val="0"/>
        </c:dLbls>
        <c:gapWidth val="219"/>
        <c:axId val="941061088"/>
        <c:axId val="941061504"/>
      </c:barChart>
      <c:catAx>
        <c:axId val="9410610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061504"/>
        <c:crosses val="autoZero"/>
        <c:auto val="1"/>
        <c:lblAlgn val="ctr"/>
        <c:lblOffset val="100"/>
        <c:noMultiLvlLbl val="0"/>
      </c:catAx>
      <c:valAx>
        <c:axId val="9410615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061088"/>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dirty="0">
                <a:effectLst/>
              </a:rPr>
              <a:t>Q50. How likely are you to access the following channels to find out about services for SEND?  </a:t>
            </a:r>
            <a:endParaRPr lang="en-GB" dirty="0"/>
          </a:p>
        </c:rich>
      </c:tx>
      <c:layout>
        <c:manualLayout>
          <c:xMode val="edge"/>
          <c:yMode val="edge"/>
          <c:x val="0.15453445031699806"/>
          <c:y val="1.329787234042553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00519740968452"/>
          <c:y val="0.18253546099290782"/>
          <c:w val="0.55874591018588426"/>
          <c:h val="0.63983428268274967"/>
        </c:manualLayout>
      </c:layout>
      <c:barChart>
        <c:barDir val="bar"/>
        <c:grouping val="stacked"/>
        <c:varyColors val="0"/>
        <c:ser>
          <c:idx val="0"/>
          <c:order val="0"/>
          <c:tx>
            <c:strRef>
              <c:f>'Q50'!$I$4</c:f>
              <c:strCache>
                <c:ptCount val="1"/>
                <c:pt idx="0">
                  <c:v>Very Likely</c:v>
                </c:pt>
              </c:strCache>
            </c:strRef>
          </c:tx>
          <c:spPr>
            <a:solidFill>
              <a:srgbClr val="00B050"/>
            </a:solidFill>
            <a:ln>
              <a:noFill/>
            </a:ln>
            <a:effectLst/>
          </c:spPr>
          <c:invertIfNegative val="0"/>
          <c:cat>
            <c:strRef>
              <c:f>'Q50'!$H$5:$H$12</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'Q50'!$I$5:$I$12</c:f>
              <c:numCache>
                <c:formatCode>0.00%</c:formatCode>
                <c:ptCount val="8"/>
                <c:pt idx="0">
                  <c:v>0.44330000000000003</c:v>
                </c:pt>
                <c:pt idx="1">
                  <c:v>0.1739</c:v>
                </c:pt>
                <c:pt idx="2">
                  <c:v>0.1183</c:v>
                </c:pt>
                <c:pt idx="3">
                  <c:v>0.42109999999999997</c:v>
                </c:pt>
                <c:pt idx="4">
                  <c:v>0.28720000000000001</c:v>
                </c:pt>
                <c:pt idx="5">
                  <c:v>0.12939999999999999</c:v>
                </c:pt>
                <c:pt idx="6">
                  <c:v>0.1047</c:v>
                </c:pt>
                <c:pt idx="7">
                  <c:v>0.15959999999999999</c:v>
                </c:pt>
              </c:numCache>
            </c:numRef>
          </c:val>
          <c:extLst>
            <c:ext xmlns:c16="http://schemas.microsoft.com/office/drawing/2014/chart" uri="{C3380CC4-5D6E-409C-BE32-E72D297353CC}">
              <c16:uniqueId val="{00000000-AF7C-49BA-9939-5BB8E4702A36}"/>
            </c:ext>
          </c:extLst>
        </c:ser>
        <c:ser>
          <c:idx val="1"/>
          <c:order val="1"/>
          <c:tx>
            <c:strRef>
              <c:f>'Q50'!$J$4</c:f>
              <c:strCache>
                <c:ptCount val="1"/>
                <c:pt idx="0">
                  <c:v>Likely</c:v>
                </c:pt>
              </c:strCache>
            </c:strRef>
          </c:tx>
          <c:spPr>
            <a:solidFill>
              <a:srgbClr val="92D050"/>
            </a:solidFill>
            <a:ln>
              <a:noFill/>
            </a:ln>
            <a:effectLst/>
          </c:spPr>
          <c:invertIfNegative val="0"/>
          <c:cat>
            <c:strRef>
              <c:f>'Q50'!$H$5:$H$12</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'Q50'!$J$5:$J$12</c:f>
              <c:numCache>
                <c:formatCode>0.00%</c:formatCode>
                <c:ptCount val="8"/>
                <c:pt idx="0">
                  <c:v>0.39179999999999998</c:v>
                </c:pt>
                <c:pt idx="1">
                  <c:v>0.30430000000000001</c:v>
                </c:pt>
                <c:pt idx="2">
                  <c:v>0.46239999999999998</c:v>
                </c:pt>
                <c:pt idx="3">
                  <c:v>0.5474</c:v>
                </c:pt>
                <c:pt idx="4">
                  <c:v>0.55320000000000003</c:v>
                </c:pt>
                <c:pt idx="5">
                  <c:v>0.43530000000000002</c:v>
                </c:pt>
                <c:pt idx="6">
                  <c:v>0.29070000000000001</c:v>
                </c:pt>
                <c:pt idx="7">
                  <c:v>0.59570000000000001</c:v>
                </c:pt>
              </c:numCache>
            </c:numRef>
          </c:val>
          <c:extLst>
            <c:ext xmlns:c16="http://schemas.microsoft.com/office/drawing/2014/chart" uri="{C3380CC4-5D6E-409C-BE32-E72D297353CC}">
              <c16:uniqueId val="{00000001-AF7C-49BA-9939-5BB8E4702A36}"/>
            </c:ext>
          </c:extLst>
        </c:ser>
        <c:ser>
          <c:idx val="2"/>
          <c:order val="2"/>
          <c:tx>
            <c:strRef>
              <c:f>'Q50'!$K$4</c:f>
              <c:strCache>
                <c:ptCount val="1"/>
                <c:pt idx="0">
                  <c:v>Unlikely</c:v>
                </c:pt>
              </c:strCache>
            </c:strRef>
          </c:tx>
          <c:spPr>
            <a:solidFill>
              <a:schemeClr val="accent4">
                <a:lumMod val="40000"/>
                <a:lumOff val="60000"/>
              </a:schemeClr>
            </a:solidFill>
            <a:ln>
              <a:noFill/>
            </a:ln>
            <a:effectLst/>
          </c:spPr>
          <c:invertIfNegative val="0"/>
          <c:cat>
            <c:strRef>
              <c:f>'Q50'!$H$5:$H$12</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'Q50'!$K$5:$K$12</c:f>
              <c:numCache>
                <c:formatCode>0.00%</c:formatCode>
                <c:ptCount val="8"/>
                <c:pt idx="0">
                  <c:v>5.1499999999999997E-2</c:v>
                </c:pt>
                <c:pt idx="1">
                  <c:v>0.2717</c:v>
                </c:pt>
                <c:pt idx="2">
                  <c:v>0.2581</c:v>
                </c:pt>
                <c:pt idx="3">
                  <c:v>1.0500000000000001E-2</c:v>
                </c:pt>
                <c:pt idx="4">
                  <c:v>6.3799999999999996E-2</c:v>
                </c:pt>
                <c:pt idx="5">
                  <c:v>0.28239999999999998</c:v>
                </c:pt>
                <c:pt idx="6">
                  <c:v>0.39529999999999998</c:v>
                </c:pt>
                <c:pt idx="7">
                  <c:v>0.18090000000000001</c:v>
                </c:pt>
              </c:numCache>
            </c:numRef>
          </c:val>
          <c:extLst>
            <c:ext xmlns:c16="http://schemas.microsoft.com/office/drawing/2014/chart" uri="{C3380CC4-5D6E-409C-BE32-E72D297353CC}">
              <c16:uniqueId val="{00000002-AF7C-49BA-9939-5BB8E4702A36}"/>
            </c:ext>
          </c:extLst>
        </c:ser>
        <c:ser>
          <c:idx val="3"/>
          <c:order val="3"/>
          <c:tx>
            <c:strRef>
              <c:f>'Q50'!$L$4</c:f>
              <c:strCache>
                <c:ptCount val="1"/>
                <c:pt idx="0">
                  <c:v>Very Unlikely</c:v>
                </c:pt>
              </c:strCache>
            </c:strRef>
          </c:tx>
          <c:spPr>
            <a:solidFill>
              <a:srgbClr val="F04935"/>
            </a:solidFill>
            <a:ln>
              <a:noFill/>
            </a:ln>
            <a:effectLst/>
          </c:spPr>
          <c:invertIfNegative val="0"/>
          <c:cat>
            <c:strRef>
              <c:f>'Q50'!$H$5:$H$12</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'Q50'!$L$5:$L$12</c:f>
              <c:numCache>
                <c:formatCode>0.00%</c:formatCode>
                <c:ptCount val="8"/>
                <c:pt idx="0">
                  <c:v>4.1200000000000001E-2</c:v>
                </c:pt>
                <c:pt idx="1">
                  <c:v>0.21740000000000001</c:v>
                </c:pt>
                <c:pt idx="2">
                  <c:v>7.5300000000000006E-2</c:v>
                </c:pt>
                <c:pt idx="3">
                  <c:v>0</c:v>
                </c:pt>
                <c:pt idx="4">
                  <c:v>3.1899999999999998E-2</c:v>
                </c:pt>
                <c:pt idx="5">
                  <c:v>4.7100000000000003E-2</c:v>
                </c:pt>
                <c:pt idx="6">
                  <c:v>9.2999999999999999E-2</c:v>
                </c:pt>
                <c:pt idx="7">
                  <c:v>1.06E-2</c:v>
                </c:pt>
              </c:numCache>
            </c:numRef>
          </c:val>
          <c:extLst>
            <c:ext xmlns:c16="http://schemas.microsoft.com/office/drawing/2014/chart" uri="{C3380CC4-5D6E-409C-BE32-E72D297353CC}">
              <c16:uniqueId val="{00000003-AF7C-49BA-9939-5BB8E4702A36}"/>
            </c:ext>
          </c:extLst>
        </c:ser>
        <c:ser>
          <c:idx val="4"/>
          <c:order val="4"/>
          <c:tx>
            <c:strRef>
              <c:f>'Q50'!$M$4</c:f>
              <c:strCache>
                <c:ptCount val="1"/>
                <c:pt idx="0">
                  <c:v>Don't Know</c:v>
                </c:pt>
              </c:strCache>
            </c:strRef>
          </c:tx>
          <c:spPr>
            <a:solidFill>
              <a:srgbClr val="FFCC66"/>
            </a:solidFill>
            <a:ln>
              <a:noFill/>
            </a:ln>
            <a:effectLst/>
          </c:spPr>
          <c:invertIfNegative val="0"/>
          <c:cat>
            <c:strRef>
              <c:f>'Q50'!$H$5:$H$12</c:f>
              <c:strCache>
                <c:ptCount val="8"/>
                <c:pt idx="0">
                  <c:v>Swindon Local Offer</c:v>
                </c:pt>
                <c:pt idx="1">
                  <c:v>Social Media</c:v>
                </c:pt>
                <c:pt idx="2">
                  <c:v>Swindon SEND Families Voice</c:v>
                </c:pt>
                <c:pt idx="3">
                  <c:v>Through services already being access</c:v>
                </c:pt>
                <c:pt idx="4">
                  <c:v>Training Sessions/ Events/ Presentations</c:v>
                </c:pt>
                <c:pt idx="5">
                  <c:v>One-to-one or small group meetings</c:v>
                </c:pt>
                <c:pt idx="6">
                  <c:v>Focus Groups</c:v>
                </c:pt>
                <c:pt idx="7">
                  <c:v>Flyers/ leaflets/ posters</c:v>
                </c:pt>
              </c:strCache>
            </c:strRef>
          </c:cat>
          <c:val>
            <c:numRef>
              <c:f>'Q50'!$M$5:$M$12</c:f>
              <c:numCache>
                <c:formatCode>0.00%</c:formatCode>
                <c:ptCount val="8"/>
                <c:pt idx="0">
                  <c:v>7.22E-2</c:v>
                </c:pt>
                <c:pt idx="1">
                  <c:v>3.2599999999999997E-2</c:v>
                </c:pt>
                <c:pt idx="2">
                  <c:v>8.5999999999999993E-2</c:v>
                </c:pt>
                <c:pt idx="3">
                  <c:v>2.1100000000000001E-2</c:v>
                </c:pt>
                <c:pt idx="4">
                  <c:v>6.3799999999999996E-2</c:v>
                </c:pt>
                <c:pt idx="5">
                  <c:v>0.10589999999999999</c:v>
                </c:pt>
                <c:pt idx="6">
                  <c:v>0.1163</c:v>
                </c:pt>
                <c:pt idx="7">
                  <c:v>5.3199999999999997E-2</c:v>
                </c:pt>
              </c:numCache>
            </c:numRef>
          </c:val>
          <c:extLst>
            <c:ext xmlns:c16="http://schemas.microsoft.com/office/drawing/2014/chart" uri="{C3380CC4-5D6E-409C-BE32-E72D297353CC}">
              <c16:uniqueId val="{00000004-AF7C-49BA-9939-5BB8E4702A36}"/>
            </c:ext>
          </c:extLst>
        </c:ser>
        <c:dLbls>
          <c:showLegendKey val="0"/>
          <c:showVal val="0"/>
          <c:showCatName val="0"/>
          <c:showSerName val="0"/>
          <c:showPercent val="0"/>
          <c:showBubbleSize val="0"/>
        </c:dLbls>
        <c:gapWidth val="150"/>
        <c:overlap val="100"/>
        <c:axId val="854161824"/>
        <c:axId val="854156832"/>
      </c:barChart>
      <c:catAx>
        <c:axId val="854161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4156832"/>
        <c:crosses val="autoZero"/>
        <c:auto val="1"/>
        <c:lblAlgn val="ctr"/>
        <c:lblOffset val="100"/>
        <c:noMultiLvlLbl val="0"/>
      </c:catAx>
      <c:valAx>
        <c:axId val="85415683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4161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GB" sz="1800" b="1" dirty="0" smtClean="0"/>
              <a:t>Q10. Do </a:t>
            </a:r>
            <a:r>
              <a:rPr lang="en-GB" sz="1800" b="1" dirty="0"/>
              <a:t>you feel you are involved in decisions about your life and your future?</a:t>
            </a:r>
          </a:p>
        </c:rich>
      </c:tx>
      <c:layout>
        <c:manualLayout>
          <c:xMode val="edge"/>
          <c:yMode val="edge"/>
          <c:x val="0.13107247542962239"/>
          <c:y val="4.3719535058117737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692038495188105E-2"/>
          <c:y val="0.36207542071946891"/>
          <c:w val="0.849592738407699"/>
          <c:h val="0.30505018041575971"/>
        </c:manualLayout>
      </c:layout>
      <c:barChart>
        <c:barDir val="bar"/>
        <c:grouping val="percentStacked"/>
        <c:varyColors val="0"/>
        <c:ser>
          <c:idx val="0"/>
          <c:order val="0"/>
          <c:tx>
            <c:strRef>
              <c:f>'Young people'!$A$128</c:f>
              <c:strCache>
                <c:ptCount val="1"/>
                <c:pt idx="0">
                  <c:v>Always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people'!$B$126:$E$127</c:f>
              <c:multiLvlStrCache>
                <c:ptCount val="2"/>
                <c:lvl>
                  <c:pt idx="0">
                    <c:v>%</c:v>
                  </c:pt>
                  <c:pt idx="1">
                    <c:v>%</c:v>
                  </c:pt>
                </c:lvl>
                <c:lvl>
                  <c:pt idx="0">
                    <c:v>2021</c:v>
                  </c:pt>
                  <c:pt idx="1">
                    <c:v>2020</c:v>
                  </c:pt>
                </c:lvl>
              </c:multiLvlStrCache>
            </c:multiLvlStrRef>
          </c:cat>
          <c:val>
            <c:numRef>
              <c:f>'Young people'!$B$128:$E$128</c:f>
              <c:numCache>
                <c:formatCode>0.00%</c:formatCode>
                <c:ptCount val="2"/>
                <c:pt idx="0">
                  <c:v>0.25925925925925924</c:v>
                </c:pt>
                <c:pt idx="1">
                  <c:v>0.26851851851851855</c:v>
                </c:pt>
              </c:numCache>
            </c:numRef>
          </c:val>
          <c:extLst>
            <c:ext xmlns:c16="http://schemas.microsoft.com/office/drawing/2014/chart" uri="{C3380CC4-5D6E-409C-BE32-E72D297353CC}">
              <c16:uniqueId val="{00000000-B672-4DDF-8F33-010B53BB1C3D}"/>
            </c:ext>
          </c:extLst>
        </c:ser>
        <c:ser>
          <c:idx val="1"/>
          <c:order val="1"/>
          <c:tx>
            <c:strRef>
              <c:f>'Young people'!$A$129</c:f>
              <c:strCache>
                <c:ptCount val="1"/>
                <c:pt idx="0">
                  <c:v>Most of the time</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people'!$B$126:$E$127</c:f>
              <c:multiLvlStrCache>
                <c:ptCount val="2"/>
                <c:lvl>
                  <c:pt idx="0">
                    <c:v>%</c:v>
                  </c:pt>
                  <c:pt idx="1">
                    <c:v>%</c:v>
                  </c:pt>
                </c:lvl>
                <c:lvl>
                  <c:pt idx="0">
                    <c:v>2021</c:v>
                  </c:pt>
                  <c:pt idx="1">
                    <c:v>2020</c:v>
                  </c:pt>
                </c:lvl>
              </c:multiLvlStrCache>
            </c:multiLvlStrRef>
          </c:cat>
          <c:val>
            <c:numRef>
              <c:f>'Young people'!$B$129:$E$129</c:f>
              <c:numCache>
                <c:formatCode>0.00%</c:formatCode>
                <c:ptCount val="2"/>
                <c:pt idx="0">
                  <c:v>0.29629629629629628</c:v>
                </c:pt>
                <c:pt idx="1">
                  <c:v>0.43518518518518517</c:v>
                </c:pt>
              </c:numCache>
            </c:numRef>
          </c:val>
          <c:extLst>
            <c:ext xmlns:c16="http://schemas.microsoft.com/office/drawing/2014/chart" uri="{C3380CC4-5D6E-409C-BE32-E72D297353CC}">
              <c16:uniqueId val="{00000001-B672-4DDF-8F33-010B53BB1C3D}"/>
            </c:ext>
          </c:extLst>
        </c:ser>
        <c:ser>
          <c:idx val="2"/>
          <c:order val="2"/>
          <c:tx>
            <c:strRef>
              <c:f>'Young people'!$A$130</c:f>
              <c:strCache>
                <c:ptCount val="1"/>
                <c:pt idx="0">
                  <c:v>Sometimes</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people'!$B$126:$E$127</c:f>
              <c:multiLvlStrCache>
                <c:ptCount val="2"/>
                <c:lvl>
                  <c:pt idx="0">
                    <c:v>%</c:v>
                  </c:pt>
                  <c:pt idx="1">
                    <c:v>%</c:v>
                  </c:pt>
                </c:lvl>
                <c:lvl>
                  <c:pt idx="0">
                    <c:v>2021</c:v>
                  </c:pt>
                  <c:pt idx="1">
                    <c:v>2020</c:v>
                  </c:pt>
                </c:lvl>
              </c:multiLvlStrCache>
            </c:multiLvlStrRef>
          </c:cat>
          <c:val>
            <c:numRef>
              <c:f>'Young people'!$B$130:$E$130</c:f>
              <c:numCache>
                <c:formatCode>0.00%</c:formatCode>
                <c:ptCount val="2"/>
                <c:pt idx="0">
                  <c:v>0.40740740740740738</c:v>
                </c:pt>
                <c:pt idx="1">
                  <c:v>0.21296296296296297</c:v>
                </c:pt>
              </c:numCache>
            </c:numRef>
          </c:val>
          <c:extLst>
            <c:ext xmlns:c16="http://schemas.microsoft.com/office/drawing/2014/chart" uri="{C3380CC4-5D6E-409C-BE32-E72D297353CC}">
              <c16:uniqueId val="{00000002-B672-4DDF-8F33-010B53BB1C3D}"/>
            </c:ext>
          </c:extLst>
        </c:ser>
        <c:ser>
          <c:idx val="3"/>
          <c:order val="3"/>
          <c:tx>
            <c:strRef>
              <c:f>'Young people'!$A$131</c:f>
              <c:strCache>
                <c:ptCount val="1"/>
                <c:pt idx="0">
                  <c:v>Never</c:v>
                </c:pt>
              </c:strCache>
            </c:strRef>
          </c:tx>
          <c:spPr>
            <a:solidFill>
              <a:srgbClr val="FF5050"/>
            </a:solidFill>
            <a:ln>
              <a:noFill/>
            </a:ln>
            <a:effectLst/>
          </c:spPr>
          <c:invertIfNegative val="0"/>
          <c:dLbls>
            <c:dLbl>
              <c:idx val="0"/>
              <c:layout>
                <c:manualLayout>
                  <c:x val="3.6496350364963501E-2"/>
                  <c:y val="5.952380952380952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72-4DDF-8F33-010B53BB1C3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people'!$B$126:$E$127</c:f>
              <c:multiLvlStrCache>
                <c:ptCount val="2"/>
                <c:lvl>
                  <c:pt idx="0">
                    <c:v>%</c:v>
                  </c:pt>
                  <c:pt idx="1">
                    <c:v>%</c:v>
                  </c:pt>
                </c:lvl>
                <c:lvl>
                  <c:pt idx="0">
                    <c:v>2021</c:v>
                  </c:pt>
                  <c:pt idx="1">
                    <c:v>2020</c:v>
                  </c:pt>
                </c:lvl>
              </c:multiLvlStrCache>
            </c:multiLvlStrRef>
          </c:cat>
          <c:val>
            <c:numRef>
              <c:f>'Young people'!$B$131:$E$131</c:f>
              <c:numCache>
                <c:formatCode>0.00%</c:formatCode>
                <c:ptCount val="2"/>
                <c:pt idx="0">
                  <c:v>3.7037037037037035E-2</c:v>
                </c:pt>
                <c:pt idx="1">
                  <c:v>8.3333333333333329E-2</c:v>
                </c:pt>
              </c:numCache>
            </c:numRef>
          </c:val>
          <c:extLst>
            <c:ext xmlns:c16="http://schemas.microsoft.com/office/drawing/2014/chart" uri="{C3380CC4-5D6E-409C-BE32-E72D297353CC}">
              <c16:uniqueId val="{00000004-B672-4DDF-8F33-010B53BB1C3D}"/>
            </c:ext>
          </c:extLst>
        </c:ser>
        <c:dLbls>
          <c:dLblPos val="ctr"/>
          <c:showLegendKey val="0"/>
          <c:showVal val="1"/>
          <c:showCatName val="0"/>
          <c:showSerName val="0"/>
          <c:showPercent val="0"/>
          <c:showBubbleSize val="0"/>
        </c:dLbls>
        <c:gapWidth val="150"/>
        <c:overlap val="100"/>
        <c:axId val="891202287"/>
        <c:axId val="891199791"/>
      </c:barChart>
      <c:catAx>
        <c:axId val="8912022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1199791"/>
        <c:crosses val="autoZero"/>
        <c:auto val="1"/>
        <c:lblAlgn val="ctr"/>
        <c:lblOffset val="100"/>
        <c:noMultiLvlLbl val="0"/>
      </c:catAx>
      <c:valAx>
        <c:axId val="89119979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12022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smtClean="0"/>
              <a:t>Q11.</a:t>
            </a:r>
            <a:r>
              <a:rPr lang="en-GB" sz="1600" b="1" baseline="0" dirty="0" smtClean="0"/>
              <a:t> </a:t>
            </a:r>
            <a:r>
              <a:rPr lang="en-GB" sz="1600" b="1" dirty="0" smtClean="0"/>
              <a:t>Do </a:t>
            </a:r>
            <a:r>
              <a:rPr lang="en-GB" sz="1600" b="1" dirty="0"/>
              <a:t>you feel that services that support you are interested in what you think about them and use your ideas to help them improve?</a:t>
            </a:r>
          </a:p>
        </c:rich>
      </c:tx>
      <c:layout>
        <c:manualLayout>
          <c:xMode val="edge"/>
          <c:yMode val="edge"/>
          <c:x val="0.10595384611338805"/>
          <c:y val="7.232622201416569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914260717410323E-2"/>
          <c:y val="0.3234920634920635"/>
          <c:w val="0.849592738407699"/>
          <c:h val="0.3839785026871641"/>
        </c:manualLayout>
      </c:layout>
      <c:barChart>
        <c:barDir val="bar"/>
        <c:grouping val="percentStacked"/>
        <c:varyColors val="0"/>
        <c:ser>
          <c:idx val="0"/>
          <c:order val="0"/>
          <c:tx>
            <c:strRef>
              <c:f>'Young people'!$A$149</c:f>
              <c:strCache>
                <c:ptCount val="1"/>
                <c:pt idx="0">
                  <c:v>Always</c:v>
                </c:pt>
              </c:strCache>
            </c:strRef>
          </c:tx>
          <c:spPr>
            <a:solidFill>
              <a:srgbClr val="92D050"/>
            </a:solidFill>
            <a:ln>
              <a:noFill/>
            </a:ln>
            <a:effectLst/>
          </c:spPr>
          <c:invertIfNegative val="0"/>
          <c:dPt>
            <c:idx val="1"/>
            <c:invertIfNegative val="0"/>
            <c:bubble3D val="0"/>
            <c:spPr>
              <a:solidFill>
                <a:srgbClr val="92D050"/>
              </a:solidFill>
              <a:ln>
                <a:noFill/>
              </a:ln>
              <a:effectLst/>
            </c:spPr>
            <c:extLst>
              <c:ext xmlns:c16="http://schemas.microsoft.com/office/drawing/2014/chart" uri="{C3380CC4-5D6E-409C-BE32-E72D297353CC}">
                <c16:uniqueId val="{00000001-A851-4E92-BF88-F5571A3F608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people'!$B$147:$E$148</c:f>
              <c:multiLvlStrCache>
                <c:ptCount val="2"/>
                <c:lvl>
                  <c:pt idx="0">
                    <c:v>%</c:v>
                  </c:pt>
                  <c:pt idx="1">
                    <c:v>%</c:v>
                  </c:pt>
                </c:lvl>
                <c:lvl>
                  <c:pt idx="0">
                    <c:v>2021</c:v>
                  </c:pt>
                  <c:pt idx="1">
                    <c:v>2020</c:v>
                  </c:pt>
                </c:lvl>
              </c:multiLvlStrCache>
            </c:multiLvlStrRef>
          </c:cat>
          <c:val>
            <c:numRef>
              <c:f>'Young people'!$B$149:$E$149</c:f>
              <c:numCache>
                <c:formatCode>0.00%</c:formatCode>
                <c:ptCount val="2"/>
                <c:pt idx="0">
                  <c:v>0.08</c:v>
                </c:pt>
                <c:pt idx="1">
                  <c:v>0.26168224299065418</c:v>
                </c:pt>
              </c:numCache>
            </c:numRef>
          </c:val>
          <c:extLst>
            <c:ext xmlns:c16="http://schemas.microsoft.com/office/drawing/2014/chart" uri="{C3380CC4-5D6E-409C-BE32-E72D297353CC}">
              <c16:uniqueId val="{00000002-A851-4E92-BF88-F5571A3F608E}"/>
            </c:ext>
          </c:extLst>
        </c:ser>
        <c:ser>
          <c:idx val="1"/>
          <c:order val="1"/>
          <c:tx>
            <c:strRef>
              <c:f>'Young people'!$A$150</c:f>
              <c:strCache>
                <c:ptCount val="1"/>
                <c:pt idx="0">
                  <c:v>Most of the time</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people'!$B$147:$E$148</c:f>
              <c:multiLvlStrCache>
                <c:ptCount val="2"/>
                <c:lvl>
                  <c:pt idx="0">
                    <c:v>%</c:v>
                  </c:pt>
                  <c:pt idx="1">
                    <c:v>%</c:v>
                  </c:pt>
                </c:lvl>
                <c:lvl>
                  <c:pt idx="0">
                    <c:v>2021</c:v>
                  </c:pt>
                  <c:pt idx="1">
                    <c:v>2020</c:v>
                  </c:pt>
                </c:lvl>
              </c:multiLvlStrCache>
            </c:multiLvlStrRef>
          </c:cat>
          <c:val>
            <c:numRef>
              <c:f>'Young people'!$B$150:$E$150</c:f>
              <c:numCache>
                <c:formatCode>0.00%</c:formatCode>
                <c:ptCount val="2"/>
                <c:pt idx="0">
                  <c:v>0.32</c:v>
                </c:pt>
                <c:pt idx="1">
                  <c:v>0.3364485981308411</c:v>
                </c:pt>
              </c:numCache>
            </c:numRef>
          </c:val>
          <c:extLst>
            <c:ext xmlns:c16="http://schemas.microsoft.com/office/drawing/2014/chart" uri="{C3380CC4-5D6E-409C-BE32-E72D297353CC}">
              <c16:uniqueId val="{00000003-A851-4E92-BF88-F5571A3F608E}"/>
            </c:ext>
          </c:extLst>
        </c:ser>
        <c:ser>
          <c:idx val="2"/>
          <c:order val="2"/>
          <c:tx>
            <c:strRef>
              <c:f>'Young people'!$A$151</c:f>
              <c:strCache>
                <c:ptCount val="1"/>
                <c:pt idx="0">
                  <c:v>Sometimes</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people'!$B$147:$E$148</c:f>
              <c:multiLvlStrCache>
                <c:ptCount val="2"/>
                <c:lvl>
                  <c:pt idx="0">
                    <c:v>%</c:v>
                  </c:pt>
                  <c:pt idx="1">
                    <c:v>%</c:v>
                  </c:pt>
                </c:lvl>
                <c:lvl>
                  <c:pt idx="0">
                    <c:v>2021</c:v>
                  </c:pt>
                  <c:pt idx="1">
                    <c:v>2020</c:v>
                  </c:pt>
                </c:lvl>
              </c:multiLvlStrCache>
            </c:multiLvlStrRef>
          </c:cat>
          <c:val>
            <c:numRef>
              <c:f>'Young people'!$B$151:$E$151</c:f>
              <c:numCache>
                <c:formatCode>0.00%</c:formatCode>
                <c:ptCount val="2"/>
                <c:pt idx="0">
                  <c:v>0.6</c:v>
                </c:pt>
                <c:pt idx="1">
                  <c:v>0.32710280373831774</c:v>
                </c:pt>
              </c:numCache>
            </c:numRef>
          </c:val>
          <c:extLst>
            <c:ext xmlns:c16="http://schemas.microsoft.com/office/drawing/2014/chart" uri="{C3380CC4-5D6E-409C-BE32-E72D297353CC}">
              <c16:uniqueId val="{00000004-A851-4E92-BF88-F5571A3F608E}"/>
            </c:ext>
          </c:extLst>
        </c:ser>
        <c:ser>
          <c:idx val="3"/>
          <c:order val="3"/>
          <c:tx>
            <c:strRef>
              <c:f>'Young people'!$A$152</c:f>
              <c:strCache>
                <c:ptCount val="1"/>
                <c:pt idx="0">
                  <c:v>Never</c:v>
                </c:pt>
              </c:strCache>
            </c:strRef>
          </c:tx>
          <c:spPr>
            <a:solidFill>
              <a:srgbClr val="FF5050"/>
            </a:solidFill>
            <a:ln>
              <a:noFill/>
            </a:ln>
            <a:effectLst/>
          </c:spPr>
          <c:invertIfNegative val="0"/>
          <c:dLbls>
            <c:dLbl>
              <c:idx val="0"/>
              <c:layout>
                <c:manualLayout>
                  <c:x val="2.3961530356150736E-2"/>
                  <c:y val="1.011633788568538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851-4E92-BF88-F5571A3F608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'Young people'!$B$147:$E$148</c:f>
              <c:multiLvlStrCache>
                <c:ptCount val="2"/>
                <c:lvl>
                  <c:pt idx="0">
                    <c:v>%</c:v>
                  </c:pt>
                  <c:pt idx="1">
                    <c:v>%</c:v>
                  </c:pt>
                </c:lvl>
                <c:lvl>
                  <c:pt idx="0">
                    <c:v>2021</c:v>
                  </c:pt>
                  <c:pt idx="1">
                    <c:v>2020</c:v>
                  </c:pt>
                </c:lvl>
              </c:multiLvlStrCache>
            </c:multiLvlStrRef>
          </c:cat>
          <c:val>
            <c:numRef>
              <c:f>'Young people'!$B$152:$E$152</c:f>
              <c:numCache>
                <c:formatCode>0.00%</c:formatCode>
                <c:ptCount val="2"/>
                <c:pt idx="0">
                  <c:v>0</c:v>
                </c:pt>
                <c:pt idx="1">
                  <c:v>7.476635514018691E-2</c:v>
                </c:pt>
              </c:numCache>
            </c:numRef>
          </c:val>
          <c:extLst>
            <c:ext xmlns:c16="http://schemas.microsoft.com/office/drawing/2014/chart" uri="{C3380CC4-5D6E-409C-BE32-E72D297353CC}">
              <c16:uniqueId val="{00000006-A851-4E92-BF88-F5571A3F608E}"/>
            </c:ext>
          </c:extLst>
        </c:ser>
        <c:dLbls>
          <c:dLblPos val="ctr"/>
          <c:showLegendKey val="0"/>
          <c:showVal val="1"/>
          <c:showCatName val="0"/>
          <c:showSerName val="0"/>
          <c:showPercent val="0"/>
          <c:showBubbleSize val="0"/>
        </c:dLbls>
        <c:gapWidth val="150"/>
        <c:overlap val="100"/>
        <c:axId val="891202703"/>
        <c:axId val="891205199"/>
      </c:barChart>
      <c:catAx>
        <c:axId val="8912027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1205199"/>
        <c:crosses val="autoZero"/>
        <c:auto val="1"/>
        <c:lblAlgn val="ctr"/>
        <c:lblOffset val="100"/>
        <c:noMultiLvlLbl val="0"/>
      </c:catAx>
      <c:valAx>
        <c:axId val="89120519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1202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a:t>Q15. How positive do you feel about the future for yourself</a:t>
            </a:r>
            <a:r>
              <a:rPr lang="en-GB" b="1" dirty="0"/>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'Young people'!$B$159</c:f>
              <c:strCache>
                <c:ptCount val="1"/>
                <c:pt idx="0">
                  <c:v>Very Positive </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'Young people'!$A$160:$A$164</c:f>
              <c:strCache>
                <c:ptCount val="5"/>
                <c:pt idx="0">
                  <c:v>Employment/Education/Training</c:v>
                </c:pt>
                <c:pt idx="1">
                  <c:v>Independent Living</c:v>
                </c:pt>
                <c:pt idx="2">
                  <c:v>Good Health</c:v>
                </c:pt>
                <c:pt idx="3">
                  <c:v>Social Life &amp; Relationships</c:v>
                </c:pt>
                <c:pt idx="4">
                  <c:v>Overall</c:v>
                </c:pt>
              </c:strCache>
            </c:strRef>
          </c:cat>
          <c:val>
            <c:numRef>
              <c:f>'Young people'!$B$160:$B$164</c:f>
              <c:numCache>
                <c:formatCode>0.00%</c:formatCode>
                <c:ptCount val="5"/>
                <c:pt idx="0">
                  <c:v>0.23080000000000001</c:v>
                </c:pt>
                <c:pt idx="1">
                  <c:v>0.15379999999999999</c:v>
                </c:pt>
                <c:pt idx="2">
                  <c:v>0.32</c:v>
                </c:pt>
                <c:pt idx="3">
                  <c:v>0.08</c:v>
                </c:pt>
                <c:pt idx="4">
                  <c:v>0.15379999999999999</c:v>
                </c:pt>
              </c:numCache>
            </c:numRef>
          </c:val>
          <c:extLst>
            <c:ext xmlns:c16="http://schemas.microsoft.com/office/drawing/2014/chart" uri="{C3380CC4-5D6E-409C-BE32-E72D297353CC}">
              <c16:uniqueId val="{00000000-A33F-4BBE-BA80-3A41B71B59E2}"/>
            </c:ext>
          </c:extLst>
        </c:ser>
        <c:ser>
          <c:idx val="1"/>
          <c:order val="1"/>
          <c:tx>
            <c:strRef>
              <c:f>'Young people'!$D$159</c:f>
              <c:strCache>
                <c:ptCount val="1"/>
                <c:pt idx="0">
                  <c:v>Positive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'Young people'!$A$160:$A$164</c:f>
              <c:strCache>
                <c:ptCount val="5"/>
                <c:pt idx="0">
                  <c:v>Employment/Education/Training</c:v>
                </c:pt>
                <c:pt idx="1">
                  <c:v>Independent Living</c:v>
                </c:pt>
                <c:pt idx="2">
                  <c:v>Good Health</c:v>
                </c:pt>
                <c:pt idx="3">
                  <c:v>Social Life &amp; Relationships</c:v>
                </c:pt>
                <c:pt idx="4">
                  <c:v>Overall</c:v>
                </c:pt>
              </c:strCache>
            </c:strRef>
          </c:cat>
          <c:val>
            <c:numRef>
              <c:f>'Young people'!$D$160:$D$164</c:f>
              <c:numCache>
                <c:formatCode>0.00%</c:formatCode>
                <c:ptCount val="5"/>
                <c:pt idx="0">
                  <c:v>0.23080000000000001</c:v>
                </c:pt>
                <c:pt idx="1">
                  <c:v>0.30769999999999997</c:v>
                </c:pt>
                <c:pt idx="2">
                  <c:v>0.44</c:v>
                </c:pt>
                <c:pt idx="3">
                  <c:v>0.48</c:v>
                </c:pt>
                <c:pt idx="4">
                  <c:v>0.34620000000000001</c:v>
                </c:pt>
              </c:numCache>
            </c:numRef>
          </c:val>
          <c:extLst>
            <c:ext xmlns:c16="http://schemas.microsoft.com/office/drawing/2014/chart" uri="{C3380CC4-5D6E-409C-BE32-E72D297353CC}">
              <c16:uniqueId val="{00000001-A33F-4BBE-BA80-3A41B71B59E2}"/>
            </c:ext>
          </c:extLst>
        </c:ser>
        <c:ser>
          <c:idx val="2"/>
          <c:order val="2"/>
          <c:tx>
            <c:strRef>
              <c:f>'Young people'!$F$159</c:f>
              <c:strCache>
                <c:ptCount val="1"/>
                <c:pt idx="0">
                  <c:v>Neutral</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'Young people'!$A$160:$A$164</c:f>
              <c:strCache>
                <c:ptCount val="5"/>
                <c:pt idx="0">
                  <c:v>Employment/Education/Training</c:v>
                </c:pt>
                <c:pt idx="1">
                  <c:v>Independent Living</c:v>
                </c:pt>
                <c:pt idx="2">
                  <c:v>Good Health</c:v>
                </c:pt>
                <c:pt idx="3">
                  <c:v>Social Life &amp; Relationships</c:v>
                </c:pt>
                <c:pt idx="4">
                  <c:v>Overall</c:v>
                </c:pt>
              </c:strCache>
            </c:strRef>
          </c:cat>
          <c:val>
            <c:numRef>
              <c:f>'Young people'!$F$160:$F$164</c:f>
              <c:numCache>
                <c:formatCode>0.00%</c:formatCode>
                <c:ptCount val="5"/>
                <c:pt idx="0">
                  <c:v>0.3846</c:v>
                </c:pt>
                <c:pt idx="1">
                  <c:v>0.3846</c:v>
                </c:pt>
                <c:pt idx="2">
                  <c:v>0.16</c:v>
                </c:pt>
                <c:pt idx="3">
                  <c:v>0.4</c:v>
                </c:pt>
                <c:pt idx="4">
                  <c:v>0.3846</c:v>
                </c:pt>
              </c:numCache>
            </c:numRef>
          </c:val>
          <c:extLst>
            <c:ext xmlns:c16="http://schemas.microsoft.com/office/drawing/2014/chart" uri="{C3380CC4-5D6E-409C-BE32-E72D297353CC}">
              <c16:uniqueId val="{00000002-A33F-4BBE-BA80-3A41B71B59E2}"/>
            </c:ext>
          </c:extLst>
        </c:ser>
        <c:ser>
          <c:idx val="3"/>
          <c:order val="3"/>
          <c:tx>
            <c:strRef>
              <c:f>'Young people'!$H$159</c:f>
              <c:strCache>
                <c:ptCount val="1"/>
                <c:pt idx="0">
                  <c:v>Negative</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'Young people'!$A$160:$A$164</c:f>
              <c:strCache>
                <c:ptCount val="5"/>
                <c:pt idx="0">
                  <c:v>Employment/Education/Training</c:v>
                </c:pt>
                <c:pt idx="1">
                  <c:v>Independent Living</c:v>
                </c:pt>
                <c:pt idx="2">
                  <c:v>Good Health</c:v>
                </c:pt>
                <c:pt idx="3">
                  <c:v>Social Life &amp; Relationships</c:v>
                </c:pt>
                <c:pt idx="4">
                  <c:v>Overall</c:v>
                </c:pt>
              </c:strCache>
            </c:strRef>
          </c:cat>
          <c:val>
            <c:numRef>
              <c:f>'Young people'!$H$160:$H$164</c:f>
              <c:numCache>
                <c:formatCode>0.00%</c:formatCode>
                <c:ptCount val="5"/>
                <c:pt idx="0">
                  <c:v>0.15379999999999999</c:v>
                </c:pt>
                <c:pt idx="1">
                  <c:v>0.15379999999999999</c:v>
                </c:pt>
                <c:pt idx="2">
                  <c:v>0.04</c:v>
                </c:pt>
                <c:pt idx="3">
                  <c:v>0.04</c:v>
                </c:pt>
                <c:pt idx="4">
                  <c:v>7.6899999999999996E-2</c:v>
                </c:pt>
              </c:numCache>
            </c:numRef>
          </c:val>
          <c:extLst>
            <c:ext xmlns:c16="http://schemas.microsoft.com/office/drawing/2014/chart" uri="{C3380CC4-5D6E-409C-BE32-E72D297353CC}">
              <c16:uniqueId val="{00000003-A33F-4BBE-BA80-3A41B71B59E2}"/>
            </c:ext>
          </c:extLst>
        </c:ser>
        <c:ser>
          <c:idx val="4"/>
          <c:order val="4"/>
          <c:tx>
            <c:strRef>
              <c:f>'Young people'!$J$159</c:f>
              <c:strCache>
                <c:ptCount val="1"/>
                <c:pt idx="0">
                  <c:v>Very Negative</c:v>
                </c:pt>
              </c:strCache>
            </c:strRef>
          </c:tx>
          <c:spPr>
            <a:solidFill>
              <a:srgbClr val="F04935"/>
            </a:solidFill>
            <a:ln>
              <a:noFill/>
            </a:ln>
            <a:effectLst/>
          </c:spPr>
          <c:invertIfNegative val="0"/>
          <c:dLbls>
            <c:dLbl>
              <c:idx val="0"/>
              <c:layout>
                <c:manualLayout>
                  <c:x val="2.3842214768711997E-2"/>
                  <c:y val="-3.931847968545216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33F-4BBE-BA80-3A41B71B59E2}"/>
                </c:ext>
              </c:extLst>
            </c:dLbl>
            <c:dLbl>
              <c:idx val="1"/>
              <c:layout>
                <c:manualLayout>
                  <c:x val="2.3911568286310452E-2"/>
                  <c:y val="-3.9318479685452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33F-4BBE-BA80-3A41B71B59E2}"/>
                </c:ext>
              </c:extLst>
            </c:dLbl>
            <c:dLbl>
              <c:idx val="2"/>
              <c:layout>
                <c:manualLayout>
                  <c:x val="2.2779043280182234E-2"/>
                  <c:y val="-5.679335954565312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3F-4BBE-BA80-3A41B71B59E2}"/>
                </c:ext>
              </c:extLst>
            </c:dLbl>
            <c:dLbl>
              <c:idx val="3"/>
              <c:layout>
                <c:manualLayout>
                  <c:x val="-1.3920365639748512E-16"/>
                  <c:y val="-5.242463958060292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3F-4BBE-BA80-3A41B71B59E2}"/>
                </c:ext>
              </c:extLst>
            </c:dLbl>
            <c:dLbl>
              <c:idx val="4"/>
              <c:layout>
                <c:manualLayout>
                  <c:x val="7.5930144267274107E-3"/>
                  <c:y val="-6.989951944080385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33F-4BBE-BA80-3A41B71B59E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'Young people'!$A$160:$A$164</c:f>
              <c:strCache>
                <c:ptCount val="5"/>
                <c:pt idx="0">
                  <c:v>Employment/Education/Training</c:v>
                </c:pt>
                <c:pt idx="1">
                  <c:v>Independent Living</c:v>
                </c:pt>
                <c:pt idx="2">
                  <c:v>Good Health</c:v>
                </c:pt>
                <c:pt idx="3">
                  <c:v>Social Life &amp; Relationships</c:v>
                </c:pt>
                <c:pt idx="4">
                  <c:v>Overall</c:v>
                </c:pt>
              </c:strCache>
            </c:strRef>
          </c:cat>
          <c:val>
            <c:numRef>
              <c:f>'Young people'!$J$160:$J$164</c:f>
              <c:numCache>
                <c:formatCode>0.00%</c:formatCode>
                <c:ptCount val="5"/>
                <c:pt idx="0">
                  <c:v>0</c:v>
                </c:pt>
                <c:pt idx="1">
                  <c:v>0</c:v>
                </c:pt>
                <c:pt idx="2">
                  <c:v>0.04</c:v>
                </c:pt>
                <c:pt idx="3">
                  <c:v>0</c:v>
                </c:pt>
                <c:pt idx="4">
                  <c:v>3.85E-2</c:v>
                </c:pt>
              </c:numCache>
            </c:numRef>
          </c:val>
          <c:extLst>
            <c:ext xmlns:c16="http://schemas.microsoft.com/office/drawing/2014/chart" uri="{C3380CC4-5D6E-409C-BE32-E72D297353CC}">
              <c16:uniqueId val="{00000004-A33F-4BBE-BA80-3A41B71B59E2}"/>
            </c:ext>
          </c:extLst>
        </c:ser>
        <c:dLbls>
          <c:dLblPos val="ctr"/>
          <c:showLegendKey val="0"/>
          <c:showVal val="1"/>
          <c:showCatName val="0"/>
          <c:showSerName val="0"/>
          <c:showPercent val="0"/>
          <c:showBubbleSize val="0"/>
        </c:dLbls>
        <c:gapWidth val="150"/>
        <c:overlap val="100"/>
        <c:axId val="1126490751"/>
        <c:axId val="1126501151"/>
      </c:barChart>
      <c:catAx>
        <c:axId val="11264907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6501151"/>
        <c:crosses val="autoZero"/>
        <c:auto val="1"/>
        <c:lblAlgn val="ctr"/>
        <c:lblOffset val="100"/>
        <c:noMultiLvlLbl val="0"/>
      </c:catAx>
      <c:valAx>
        <c:axId val="1126501151"/>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64907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Q16. Who normally finds out the information you need about services and support for you?</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1"/>
          <c:order val="1"/>
          <c:tx>
            <c:strRef>
              <c:f>'Young people'!$C$171:$C$172</c:f>
              <c:strCache>
                <c:ptCount val="2"/>
                <c:pt idx="0">
                  <c:v>2021</c:v>
                </c:pt>
                <c:pt idx="1">
                  <c:v>%</c:v>
                </c:pt>
              </c:strCache>
            </c:strRef>
          </c:tx>
          <c:spPr>
            <a:solidFill>
              <a:schemeClr val="accent2"/>
            </a:solidFill>
            <a:ln>
              <a:noFill/>
            </a:ln>
            <a:effectLst/>
          </c:spPr>
          <c:invertIfNegative val="0"/>
          <c:cat>
            <c:strRef>
              <c:f>'Young people'!$A$173:$A$179</c:f>
              <c:strCache>
                <c:ptCount val="7"/>
                <c:pt idx="0">
                  <c:v>I do</c:v>
                </c:pt>
                <c:pt idx="1">
                  <c:v>Parents / Carers</c:v>
                </c:pt>
                <c:pt idx="2">
                  <c:v>Teachers / Teaching Assistants</c:v>
                </c:pt>
                <c:pt idx="3">
                  <c:v>Special Education Needs Coordinator (SENCo) </c:v>
                </c:pt>
                <c:pt idx="4">
                  <c:v>Friends</c:v>
                </c:pt>
                <c:pt idx="5">
                  <c:v>Doctor</c:v>
                </c:pt>
                <c:pt idx="6">
                  <c:v>Other</c:v>
                </c:pt>
              </c:strCache>
            </c:strRef>
          </c:cat>
          <c:val>
            <c:numRef>
              <c:f>'Young people'!$C$173:$C$179</c:f>
              <c:numCache>
                <c:formatCode>0.00%</c:formatCode>
                <c:ptCount val="7"/>
                <c:pt idx="0">
                  <c:v>0.20833333333333334</c:v>
                </c:pt>
                <c:pt idx="1">
                  <c:v>0.91666666666666663</c:v>
                </c:pt>
                <c:pt idx="2">
                  <c:v>0.29166666666666669</c:v>
                </c:pt>
                <c:pt idx="3">
                  <c:v>0.125</c:v>
                </c:pt>
                <c:pt idx="4">
                  <c:v>0.125</c:v>
                </c:pt>
                <c:pt idx="5">
                  <c:v>0.125</c:v>
                </c:pt>
                <c:pt idx="6">
                  <c:v>0.125</c:v>
                </c:pt>
              </c:numCache>
            </c:numRef>
          </c:val>
          <c:extLst>
            <c:ext xmlns:c16="http://schemas.microsoft.com/office/drawing/2014/chart" uri="{C3380CC4-5D6E-409C-BE32-E72D297353CC}">
              <c16:uniqueId val="{00000000-0EF2-48DB-9A10-9FB04209925E}"/>
            </c:ext>
          </c:extLst>
        </c:ser>
        <c:ser>
          <c:idx val="3"/>
          <c:order val="3"/>
          <c:tx>
            <c:strRef>
              <c:f>'Young people'!$E$171:$E$172</c:f>
              <c:strCache>
                <c:ptCount val="2"/>
                <c:pt idx="0">
                  <c:v>2020</c:v>
                </c:pt>
                <c:pt idx="1">
                  <c:v>%</c:v>
                </c:pt>
              </c:strCache>
            </c:strRef>
          </c:tx>
          <c:spPr>
            <a:solidFill>
              <a:schemeClr val="accent1"/>
            </a:solidFill>
            <a:ln>
              <a:noFill/>
            </a:ln>
            <a:effectLst/>
          </c:spPr>
          <c:invertIfNegative val="0"/>
          <c:cat>
            <c:strRef>
              <c:f>'Young people'!$A$173:$A$179</c:f>
              <c:strCache>
                <c:ptCount val="7"/>
                <c:pt idx="0">
                  <c:v>I do</c:v>
                </c:pt>
                <c:pt idx="1">
                  <c:v>Parents / Carers</c:v>
                </c:pt>
                <c:pt idx="2">
                  <c:v>Teachers / Teaching Assistants</c:v>
                </c:pt>
                <c:pt idx="3">
                  <c:v>Special Education Needs Coordinator (SENCo) </c:v>
                </c:pt>
                <c:pt idx="4">
                  <c:v>Friends</c:v>
                </c:pt>
                <c:pt idx="5">
                  <c:v>Doctor</c:v>
                </c:pt>
                <c:pt idx="6">
                  <c:v>Other</c:v>
                </c:pt>
              </c:strCache>
            </c:strRef>
          </c:cat>
          <c:val>
            <c:numRef>
              <c:f>'Young people'!$E$173:$E$179</c:f>
              <c:numCache>
                <c:formatCode>0.00%</c:formatCode>
                <c:ptCount val="7"/>
                <c:pt idx="0">
                  <c:v>0.30188679245283018</c:v>
                </c:pt>
                <c:pt idx="1">
                  <c:v>0.80188679245283023</c:v>
                </c:pt>
                <c:pt idx="2">
                  <c:v>0.39622641509433965</c:v>
                </c:pt>
                <c:pt idx="3">
                  <c:v>0.15094339622641509</c:v>
                </c:pt>
                <c:pt idx="4">
                  <c:v>0.16981132075471697</c:v>
                </c:pt>
                <c:pt idx="5">
                  <c:v>0.18867924528301888</c:v>
                </c:pt>
                <c:pt idx="6">
                  <c:v>7.5471698113207544E-2</c:v>
                </c:pt>
              </c:numCache>
            </c:numRef>
          </c:val>
          <c:extLst>
            <c:ext xmlns:c16="http://schemas.microsoft.com/office/drawing/2014/chart" uri="{C3380CC4-5D6E-409C-BE32-E72D297353CC}">
              <c16:uniqueId val="{00000001-0EF2-48DB-9A10-9FB04209925E}"/>
            </c:ext>
          </c:extLst>
        </c:ser>
        <c:dLbls>
          <c:showLegendKey val="0"/>
          <c:showVal val="0"/>
          <c:showCatName val="0"/>
          <c:showSerName val="0"/>
          <c:showPercent val="0"/>
          <c:showBubbleSize val="0"/>
        </c:dLbls>
        <c:gapWidth val="150"/>
        <c:axId val="1217827631"/>
        <c:axId val="1217842191"/>
        <c:extLst>
          <c:ext xmlns:c15="http://schemas.microsoft.com/office/drawing/2012/chart" uri="{02D57815-91ED-43cb-92C2-25804820EDAC}">
            <c15:filteredBarSeries>
              <c15:ser>
                <c:idx val="0"/>
                <c:order val="0"/>
                <c:tx>
                  <c:strRef>
                    <c:extLst>
                      <c:ext uri="{02D57815-91ED-43cb-92C2-25804820EDAC}">
                        <c15:formulaRef>
                          <c15:sqref>'Young people'!$B$171:$B$172</c15:sqref>
                        </c15:formulaRef>
                      </c:ext>
                    </c:extLst>
                    <c:strCache>
                      <c:ptCount val="2"/>
                      <c:pt idx="0">
                        <c:v>2021</c:v>
                      </c:pt>
                      <c:pt idx="1">
                        <c:v>#</c:v>
                      </c:pt>
                    </c:strCache>
                  </c:strRef>
                </c:tx>
                <c:spPr>
                  <a:solidFill>
                    <a:schemeClr val="accent1"/>
                  </a:solidFill>
                  <a:ln>
                    <a:noFill/>
                  </a:ln>
                  <a:effectLst/>
                </c:spPr>
                <c:invertIfNegative val="0"/>
                <c:cat>
                  <c:strRef>
                    <c:extLst>
                      <c:ext uri="{02D57815-91ED-43cb-92C2-25804820EDAC}">
                        <c15:formulaRef>
                          <c15:sqref>'Young people'!$A$173:$A$179</c15:sqref>
                        </c15:formulaRef>
                      </c:ext>
                    </c:extLst>
                    <c:strCache>
                      <c:ptCount val="7"/>
                      <c:pt idx="0">
                        <c:v>I do</c:v>
                      </c:pt>
                      <c:pt idx="1">
                        <c:v>Parents / Carers</c:v>
                      </c:pt>
                      <c:pt idx="2">
                        <c:v>Teachers / Teaching Assistants</c:v>
                      </c:pt>
                      <c:pt idx="3">
                        <c:v>Special Education Needs Coordinator (SENCo) </c:v>
                      </c:pt>
                      <c:pt idx="4">
                        <c:v>Friends</c:v>
                      </c:pt>
                      <c:pt idx="5">
                        <c:v>Doctor</c:v>
                      </c:pt>
                      <c:pt idx="6">
                        <c:v>Other</c:v>
                      </c:pt>
                    </c:strCache>
                  </c:strRef>
                </c:cat>
                <c:val>
                  <c:numRef>
                    <c:extLst>
                      <c:ext uri="{02D57815-91ED-43cb-92C2-25804820EDAC}">
                        <c15:formulaRef>
                          <c15:sqref>'Young people'!$B$173:$B$179</c15:sqref>
                        </c15:formulaRef>
                      </c:ext>
                    </c:extLst>
                    <c:numCache>
                      <c:formatCode>General</c:formatCode>
                      <c:ptCount val="7"/>
                      <c:pt idx="0">
                        <c:v>5</c:v>
                      </c:pt>
                      <c:pt idx="1">
                        <c:v>22</c:v>
                      </c:pt>
                      <c:pt idx="2">
                        <c:v>7</c:v>
                      </c:pt>
                      <c:pt idx="3">
                        <c:v>3</c:v>
                      </c:pt>
                      <c:pt idx="4">
                        <c:v>3</c:v>
                      </c:pt>
                      <c:pt idx="5">
                        <c:v>3</c:v>
                      </c:pt>
                      <c:pt idx="6">
                        <c:v>3</c:v>
                      </c:pt>
                    </c:numCache>
                  </c:numRef>
                </c:val>
                <c:extLst>
                  <c:ext xmlns:c16="http://schemas.microsoft.com/office/drawing/2014/chart" uri="{C3380CC4-5D6E-409C-BE32-E72D297353CC}">
                    <c16:uniqueId val="{00000002-0EF2-48DB-9A10-9FB04209925E}"/>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'Young people'!$D$171:$D$172</c15:sqref>
                        </c15:formulaRef>
                      </c:ext>
                    </c:extLst>
                    <c:strCache>
                      <c:ptCount val="2"/>
                      <c:pt idx="0">
                        <c:v>2020</c:v>
                      </c:pt>
                      <c:pt idx="1">
                        <c:v>#</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'Young people'!$A$173:$A$179</c15:sqref>
                        </c15:formulaRef>
                      </c:ext>
                    </c:extLst>
                    <c:strCache>
                      <c:ptCount val="7"/>
                      <c:pt idx="0">
                        <c:v>I do</c:v>
                      </c:pt>
                      <c:pt idx="1">
                        <c:v>Parents / Carers</c:v>
                      </c:pt>
                      <c:pt idx="2">
                        <c:v>Teachers / Teaching Assistants</c:v>
                      </c:pt>
                      <c:pt idx="3">
                        <c:v>Special Education Needs Coordinator (SENCo) </c:v>
                      </c:pt>
                      <c:pt idx="4">
                        <c:v>Friends</c:v>
                      </c:pt>
                      <c:pt idx="5">
                        <c:v>Doctor</c:v>
                      </c:pt>
                      <c:pt idx="6">
                        <c:v>Other</c:v>
                      </c:pt>
                    </c:strCache>
                  </c:strRef>
                </c:cat>
                <c:val>
                  <c:numRef>
                    <c:extLst xmlns:c15="http://schemas.microsoft.com/office/drawing/2012/chart">
                      <c:ext xmlns:c15="http://schemas.microsoft.com/office/drawing/2012/chart" uri="{02D57815-91ED-43cb-92C2-25804820EDAC}">
                        <c15:formulaRef>
                          <c15:sqref>'Young people'!$D$173:$D$179</c15:sqref>
                        </c15:formulaRef>
                      </c:ext>
                    </c:extLst>
                    <c:numCache>
                      <c:formatCode>General</c:formatCode>
                      <c:ptCount val="7"/>
                      <c:pt idx="0">
                        <c:v>32</c:v>
                      </c:pt>
                      <c:pt idx="1">
                        <c:v>85</c:v>
                      </c:pt>
                      <c:pt idx="2">
                        <c:v>42</c:v>
                      </c:pt>
                      <c:pt idx="3">
                        <c:v>16</c:v>
                      </c:pt>
                      <c:pt idx="4">
                        <c:v>18</c:v>
                      </c:pt>
                      <c:pt idx="5">
                        <c:v>20</c:v>
                      </c:pt>
                      <c:pt idx="6">
                        <c:v>8</c:v>
                      </c:pt>
                    </c:numCache>
                  </c:numRef>
                </c:val>
                <c:extLst xmlns:c15="http://schemas.microsoft.com/office/drawing/2012/chart">
                  <c:ext xmlns:c16="http://schemas.microsoft.com/office/drawing/2014/chart" uri="{C3380CC4-5D6E-409C-BE32-E72D297353CC}">
                    <c16:uniqueId val="{00000003-0EF2-48DB-9A10-9FB04209925E}"/>
                  </c:ext>
                </c:extLst>
              </c15:ser>
            </c15:filteredBarSeries>
          </c:ext>
        </c:extLst>
      </c:barChart>
      <c:catAx>
        <c:axId val="12178276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7842191"/>
        <c:crosses val="autoZero"/>
        <c:auto val="1"/>
        <c:lblAlgn val="ctr"/>
        <c:lblOffset val="100"/>
        <c:noMultiLvlLbl val="0"/>
      </c:catAx>
      <c:valAx>
        <c:axId val="1217842191"/>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78276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Q17. If you had to find out the information yourself, where would you look/ find this out?</a:t>
            </a:r>
          </a:p>
        </c:rich>
      </c:tx>
      <c:layout>
        <c:manualLayout>
          <c:xMode val="edge"/>
          <c:yMode val="edge"/>
          <c:x val="9.5303109497387531E-2"/>
          <c:y val="2.365994364089645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1"/>
          <c:order val="1"/>
          <c:tx>
            <c:strRef>
              <c:f>'Young people'!$C$189:$C$190</c:f>
              <c:strCache>
                <c:ptCount val="2"/>
                <c:pt idx="0">
                  <c:v>2021</c:v>
                </c:pt>
                <c:pt idx="1">
                  <c:v>%</c:v>
                </c:pt>
              </c:strCache>
            </c:strRef>
          </c:tx>
          <c:spPr>
            <a:solidFill>
              <a:schemeClr val="accent2"/>
            </a:solidFill>
            <a:ln>
              <a:noFill/>
            </a:ln>
            <a:effectLst/>
          </c:spPr>
          <c:invertIfNegative val="0"/>
          <c:cat>
            <c:strRef>
              <c:f>'Young people'!$A$191:$A$198</c:f>
              <c:strCache>
                <c:ptCount val="8"/>
                <c:pt idx="0">
                  <c:v>Local Offer website</c:v>
                </c:pt>
                <c:pt idx="1">
                  <c:v>Online / Internet search</c:v>
                </c:pt>
                <c:pt idx="2">
                  <c:v>Social Media (Facebook, Twitter, Instagram etc.)</c:v>
                </c:pt>
                <c:pt idx="3">
                  <c:v>Training Sessions/ Events</c:v>
                </c:pt>
                <c:pt idx="4">
                  <c:v>One-to-one or small group meetings</c:v>
                </c:pt>
                <c:pt idx="5">
                  <c:v>Discussion Groups</c:v>
                </c:pt>
                <c:pt idx="6">
                  <c:v>Flyers/ leaflets/ posters</c:v>
                </c:pt>
                <c:pt idx="7">
                  <c:v>Other</c:v>
                </c:pt>
              </c:strCache>
            </c:strRef>
          </c:cat>
          <c:val>
            <c:numRef>
              <c:f>'Young people'!$C$191:$C$198</c:f>
              <c:numCache>
                <c:formatCode>0.00%</c:formatCode>
                <c:ptCount val="8"/>
                <c:pt idx="0">
                  <c:v>0</c:v>
                </c:pt>
                <c:pt idx="1">
                  <c:v>0.5</c:v>
                </c:pt>
                <c:pt idx="2">
                  <c:v>8.3333333333333329E-2</c:v>
                </c:pt>
                <c:pt idx="3">
                  <c:v>0</c:v>
                </c:pt>
                <c:pt idx="4">
                  <c:v>0.125</c:v>
                </c:pt>
                <c:pt idx="5">
                  <c:v>0.20833333333333334</c:v>
                </c:pt>
                <c:pt idx="6">
                  <c:v>4.1666666666666664E-2</c:v>
                </c:pt>
                <c:pt idx="7">
                  <c:v>4.1666666666666664E-2</c:v>
                </c:pt>
              </c:numCache>
            </c:numRef>
          </c:val>
          <c:extLst>
            <c:ext xmlns:c16="http://schemas.microsoft.com/office/drawing/2014/chart" uri="{C3380CC4-5D6E-409C-BE32-E72D297353CC}">
              <c16:uniqueId val="{00000000-2B05-4AD5-B03F-6641D7034601}"/>
            </c:ext>
          </c:extLst>
        </c:ser>
        <c:ser>
          <c:idx val="3"/>
          <c:order val="3"/>
          <c:tx>
            <c:strRef>
              <c:f>'Young people'!$E$189:$E$190</c:f>
              <c:strCache>
                <c:ptCount val="2"/>
                <c:pt idx="0">
                  <c:v>2020</c:v>
                </c:pt>
                <c:pt idx="1">
                  <c:v>%</c:v>
                </c:pt>
              </c:strCache>
            </c:strRef>
          </c:tx>
          <c:spPr>
            <a:solidFill>
              <a:schemeClr val="accent1"/>
            </a:solidFill>
            <a:ln>
              <a:noFill/>
            </a:ln>
            <a:effectLst/>
          </c:spPr>
          <c:invertIfNegative val="0"/>
          <c:cat>
            <c:strRef>
              <c:f>'Young people'!$A$191:$A$198</c:f>
              <c:strCache>
                <c:ptCount val="8"/>
                <c:pt idx="0">
                  <c:v>Local Offer website</c:v>
                </c:pt>
                <c:pt idx="1">
                  <c:v>Online / Internet search</c:v>
                </c:pt>
                <c:pt idx="2">
                  <c:v>Social Media (Facebook, Twitter, Instagram etc.)</c:v>
                </c:pt>
                <c:pt idx="3">
                  <c:v>Training Sessions/ Events</c:v>
                </c:pt>
                <c:pt idx="4">
                  <c:v>One-to-one or small group meetings</c:v>
                </c:pt>
                <c:pt idx="5">
                  <c:v>Discussion Groups</c:v>
                </c:pt>
                <c:pt idx="6">
                  <c:v>Flyers/ leaflets/ posters</c:v>
                </c:pt>
                <c:pt idx="7">
                  <c:v>Other</c:v>
                </c:pt>
              </c:strCache>
            </c:strRef>
          </c:cat>
          <c:val>
            <c:numRef>
              <c:f>'Young people'!$E$191:$E$198</c:f>
              <c:numCache>
                <c:formatCode>0.00%</c:formatCode>
                <c:ptCount val="8"/>
                <c:pt idx="0">
                  <c:v>2.9702970297029702E-2</c:v>
                </c:pt>
                <c:pt idx="1">
                  <c:v>0.57425742574257421</c:v>
                </c:pt>
                <c:pt idx="2">
                  <c:v>0.12871287128712872</c:v>
                </c:pt>
                <c:pt idx="3">
                  <c:v>9.9009900990099011E-3</c:v>
                </c:pt>
                <c:pt idx="4">
                  <c:v>9.9009900990099011E-3</c:v>
                </c:pt>
                <c:pt idx="5">
                  <c:v>2.9702970297029702E-2</c:v>
                </c:pt>
                <c:pt idx="6">
                  <c:v>3.9603960396039604E-2</c:v>
                </c:pt>
                <c:pt idx="7">
                  <c:v>0.17821782178217821</c:v>
                </c:pt>
              </c:numCache>
            </c:numRef>
          </c:val>
          <c:extLst>
            <c:ext xmlns:c16="http://schemas.microsoft.com/office/drawing/2014/chart" uri="{C3380CC4-5D6E-409C-BE32-E72D297353CC}">
              <c16:uniqueId val="{00000001-2B05-4AD5-B03F-6641D7034601}"/>
            </c:ext>
          </c:extLst>
        </c:ser>
        <c:dLbls>
          <c:showLegendKey val="0"/>
          <c:showVal val="0"/>
          <c:showCatName val="0"/>
          <c:showSerName val="0"/>
          <c:showPercent val="0"/>
          <c:showBubbleSize val="0"/>
        </c:dLbls>
        <c:gapWidth val="150"/>
        <c:axId val="1217830543"/>
        <c:axId val="1217850095"/>
        <c:extLst>
          <c:ext xmlns:c15="http://schemas.microsoft.com/office/drawing/2012/chart" uri="{02D57815-91ED-43cb-92C2-25804820EDAC}">
            <c15:filteredBarSeries>
              <c15:ser>
                <c:idx val="0"/>
                <c:order val="0"/>
                <c:tx>
                  <c:strRef>
                    <c:extLst>
                      <c:ext uri="{02D57815-91ED-43cb-92C2-25804820EDAC}">
                        <c15:formulaRef>
                          <c15:sqref>'Young people'!$B$189:$B$190</c15:sqref>
                        </c15:formulaRef>
                      </c:ext>
                    </c:extLst>
                    <c:strCache>
                      <c:ptCount val="2"/>
                      <c:pt idx="0">
                        <c:v>2021</c:v>
                      </c:pt>
                      <c:pt idx="1">
                        <c:v>#</c:v>
                      </c:pt>
                    </c:strCache>
                  </c:strRef>
                </c:tx>
                <c:spPr>
                  <a:solidFill>
                    <a:schemeClr val="accent1"/>
                  </a:solidFill>
                  <a:ln>
                    <a:noFill/>
                  </a:ln>
                  <a:effectLst/>
                </c:spPr>
                <c:invertIfNegative val="0"/>
                <c:cat>
                  <c:strRef>
                    <c:extLst>
                      <c:ext uri="{02D57815-91ED-43cb-92C2-25804820EDAC}">
                        <c15:formulaRef>
                          <c15:sqref>'Young people'!$A$191:$A$198</c15:sqref>
                        </c15:formulaRef>
                      </c:ext>
                    </c:extLst>
                    <c:strCache>
                      <c:ptCount val="8"/>
                      <c:pt idx="0">
                        <c:v>Local Offer website</c:v>
                      </c:pt>
                      <c:pt idx="1">
                        <c:v>Online / Internet search</c:v>
                      </c:pt>
                      <c:pt idx="2">
                        <c:v>Social Media (Facebook, Twitter, Instagram etc.)</c:v>
                      </c:pt>
                      <c:pt idx="3">
                        <c:v>Training Sessions/ Events</c:v>
                      </c:pt>
                      <c:pt idx="4">
                        <c:v>One-to-one or small group meetings</c:v>
                      </c:pt>
                      <c:pt idx="5">
                        <c:v>Discussion Groups</c:v>
                      </c:pt>
                      <c:pt idx="6">
                        <c:v>Flyers/ leaflets/ posters</c:v>
                      </c:pt>
                      <c:pt idx="7">
                        <c:v>Other</c:v>
                      </c:pt>
                    </c:strCache>
                  </c:strRef>
                </c:cat>
                <c:val>
                  <c:numRef>
                    <c:extLst>
                      <c:ext uri="{02D57815-91ED-43cb-92C2-25804820EDAC}">
                        <c15:formulaRef>
                          <c15:sqref>'Young people'!$B$191:$B$198</c15:sqref>
                        </c15:formulaRef>
                      </c:ext>
                    </c:extLst>
                    <c:numCache>
                      <c:formatCode>General</c:formatCode>
                      <c:ptCount val="8"/>
                      <c:pt idx="0">
                        <c:v>0</c:v>
                      </c:pt>
                      <c:pt idx="1">
                        <c:v>12</c:v>
                      </c:pt>
                      <c:pt idx="2">
                        <c:v>2</c:v>
                      </c:pt>
                      <c:pt idx="3">
                        <c:v>0</c:v>
                      </c:pt>
                      <c:pt idx="4">
                        <c:v>3</c:v>
                      </c:pt>
                      <c:pt idx="5">
                        <c:v>5</c:v>
                      </c:pt>
                      <c:pt idx="6">
                        <c:v>1</c:v>
                      </c:pt>
                      <c:pt idx="7">
                        <c:v>1</c:v>
                      </c:pt>
                    </c:numCache>
                  </c:numRef>
                </c:val>
                <c:extLst>
                  <c:ext xmlns:c16="http://schemas.microsoft.com/office/drawing/2014/chart" uri="{C3380CC4-5D6E-409C-BE32-E72D297353CC}">
                    <c16:uniqueId val="{00000002-2B05-4AD5-B03F-6641D703460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'Young people'!$D$189:$D$190</c15:sqref>
                        </c15:formulaRef>
                      </c:ext>
                    </c:extLst>
                    <c:strCache>
                      <c:ptCount val="2"/>
                      <c:pt idx="0">
                        <c:v>2020</c:v>
                      </c:pt>
                      <c:pt idx="1">
                        <c:v>#</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'Young people'!$A$191:$A$198</c15:sqref>
                        </c15:formulaRef>
                      </c:ext>
                    </c:extLst>
                    <c:strCache>
                      <c:ptCount val="8"/>
                      <c:pt idx="0">
                        <c:v>Local Offer website</c:v>
                      </c:pt>
                      <c:pt idx="1">
                        <c:v>Online / Internet search</c:v>
                      </c:pt>
                      <c:pt idx="2">
                        <c:v>Social Media (Facebook, Twitter, Instagram etc.)</c:v>
                      </c:pt>
                      <c:pt idx="3">
                        <c:v>Training Sessions/ Events</c:v>
                      </c:pt>
                      <c:pt idx="4">
                        <c:v>One-to-one or small group meetings</c:v>
                      </c:pt>
                      <c:pt idx="5">
                        <c:v>Discussion Groups</c:v>
                      </c:pt>
                      <c:pt idx="6">
                        <c:v>Flyers/ leaflets/ posters</c:v>
                      </c:pt>
                      <c:pt idx="7">
                        <c:v>Other</c:v>
                      </c:pt>
                    </c:strCache>
                  </c:strRef>
                </c:cat>
                <c:val>
                  <c:numRef>
                    <c:extLst xmlns:c15="http://schemas.microsoft.com/office/drawing/2012/chart">
                      <c:ext xmlns:c15="http://schemas.microsoft.com/office/drawing/2012/chart" uri="{02D57815-91ED-43cb-92C2-25804820EDAC}">
                        <c15:formulaRef>
                          <c15:sqref>'Young people'!$D$191:$D$198</c15:sqref>
                        </c15:formulaRef>
                      </c:ext>
                    </c:extLst>
                    <c:numCache>
                      <c:formatCode>General</c:formatCode>
                      <c:ptCount val="8"/>
                      <c:pt idx="0">
                        <c:v>3</c:v>
                      </c:pt>
                      <c:pt idx="1">
                        <c:v>58</c:v>
                      </c:pt>
                      <c:pt idx="2">
                        <c:v>13</c:v>
                      </c:pt>
                      <c:pt idx="3">
                        <c:v>1</c:v>
                      </c:pt>
                      <c:pt idx="4">
                        <c:v>1</c:v>
                      </c:pt>
                      <c:pt idx="5">
                        <c:v>3</c:v>
                      </c:pt>
                      <c:pt idx="6">
                        <c:v>4</c:v>
                      </c:pt>
                      <c:pt idx="7">
                        <c:v>18</c:v>
                      </c:pt>
                    </c:numCache>
                  </c:numRef>
                </c:val>
                <c:extLst xmlns:c15="http://schemas.microsoft.com/office/drawing/2012/chart">
                  <c:ext xmlns:c16="http://schemas.microsoft.com/office/drawing/2014/chart" uri="{C3380CC4-5D6E-409C-BE32-E72D297353CC}">
                    <c16:uniqueId val="{00000003-2B05-4AD5-B03F-6641D7034601}"/>
                  </c:ext>
                </c:extLst>
              </c15:ser>
            </c15:filteredBarSeries>
          </c:ext>
        </c:extLst>
      </c:barChart>
      <c:catAx>
        <c:axId val="12178305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7850095"/>
        <c:crosses val="autoZero"/>
        <c:auto val="1"/>
        <c:lblAlgn val="ctr"/>
        <c:lblOffset val="100"/>
        <c:noMultiLvlLbl val="0"/>
      </c:catAx>
      <c:valAx>
        <c:axId val="1217850095"/>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783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sz="1400" b="1" dirty="0" smtClean="0"/>
              <a:t>Q19. </a:t>
            </a:r>
            <a:r>
              <a:rPr lang="en-GB" sz="1400" b="1" dirty="0"/>
              <a:t>Which SEND Services have you worked with/ accessed in the last 12 months? </a:t>
            </a:r>
          </a:p>
        </c:rich>
      </c:tx>
      <c:layout>
        <c:manualLayout>
          <c:xMode val="edge"/>
          <c:yMode val="edge"/>
          <c:x val="0.13199798107379926"/>
          <c:y val="1.1879298840755037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3549593210297532"/>
          <c:y val="0.14442827484848222"/>
          <c:w val="0.50562241040624634"/>
          <c:h val="0.7136399659356808"/>
        </c:manualLayout>
      </c:layout>
      <c:barChart>
        <c:barDir val="bar"/>
        <c:grouping val="clustered"/>
        <c:varyColors val="0"/>
        <c:ser>
          <c:idx val="0"/>
          <c:order val="0"/>
          <c:tx>
            <c:strRef>
              <c:f>'Parent-Carer'!$K$34</c:f>
              <c:strCache>
                <c:ptCount val="1"/>
                <c:pt idx="0">
                  <c:v>2021</c:v>
                </c:pt>
              </c:strCache>
            </c:strRef>
          </c:tx>
          <c:spPr>
            <a:solidFill>
              <a:schemeClr val="accent1"/>
            </a:solidFill>
            <a:ln>
              <a:noFill/>
            </a:ln>
            <a:effectLst/>
          </c:spPr>
          <c:invertIfNegative val="0"/>
          <c:cat>
            <c:strRef>
              <c:f>'Parent-Carer'!$J$35:$J$47</c:f>
              <c:strCache>
                <c:ptCount val="13"/>
                <c:pt idx="0">
                  <c:v>Special Education Needs Coordinator (SENCo) </c:v>
                </c:pt>
                <c:pt idx="1">
                  <c:v>SENAT Team </c:v>
                </c:pt>
                <c:pt idx="2">
                  <c:v>SENDIASS </c:v>
                </c:pt>
                <c:pt idx="3">
                  <c:v>Speech and Language</c:v>
                </c:pt>
                <c:pt idx="4">
                  <c:v>Occupational Therapy </c:v>
                </c:pt>
                <c:pt idx="5">
                  <c:v>Physiotherapy</c:v>
                </c:pt>
                <c:pt idx="6">
                  <c:v>Community Paediatrician</c:v>
                </c:pt>
                <c:pt idx="7">
                  <c:v>Children's Complex Care Team </c:v>
                </c:pt>
                <c:pt idx="8">
                  <c:v>Health Specialists e.g. Epilepsy Nurse, Diabetes Team, Neurologist etc</c:v>
                </c:pt>
                <c:pt idx="9">
                  <c:v>Children's Social Care </c:v>
                </c:pt>
                <c:pt idx="10">
                  <c:v>Adult Social care</c:v>
                </c:pt>
                <c:pt idx="11">
                  <c:v>Family Intervention and Support Service</c:v>
                </c:pt>
                <c:pt idx="12">
                  <c:v>Other</c:v>
                </c:pt>
              </c:strCache>
            </c:strRef>
          </c:cat>
          <c:val>
            <c:numRef>
              <c:f>'Parent-Carer'!$K$35:$K$47</c:f>
              <c:numCache>
                <c:formatCode>0.00%</c:formatCode>
                <c:ptCount val="13"/>
                <c:pt idx="0">
                  <c:v>0.73199999999999998</c:v>
                </c:pt>
                <c:pt idx="1">
                  <c:v>0.29599999999999999</c:v>
                </c:pt>
                <c:pt idx="2">
                  <c:v>0.24</c:v>
                </c:pt>
                <c:pt idx="3">
                  <c:v>0.312</c:v>
                </c:pt>
                <c:pt idx="4">
                  <c:v>0.29199999999999998</c:v>
                </c:pt>
                <c:pt idx="5">
                  <c:v>0.17599999999999999</c:v>
                </c:pt>
                <c:pt idx="6">
                  <c:v>0.44400000000000001</c:v>
                </c:pt>
                <c:pt idx="7">
                  <c:v>1.6E-2</c:v>
                </c:pt>
                <c:pt idx="8">
                  <c:v>0.14000000000000001</c:v>
                </c:pt>
                <c:pt idx="9">
                  <c:v>0.20399999999999999</c:v>
                </c:pt>
                <c:pt idx="10">
                  <c:v>0.02</c:v>
                </c:pt>
                <c:pt idx="11">
                  <c:v>0.06</c:v>
                </c:pt>
                <c:pt idx="12">
                  <c:v>9.6000000000000002E-2</c:v>
                </c:pt>
              </c:numCache>
            </c:numRef>
          </c:val>
          <c:extLst>
            <c:ext xmlns:c16="http://schemas.microsoft.com/office/drawing/2014/chart" uri="{C3380CC4-5D6E-409C-BE32-E72D297353CC}">
              <c16:uniqueId val="{00000000-847C-4E1A-9EAA-C5717DAD181A}"/>
            </c:ext>
          </c:extLst>
        </c:ser>
        <c:ser>
          <c:idx val="1"/>
          <c:order val="1"/>
          <c:tx>
            <c:strRef>
              <c:f>'Parent-Carer'!$L$34</c:f>
              <c:strCache>
                <c:ptCount val="1"/>
                <c:pt idx="0">
                  <c:v>2020</c:v>
                </c:pt>
              </c:strCache>
            </c:strRef>
          </c:tx>
          <c:spPr>
            <a:solidFill>
              <a:schemeClr val="accent2"/>
            </a:solidFill>
            <a:ln>
              <a:noFill/>
            </a:ln>
            <a:effectLst/>
          </c:spPr>
          <c:invertIfNegative val="0"/>
          <c:cat>
            <c:strRef>
              <c:f>'Parent-Carer'!$J$35:$J$47</c:f>
              <c:strCache>
                <c:ptCount val="13"/>
                <c:pt idx="0">
                  <c:v>Special Education Needs Coordinator (SENCo) </c:v>
                </c:pt>
                <c:pt idx="1">
                  <c:v>SENAT Team </c:v>
                </c:pt>
                <c:pt idx="2">
                  <c:v>SENDIASS </c:v>
                </c:pt>
                <c:pt idx="3">
                  <c:v>Speech and Language</c:v>
                </c:pt>
                <c:pt idx="4">
                  <c:v>Occupational Therapy </c:v>
                </c:pt>
                <c:pt idx="5">
                  <c:v>Physiotherapy</c:v>
                </c:pt>
                <c:pt idx="6">
                  <c:v>Community Paediatrician</c:v>
                </c:pt>
                <c:pt idx="7">
                  <c:v>Children's Complex Care Team </c:v>
                </c:pt>
                <c:pt idx="8">
                  <c:v>Health Specialists e.g. Epilepsy Nurse, Diabetes Team, Neurologist etc</c:v>
                </c:pt>
                <c:pt idx="9">
                  <c:v>Children's Social Care </c:v>
                </c:pt>
                <c:pt idx="10">
                  <c:v>Adult Social care</c:v>
                </c:pt>
                <c:pt idx="11">
                  <c:v>Family Intervention and Support Service</c:v>
                </c:pt>
                <c:pt idx="12">
                  <c:v>Other</c:v>
                </c:pt>
              </c:strCache>
            </c:strRef>
          </c:cat>
          <c:val>
            <c:numRef>
              <c:f>'Parent-Carer'!$L$35:$L$47</c:f>
              <c:numCache>
                <c:formatCode>0.00%</c:formatCode>
                <c:ptCount val="13"/>
                <c:pt idx="0">
                  <c:v>0.69620253164556967</c:v>
                </c:pt>
                <c:pt idx="1">
                  <c:v>0.34810126582278483</c:v>
                </c:pt>
                <c:pt idx="2">
                  <c:v>0.24050632911392406</c:v>
                </c:pt>
                <c:pt idx="3">
                  <c:v>0.39556962025316456</c:v>
                </c:pt>
                <c:pt idx="4">
                  <c:v>0.33544303797468356</c:v>
                </c:pt>
                <c:pt idx="5">
                  <c:v>0.22151898734177214</c:v>
                </c:pt>
                <c:pt idx="6">
                  <c:v>0.53797468354430378</c:v>
                </c:pt>
                <c:pt idx="7">
                  <c:v>5.3797468354430382E-2</c:v>
                </c:pt>
                <c:pt idx="8">
                  <c:v>0.18037974683544303</c:v>
                </c:pt>
                <c:pt idx="9">
                  <c:v>0.14240506329113925</c:v>
                </c:pt>
                <c:pt idx="10">
                  <c:v>5.6962025316455694E-2</c:v>
                </c:pt>
                <c:pt idx="11">
                  <c:v>7.2784810126582278E-2</c:v>
                </c:pt>
                <c:pt idx="12">
                  <c:v>0.20253164556962025</c:v>
                </c:pt>
              </c:numCache>
            </c:numRef>
          </c:val>
          <c:extLst>
            <c:ext xmlns:c16="http://schemas.microsoft.com/office/drawing/2014/chart" uri="{C3380CC4-5D6E-409C-BE32-E72D297353CC}">
              <c16:uniqueId val="{00000001-847C-4E1A-9EAA-C5717DAD181A}"/>
            </c:ext>
          </c:extLst>
        </c:ser>
        <c:dLbls>
          <c:showLegendKey val="0"/>
          <c:showVal val="0"/>
          <c:showCatName val="0"/>
          <c:showSerName val="0"/>
          <c:showPercent val="0"/>
          <c:showBubbleSize val="0"/>
        </c:dLbls>
        <c:gapWidth val="219"/>
        <c:axId val="134296304"/>
        <c:axId val="261366464"/>
        <c:extLst>
          <c:ext xmlns:c15="http://schemas.microsoft.com/office/drawing/2012/chart" uri="{02D57815-91ED-43cb-92C2-25804820EDAC}">
            <c15:filteredBarSeries>
              <c15:ser>
                <c:idx val="2"/>
                <c:order val="2"/>
                <c:tx>
                  <c:strRef>
                    <c:extLst>
                      <c:ext uri="{02D57815-91ED-43cb-92C2-25804820EDAC}">
                        <c15:formulaRef>
                          <c15:sqref>'Parent-Carer'!$M$34</c15:sqref>
                        </c15:formulaRef>
                      </c:ext>
                    </c:extLst>
                    <c:strCache>
                      <c:ptCount val="1"/>
                      <c:pt idx="0">
                        <c:v>2019</c:v>
                      </c:pt>
                    </c:strCache>
                  </c:strRef>
                </c:tx>
                <c:spPr>
                  <a:solidFill>
                    <a:schemeClr val="accent3"/>
                  </a:solidFill>
                  <a:ln>
                    <a:noFill/>
                  </a:ln>
                  <a:effectLst/>
                </c:spPr>
                <c:invertIfNegative val="0"/>
                <c:cat>
                  <c:strRef>
                    <c:extLst>
                      <c:ext uri="{02D57815-91ED-43cb-92C2-25804820EDAC}">
                        <c15:formulaRef>
                          <c15:sqref>'Parent-Carer'!$J$35:$J$47</c15:sqref>
                        </c15:formulaRef>
                      </c:ext>
                    </c:extLst>
                    <c:strCache>
                      <c:ptCount val="13"/>
                      <c:pt idx="0">
                        <c:v>Special Education Needs Coordinator (SENCo) </c:v>
                      </c:pt>
                      <c:pt idx="1">
                        <c:v>SENAT Team </c:v>
                      </c:pt>
                      <c:pt idx="2">
                        <c:v>SENDIASS </c:v>
                      </c:pt>
                      <c:pt idx="3">
                        <c:v>Speech and Language</c:v>
                      </c:pt>
                      <c:pt idx="4">
                        <c:v>Occupational Therapy </c:v>
                      </c:pt>
                      <c:pt idx="5">
                        <c:v>Physiotherapy</c:v>
                      </c:pt>
                      <c:pt idx="6">
                        <c:v>Community Paediatrician</c:v>
                      </c:pt>
                      <c:pt idx="7">
                        <c:v>Children's Complex Care Team </c:v>
                      </c:pt>
                      <c:pt idx="8">
                        <c:v>Health Specialists e.g. Epilepsy Nurse, Diabetes Team, Neurologist etc</c:v>
                      </c:pt>
                      <c:pt idx="9">
                        <c:v>Children's Social Care </c:v>
                      </c:pt>
                      <c:pt idx="10">
                        <c:v>Adult Social care</c:v>
                      </c:pt>
                      <c:pt idx="11">
                        <c:v>Family Intervention and Support Service</c:v>
                      </c:pt>
                      <c:pt idx="12">
                        <c:v>Other</c:v>
                      </c:pt>
                    </c:strCache>
                  </c:strRef>
                </c:cat>
                <c:val>
                  <c:numRef>
                    <c:extLst>
                      <c:ext uri="{02D57815-91ED-43cb-92C2-25804820EDAC}">
                        <c15:formulaRef>
                          <c15:sqref>'Parent-Carer'!$M$35:$M$47</c15:sqref>
                        </c15:formulaRef>
                      </c:ext>
                    </c:extLst>
                    <c:numCache>
                      <c:formatCode>0.00%</c:formatCode>
                      <c:ptCount val="13"/>
                      <c:pt idx="0">
                        <c:v>0.70642201834862384</c:v>
                      </c:pt>
                      <c:pt idx="1">
                        <c:v>0.43119266055045874</c:v>
                      </c:pt>
                      <c:pt idx="2">
                        <c:v>0.31192660550458717</c:v>
                      </c:pt>
                      <c:pt idx="3">
                        <c:v>0.38990825688073394</c:v>
                      </c:pt>
                      <c:pt idx="4">
                        <c:v>0.33486238532110091</c:v>
                      </c:pt>
                      <c:pt idx="5">
                        <c:v>0.20642201834862386</c:v>
                      </c:pt>
                      <c:pt idx="6">
                        <c:v>0.5321100917431193</c:v>
                      </c:pt>
                      <c:pt idx="7">
                        <c:v>4.5871559633027525E-2</c:v>
                      </c:pt>
                      <c:pt idx="8">
                        <c:v>0.18807339449541285</c:v>
                      </c:pt>
                      <c:pt idx="9">
                        <c:v>0.20642201834862386</c:v>
                      </c:pt>
                      <c:pt idx="10">
                        <c:v>2.7522935779816515E-2</c:v>
                      </c:pt>
                      <c:pt idx="11">
                        <c:v>6.4220183486238536E-2</c:v>
                      </c:pt>
                      <c:pt idx="12">
                        <c:v>0.15137614678899083</c:v>
                      </c:pt>
                    </c:numCache>
                  </c:numRef>
                </c:val>
                <c:extLst>
                  <c:ext xmlns:c16="http://schemas.microsoft.com/office/drawing/2014/chart" uri="{C3380CC4-5D6E-409C-BE32-E72D297353CC}">
                    <c16:uniqueId val="{00000002-847C-4E1A-9EAA-C5717DAD181A}"/>
                  </c:ext>
                </c:extLst>
              </c15:ser>
            </c15:filteredBarSeries>
          </c:ext>
        </c:extLst>
      </c:barChart>
      <c:catAx>
        <c:axId val="1342963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1366464"/>
        <c:crosses val="autoZero"/>
        <c:auto val="1"/>
        <c:lblAlgn val="ctr"/>
        <c:lblOffset val="100"/>
        <c:noMultiLvlLbl val="0"/>
      </c:catAx>
      <c:valAx>
        <c:axId val="261366464"/>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296304"/>
        <c:crosses val="autoZero"/>
        <c:crossBetween val="between"/>
      </c:valAx>
      <c:spPr>
        <a:noFill/>
        <a:ln>
          <a:noFill/>
        </a:ln>
        <a:effectLst/>
      </c:spPr>
    </c:plotArea>
    <c:legend>
      <c:legendPos val="b"/>
      <c:layout>
        <c:manualLayout>
          <c:xMode val="edge"/>
          <c:yMode val="edge"/>
          <c:x val="0.12005825861362703"/>
          <c:y val="0.88417521816993094"/>
          <c:w val="0.16791945782896542"/>
          <c:h val="7.550388416213074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smtClean="0"/>
              <a:t>Q20. Does </a:t>
            </a:r>
            <a:r>
              <a:rPr lang="en-GB" sz="1600" b="1" dirty="0"/>
              <a:t>your child have an Education Health and Care Plan (EHCP) or is your child on SEN Support (receives additional help in school but does not have an EHCP)?</a:t>
            </a:r>
          </a:p>
        </c:rich>
      </c:tx>
      <c:layout>
        <c:manualLayout>
          <c:xMode val="edge"/>
          <c:yMode val="edge"/>
          <c:x val="0.1252881205673759"/>
          <c:y val="3.59874044084570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'Parent-Carer'!$A$9</c:f>
              <c:strCache>
                <c:ptCount val="1"/>
                <c:pt idx="0">
                  <c:v>EHCP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'Parent-Carer'!$B$7:$E$7</c:f>
              <c:numCache>
                <c:formatCode>General</c:formatCode>
                <c:ptCount val="2"/>
                <c:pt idx="0">
                  <c:v>2021</c:v>
                </c:pt>
                <c:pt idx="1">
                  <c:v>2020</c:v>
                </c:pt>
              </c:numCache>
            </c:numRef>
          </c:cat>
          <c:val>
            <c:numRef>
              <c:f>'Parent-Carer'!$B$9:$E$9</c:f>
              <c:numCache>
                <c:formatCode>0.00%</c:formatCode>
                <c:ptCount val="2"/>
                <c:pt idx="0">
                  <c:v>0.54826254826254828</c:v>
                </c:pt>
                <c:pt idx="1">
                  <c:v>0.66144200626959249</c:v>
                </c:pt>
              </c:numCache>
            </c:numRef>
          </c:val>
          <c:extLst>
            <c:ext xmlns:c16="http://schemas.microsoft.com/office/drawing/2014/chart" uri="{C3380CC4-5D6E-409C-BE32-E72D297353CC}">
              <c16:uniqueId val="{00000000-0F29-4D71-91C5-EF1A029D20B2}"/>
            </c:ext>
          </c:extLst>
        </c:ser>
        <c:ser>
          <c:idx val="1"/>
          <c:order val="1"/>
          <c:tx>
            <c:strRef>
              <c:f>'Parent-Carer'!$A$10</c:f>
              <c:strCache>
                <c:ptCount val="1"/>
                <c:pt idx="0">
                  <c:v>SEN Support</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'Parent-Carer'!$B$7:$E$7</c:f>
              <c:numCache>
                <c:formatCode>General</c:formatCode>
                <c:ptCount val="2"/>
                <c:pt idx="0">
                  <c:v>2021</c:v>
                </c:pt>
                <c:pt idx="1">
                  <c:v>2020</c:v>
                </c:pt>
              </c:numCache>
            </c:numRef>
          </c:cat>
          <c:val>
            <c:numRef>
              <c:f>'Parent-Carer'!$B$10:$E$10</c:f>
              <c:numCache>
                <c:formatCode>0.00%</c:formatCode>
                <c:ptCount val="2"/>
                <c:pt idx="0">
                  <c:v>0.27027027027027029</c:v>
                </c:pt>
                <c:pt idx="1">
                  <c:v>0.21316614420062696</c:v>
                </c:pt>
              </c:numCache>
            </c:numRef>
          </c:val>
          <c:extLst>
            <c:ext xmlns:c16="http://schemas.microsoft.com/office/drawing/2014/chart" uri="{C3380CC4-5D6E-409C-BE32-E72D297353CC}">
              <c16:uniqueId val="{00000001-0F29-4D71-91C5-EF1A029D20B2}"/>
            </c:ext>
          </c:extLst>
        </c:ser>
        <c:ser>
          <c:idx val="2"/>
          <c:order val="2"/>
          <c:tx>
            <c:strRef>
              <c:f>'Parent-Carer'!$A$11</c:f>
              <c:strCache>
                <c:ptCount val="1"/>
                <c:pt idx="0">
                  <c:v>Neither</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'Parent-Carer'!$B$7:$E$7</c:f>
              <c:numCache>
                <c:formatCode>General</c:formatCode>
                <c:ptCount val="2"/>
                <c:pt idx="0">
                  <c:v>2021</c:v>
                </c:pt>
                <c:pt idx="1">
                  <c:v>2020</c:v>
                </c:pt>
              </c:numCache>
            </c:numRef>
          </c:cat>
          <c:val>
            <c:numRef>
              <c:f>'Parent-Carer'!$B$11:$E$11</c:f>
              <c:numCache>
                <c:formatCode>0.00%</c:formatCode>
                <c:ptCount val="2"/>
                <c:pt idx="0">
                  <c:v>0.138996138996139</c:v>
                </c:pt>
                <c:pt idx="1">
                  <c:v>0.10658307210031348</c:v>
                </c:pt>
              </c:numCache>
            </c:numRef>
          </c:val>
          <c:extLst>
            <c:ext xmlns:c16="http://schemas.microsoft.com/office/drawing/2014/chart" uri="{C3380CC4-5D6E-409C-BE32-E72D297353CC}">
              <c16:uniqueId val="{00000002-0F29-4D71-91C5-EF1A029D20B2}"/>
            </c:ext>
          </c:extLst>
        </c:ser>
        <c:ser>
          <c:idx val="3"/>
          <c:order val="3"/>
          <c:tx>
            <c:strRef>
              <c:f>'Parent-Carer'!$A$12</c:f>
              <c:strCache>
                <c:ptCount val="1"/>
                <c:pt idx="0">
                  <c:v>I don’t know</c:v>
                </c:pt>
              </c:strCache>
            </c:strRef>
          </c:tx>
          <c:spPr>
            <a:solidFill>
              <a:schemeClr val="accent4"/>
            </a:solidFill>
            <a:ln>
              <a:noFill/>
            </a:ln>
            <a:effectLst/>
          </c:spPr>
          <c:invertIfNegative val="0"/>
          <c:dLbls>
            <c:dLbl>
              <c:idx val="0"/>
              <c:layout>
                <c:manualLayout>
                  <c:x val="3.3244680851063829E-2"/>
                  <c:y val="7.197480881691391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29-4D71-91C5-EF1A029D20B2}"/>
                </c:ext>
              </c:extLst>
            </c:dLbl>
            <c:dLbl>
              <c:idx val="1"/>
              <c:layout>
                <c:manualLayout>
                  <c:x val="1.551418439716312E-2"/>
                  <c:y val="-0.1124606387764282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29-4D71-91C5-EF1A029D20B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'Parent-Carer'!$B$7:$E$7</c:f>
              <c:numCache>
                <c:formatCode>General</c:formatCode>
                <c:ptCount val="2"/>
                <c:pt idx="0">
                  <c:v>2021</c:v>
                </c:pt>
                <c:pt idx="1">
                  <c:v>2020</c:v>
                </c:pt>
              </c:numCache>
            </c:numRef>
          </c:cat>
          <c:val>
            <c:numRef>
              <c:f>'Parent-Carer'!$B$12:$E$12</c:f>
              <c:numCache>
                <c:formatCode>0.00%</c:formatCode>
                <c:ptCount val="2"/>
                <c:pt idx="0">
                  <c:v>4.2471042471042469E-2</c:v>
                </c:pt>
                <c:pt idx="1">
                  <c:v>1.8808777429467086E-2</c:v>
                </c:pt>
              </c:numCache>
            </c:numRef>
          </c:val>
          <c:extLst>
            <c:ext xmlns:c16="http://schemas.microsoft.com/office/drawing/2014/chart" uri="{C3380CC4-5D6E-409C-BE32-E72D297353CC}">
              <c16:uniqueId val="{00000005-0F29-4D71-91C5-EF1A029D20B2}"/>
            </c:ext>
          </c:extLst>
        </c:ser>
        <c:dLbls>
          <c:dLblPos val="ctr"/>
          <c:showLegendKey val="0"/>
          <c:showVal val="1"/>
          <c:showCatName val="0"/>
          <c:showSerName val="0"/>
          <c:showPercent val="0"/>
          <c:showBubbleSize val="0"/>
        </c:dLbls>
        <c:gapWidth val="150"/>
        <c:overlap val="100"/>
        <c:axId val="1010409407"/>
        <c:axId val="1010384863"/>
      </c:barChart>
      <c:catAx>
        <c:axId val="101040940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0384863"/>
        <c:crosses val="autoZero"/>
        <c:auto val="1"/>
        <c:lblAlgn val="ctr"/>
        <c:lblOffset val="100"/>
        <c:noMultiLvlLbl val="0"/>
      </c:catAx>
      <c:valAx>
        <c:axId val="10103848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0409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Times" panose="02020603050405020304" pitchFamily="18" charset="0"/>
                <a:ea typeface="MS PGothic" panose="020B0600070205080204" pitchFamily="34" charset="-128"/>
              </a:defRPr>
            </a:lvl1pPr>
          </a:lstStyle>
          <a:p>
            <a:pPr>
              <a:defRPr/>
            </a:pPr>
            <a:endParaRPr lang="en-US" alt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Times" panose="02020603050405020304" pitchFamily="18" charset="0"/>
                <a:ea typeface="MS PGothic" panose="020B0600070205080204" pitchFamily="34" charset="-128"/>
              </a:defRPr>
            </a:lvl1pPr>
          </a:lstStyle>
          <a:p>
            <a:pPr>
              <a:defRPr/>
            </a:pPr>
            <a:fld id="{BD67D685-822F-44B8-904D-EAEEB919B21F}" type="datetimeFigureOut">
              <a:rPr lang="en-US" altLang="en-US"/>
              <a:pPr>
                <a:defRPr/>
              </a:pPr>
              <a:t>4/26/2022</a:t>
            </a:fld>
            <a:endParaRPr lang="en-US" alt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Times" panose="02020603050405020304" pitchFamily="18" charset="0"/>
                <a:ea typeface="MS PGothic" panose="020B0600070205080204" pitchFamily="34" charset="-128"/>
              </a:defRPr>
            </a:lvl1pPr>
          </a:lstStyle>
          <a:p>
            <a:pPr>
              <a:defRPr/>
            </a:pPr>
            <a:endParaRPr lang="en-US" alt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Times" panose="02020603050405020304" pitchFamily="18" charset="0"/>
                <a:ea typeface="MS PGothic" panose="020B0600070205080204" pitchFamily="34" charset="-128"/>
              </a:defRPr>
            </a:lvl1pPr>
          </a:lstStyle>
          <a:p>
            <a:pPr>
              <a:defRPr/>
            </a:pPr>
            <a:fld id="{E2909EF4-2768-48FF-A22F-6E2925A7D00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dirty="0">
                <a:latin typeface="Times" panose="02020603050405020304" pitchFamily="18" charset="0"/>
                <a:ea typeface="MS PGothic" panose="020B0600070205080204" pitchFamily="34" charset="-128"/>
              </a:defRPr>
            </a:lvl1pPr>
          </a:lstStyle>
          <a:p>
            <a:pPr>
              <a:defRPr/>
            </a:pPr>
            <a:endParaRPr lang="en-GB" alt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Times" panose="02020603050405020304" pitchFamily="18" charset="0"/>
                <a:ea typeface="MS PGothic" panose="020B0600070205080204" pitchFamily="34" charset="-128"/>
              </a:defRPr>
            </a:lvl1pPr>
          </a:lstStyle>
          <a:p>
            <a:pPr>
              <a:defRPr/>
            </a:pPr>
            <a:fld id="{CE74BCBC-37AE-4836-AD59-1C6B64188C4D}" type="datetimeFigureOut">
              <a:rPr lang="en-GB" altLang="en-US"/>
              <a:pPr>
                <a:defRPr/>
              </a:pPr>
              <a:t>26/04/2022</a:t>
            </a:fld>
            <a:endParaRPr lang="en-GB"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GB"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dirty="0">
                <a:latin typeface="Times" panose="02020603050405020304" pitchFamily="18" charset="0"/>
                <a:ea typeface="MS PGothic" panose="020B0600070205080204" pitchFamily="34" charset="-128"/>
              </a:defRPr>
            </a:lvl1pPr>
          </a:lstStyle>
          <a:p>
            <a:pPr>
              <a:defRPr/>
            </a:pPr>
            <a:endParaRPr lang="en-GB" alt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Times" panose="02020603050405020304" pitchFamily="18" charset="0"/>
                <a:ea typeface="MS PGothic" panose="020B0600070205080204" pitchFamily="34" charset="-128"/>
              </a:defRPr>
            </a:lvl1pPr>
          </a:lstStyle>
          <a:p>
            <a:pPr>
              <a:defRPr/>
            </a:pPr>
            <a:fld id="{7EA722BA-1D65-43AE-8ECD-867DAD002994}"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EA722BA-1D65-43AE-8ECD-867DAD002994}" type="slidenum">
              <a:rPr lang="en-GB" altLang="en-US" smtClean="0"/>
              <a:pPr>
                <a:defRPr/>
              </a:pPr>
              <a:t>3</a:t>
            </a:fld>
            <a:endParaRPr lang="en-GB" altLang="en-US" dirty="0"/>
          </a:p>
        </p:txBody>
      </p:sp>
    </p:spTree>
    <p:extLst>
      <p:ext uri="{BB962C8B-B14F-4D97-AF65-F5344CB8AC3E}">
        <p14:creationId xmlns:p14="http://schemas.microsoft.com/office/powerpoint/2010/main" val="1270028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EA722BA-1D65-43AE-8ECD-867DAD002994}" type="slidenum">
              <a:rPr lang="en-GB" altLang="en-US" smtClean="0"/>
              <a:pPr>
                <a:defRPr/>
              </a:pPr>
              <a:t>4</a:t>
            </a:fld>
            <a:endParaRPr lang="en-GB" altLang="en-US" dirty="0"/>
          </a:p>
        </p:txBody>
      </p:sp>
    </p:spTree>
    <p:extLst>
      <p:ext uri="{BB962C8B-B14F-4D97-AF65-F5344CB8AC3E}">
        <p14:creationId xmlns:p14="http://schemas.microsoft.com/office/powerpoint/2010/main" val="1594784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EA722BA-1D65-43AE-8ECD-867DAD002994}" type="slidenum">
              <a:rPr lang="en-GB" altLang="en-US" smtClean="0"/>
              <a:pPr>
                <a:defRPr/>
              </a:pPr>
              <a:t>5</a:t>
            </a:fld>
            <a:endParaRPr lang="en-GB" altLang="en-US" dirty="0"/>
          </a:p>
        </p:txBody>
      </p:sp>
    </p:spTree>
    <p:extLst>
      <p:ext uri="{BB962C8B-B14F-4D97-AF65-F5344CB8AC3E}">
        <p14:creationId xmlns:p14="http://schemas.microsoft.com/office/powerpoint/2010/main" val="1791819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EA722BA-1D65-43AE-8ECD-867DAD002994}" type="slidenum">
              <a:rPr lang="en-GB" altLang="en-US" smtClean="0"/>
              <a:pPr>
                <a:defRPr/>
              </a:pPr>
              <a:t>6</a:t>
            </a:fld>
            <a:endParaRPr lang="en-GB" altLang="en-US" dirty="0"/>
          </a:p>
        </p:txBody>
      </p:sp>
    </p:spTree>
    <p:extLst>
      <p:ext uri="{BB962C8B-B14F-4D97-AF65-F5344CB8AC3E}">
        <p14:creationId xmlns:p14="http://schemas.microsoft.com/office/powerpoint/2010/main" val="10180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EA722BA-1D65-43AE-8ECD-867DAD002994}" type="slidenum">
              <a:rPr lang="en-GB" altLang="en-US" smtClean="0"/>
              <a:pPr>
                <a:defRPr/>
              </a:pPr>
              <a:t>7</a:t>
            </a:fld>
            <a:endParaRPr lang="en-GB" altLang="en-US" dirty="0"/>
          </a:p>
        </p:txBody>
      </p:sp>
    </p:spTree>
    <p:extLst>
      <p:ext uri="{BB962C8B-B14F-4D97-AF65-F5344CB8AC3E}">
        <p14:creationId xmlns:p14="http://schemas.microsoft.com/office/powerpoint/2010/main" val="1110100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EA722BA-1D65-43AE-8ECD-867DAD002994}" type="slidenum">
              <a:rPr lang="en-GB" altLang="en-US" smtClean="0"/>
              <a:pPr>
                <a:defRPr/>
              </a:pPr>
              <a:t>8</a:t>
            </a:fld>
            <a:endParaRPr lang="en-GB" altLang="en-US" dirty="0"/>
          </a:p>
        </p:txBody>
      </p:sp>
    </p:spTree>
    <p:extLst>
      <p:ext uri="{BB962C8B-B14F-4D97-AF65-F5344CB8AC3E}">
        <p14:creationId xmlns:p14="http://schemas.microsoft.com/office/powerpoint/2010/main" val="3291378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EA722BA-1D65-43AE-8ECD-867DAD002994}" type="slidenum">
              <a:rPr lang="en-GB" altLang="en-US" smtClean="0"/>
              <a:pPr>
                <a:defRPr/>
              </a:pPr>
              <a:t>9</a:t>
            </a:fld>
            <a:endParaRPr lang="en-GB" altLang="en-US" dirty="0"/>
          </a:p>
        </p:txBody>
      </p:sp>
    </p:spTree>
    <p:extLst>
      <p:ext uri="{BB962C8B-B14F-4D97-AF65-F5344CB8AC3E}">
        <p14:creationId xmlns:p14="http://schemas.microsoft.com/office/powerpoint/2010/main" val="2058443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440CDE-5069-431F-8176-7EE98E72363C}" type="slidenum">
              <a:rPr lang="en-US" altLang="en-US"/>
              <a:pPr>
                <a:defRPr/>
              </a:pPr>
              <a:t>‹#›</a:t>
            </a:fld>
            <a:endParaRPr lang="en-US" altLang="en-US" dirty="0"/>
          </a:p>
        </p:txBody>
      </p:sp>
    </p:spTree>
    <p:extLst>
      <p:ext uri="{BB962C8B-B14F-4D97-AF65-F5344CB8AC3E}">
        <p14:creationId xmlns:p14="http://schemas.microsoft.com/office/powerpoint/2010/main" val="399436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31AD3D8-548C-4AA8-AFB6-58D6455C15CF}" type="slidenum">
              <a:rPr lang="en-US" altLang="en-US"/>
              <a:pPr>
                <a:defRPr/>
              </a:pPr>
              <a:t>‹#›</a:t>
            </a:fld>
            <a:endParaRPr lang="en-US" altLang="en-US" dirty="0"/>
          </a:p>
        </p:txBody>
      </p:sp>
    </p:spTree>
    <p:extLst>
      <p:ext uri="{BB962C8B-B14F-4D97-AF65-F5344CB8AC3E}">
        <p14:creationId xmlns:p14="http://schemas.microsoft.com/office/powerpoint/2010/main" val="390478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EC9D0AF-6B76-4323-8BA2-63E38538D487}" type="slidenum">
              <a:rPr lang="en-US" altLang="en-US"/>
              <a:pPr>
                <a:defRPr/>
              </a:pPr>
              <a:t>‹#›</a:t>
            </a:fld>
            <a:endParaRPr lang="en-US" altLang="en-US" dirty="0"/>
          </a:p>
        </p:txBody>
      </p:sp>
    </p:spTree>
    <p:extLst>
      <p:ext uri="{BB962C8B-B14F-4D97-AF65-F5344CB8AC3E}">
        <p14:creationId xmlns:p14="http://schemas.microsoft.com/office/powerpoint/2010/main" val="3309411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9C84D7BF-1271-4749-8081-AFE9F0543B57}" type="slidenum">
              <a:rPr lang="en-US" altLang="en-US"/>
              <a:pPr>
                <a:defRPr/>
              </a:pPr>
              <a:t>‹#›</a:t>
            </a:fld>
            <a:endParaRPr lang="en-US" altLang="en-US" dirty="0"/>
          </a:p>
        </p:txBody>
      </p:sp>
    </p:spTree>
    <p:extLst>
      <p:ext uri="{BB962C8B-B14F-4D97-AF65-F5344CB8AC3E}">
        <p14:creationId xmlns:p14="http://schemas.microsoft.com/office/powerpoint/2010/main" val="115574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AA962C4-42BF-4BFA-A736-492EEE79D145}" type="slidenum">
              <a:rPr lang="en-US" altLang="en-US"/>
              <a:pPr>
                <a:defRPr/>
              </a:pPr>
              <a:t>‹#›</a:t>
            </a:fld>
            <a:endParaRPr lang="en-US" altLang="en-US" dirty="0"/>
          </a:p>
        </p:txBody>
      </p:sp>
    </p:spTree>
    <p:extLst>
      <p:ext uri="{BB962C8B-B14F-4D97-AF65-F5344CB8AC3E}">
        <p14:creationId xmlns:p14="http://schemas.microsoft.com/office/powerpoint/2010/main" val="269831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ADC291C-5DE9-4C25-B8C3-D71F89BED2B4}" type="slidenum">
              <a:rPr lang="en-US" altLang="en-US"/>
              <a:pPr>
                <a:defRPr/>
              </a:pPr>
              <a:t>‹#›</a:t>
            </a:fld>
            <a:endParaRPr lang="en-US" altLang="en-US" dirty="0"/>
          </a:p>
        </p:txBody>
      </p:sp>
    </p:spTree>
    <p:extLst>
      <p:ext uri="{BB962C8B-B14F-4D97-AF65-F5344CB8AC3E}">
        <p14:creationId xmlns:p14="http://schemas.microsoft.com/office/powerpoint/2010/main" val="45337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B745A9-B968-4A3A-BD34-A8FE8FAACA3E}" type="slidenum">
              <a:rPr lang="en-US" altLang="en-US"/>
              <a:pPr>
                <a:defRPr/>
              </a:pPr>
              <a:t>‹#›</a:t>
            </a:fld>
            <a:endParaRPr lang="en-US" altLang="en-US" dirty="0"/>
          </a:p>
        </p:txBody>
      </p:sp>
    </p:spTree>
    <p:extLst>
      <p:ext uri="{BB962C8B-B14F-4D97-AF65-F5344CB8AC3E}">
        <p14:creationId xmlns:p14="http://schemas.microsoft.com/office/powerpoint/2010/main" val="356016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06E986F-F56C-4635-82B8-7ABB10FF47AD}" type="slidenum">
              <a:rPr lang="en-US" altLang="en-US"/>
              <a:pPr>
                <a:defRPr/>
              </a:pPr>
              <a:t>‹#›</a:t>
            </a:fld>
            <a:endParaRPr lang="en-US" altLang="en-US" dirty="0"/>
          </a:p>
        </p:txBody>
      </p:sp>
    </p:spTree>
    <p:extLst>
      <p:ext uri="{BB962C8B-B14F-4D97-AF65-F5344CB8AC3E}">
        <p14:creationId xmlns:p14="http://schemas.microsoft.com/office/powerpoint/2010/main" val="182830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5680AC8-1163-4D6A-9B1B-163B2A2DC225}" type="slidenum">
              <a:rPr lang="en-US" altLang="en-US"/>
              <a:pPr>
                <a:defRPr/>
              </a:pPr>
              <a:t>‹#›</a:t>
            </a:fld>
            <a:endParaRPr lang="en-US" altLang="en-US" dirty="0"/>
          </a:p>
        </p:txBody>
      </p:sp>
    </p:spTree>
    <p:extLst>
      <p:ext uri="{BB962C8B-B14F-4D97-AF65-F5344CB8AC3E}">
        <p14:creationId xmlns:p14="http://schemas.microsoft.com/office/powerpoint/2010/main" val="2842360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AAFAEDE-AFCB-47CB-8FF4-A3F508A404E6}" type="slidenum">
              <a:rPr lang="en-US" altLang="en-US"/>
              <a:pPr>
                <a:defRPr/>
              </a:pPr>
              <a:t>‹#›</a:t>
            </a:fld>
            <a:endParaRPr lang="en-US" altLang="en-US" dirty="0"/>
          </a:p>
        </p:txBody>
      </p:sp>
    </p:spTree>
    <p:extLst>
      <p:ext uri="{BB962C8B-B14F-4D97-AF65-F5344CB8AC3E}">
        <p14:creationId xmlns:p14="http://schemas.microsoft.com/office/powerpoint/2010/main" val="418881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AC86E62-C7CD-4202-973B-C1AB0936B563}" type="slidenum">
              <a:rPr lang="en-US" altLang="en-US"/>
              <a:pPr>
                <a:defRPr/>
              </a:pPr>
              <a:t>‹#›</a:t>
            </a:fld>
            <a:endParaRPr lang="en-US" altLang="en-US" dirty="0"/>
          </a:p>
        </p:txBody>
      </p:sp>
    </p:spTree>
    <p:extLst>
      <p:ext uri="{BB962C8B-B14F-4D97-AF65-F5344CB8AC3E}">
        <p14:creationId xmlns:p14="http://schemas.microsoft.com/office/powerpoint/2010/main" val="424447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BD38CC4-15D8-497F-9795-24E0E2DC59D9}" type="slidenum">
              <a:rPr lang="en-US" altLang="en-US"/>
              <a:pPr>
                <a:defRPr/>
              </a:pPr>
              <a:t>‹#›</a:t>
            </a:fld>
            <a:endParaRPr lang="en-US" altLang="en-US" dirty="0"/>
          </a:p>
        </p:txBody>
      </p:sp>
    </p:spTree>
    <p:extLst>
      <p:ext uri="{BB962C8B-B14F-4D97-AF65-F5344CB8AC3E}">
        <p14:creationId xmlns:p14="http://schemas.microsoft.com/office/powerpoint/2010/main" val="386400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Times" panose="02020603050405020304" pitchFamily="18" charset="0"/>
                <a:ea typeface="MS PGothic" panose="020B0600070205080204" pitchFamily="34" charset="-128"/>
              </a:defRPr>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Times" panose="02020603050405020304" pitchFamily="18" charset="0"/>
                <a:ea typeface="MS PGothic" panose="020B0600070205080204" pitchFamily="34" charset="-128"/>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panose="02020603050405020304" pitchFamily="18" charset="0"/>
                <a:ea typeface="MS PGothic" panose="020B0600070205080204" pitchFamily="34" charset="-128"/>
              </a:defRPr>
            </a:lvl1pPr>
          </a:lstStyle>
          <a:p>
            <a:pPr>
              <a:defRPr/>
            </a:pPr>
            <a:fld id="{F85D520F-F0F5-4B6E-9E2E-2B6057F9E0C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4400">
          <a:solidFill>
            <a:schemeClr val="tx2"/>
          </a:solidFill>
          <a:latin typeface="Calibri"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4400">
          <a:solidFill>
            <a:schemeClr val="tx2"/>
          </a:solidFill>
          <a:latin typeface="Calibri"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4400">
          <a:solidFill>
            <a:schemeClr val="tx2"/>
          </a:solidFill>
          <a:latin typeface="Calibri"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4400">
          <a:solidFill>
            <a:schemeClr val="tx2"/>
          </a:solidFill>
          <a:latin typeface="Calibri" charset="0"/>
          <a:ea typeface="MS PGothic" panose="020B0600070205080204" pitchFamily="34" charset="-128"/>
          <a:cs typeface="MS PGothic" panose="020B0600070205080204" pitchFamily="34" charset="-128"/>
        </a:defRPr>
      </a:lvl5pPr>
      <a:lvl6pPr marL="457200" algn="ctr" rtl="0" fontAlgn="base">
        <a:spcBef>
          <a:spcPct val="0"/>
        </a:spcBef>
        <a:spcAft>
          <a:spcPct val="0"/>
        </a:spcAft>
        <a:defRPr sz="4400">
          <a:solidFill>
            <a:schemeClr val="tx2"/>
          </a:solidFill>
          <a:latin typeface="Times" pitchFamily="16" charset="0"/>
        </a:defRPr>
      </a:lvl6pPr>
      <a:lvl7pPr marL="914400" algn="ctr" rtl="0" fontAlgn="base">
        <a:spcBef>
          <a:spcPct val="0"/>
        </a:spcBef>
        <a:spcAft>
          <a:spcPct val="0"/>
        </a:spcAft>
        <a:defRPr sz="4400">
          <a:solidFill>
            <a:schemeClr val="tx2"/>
          </a:solidFill>
          <a:latin typeface="Times" pitchFamily="16" charset="0"/>
        </a:defRPr>
      </a:lvl7pPr>
      <a:lvl8pPr marL="1371600" algn="ctr" rtl="0" fontAlgn="base">
        <a:spcBef>
          <a:spcPct val="0"/>
        </a:spcBef>
        <a:spcAft>
          <a:spcPct val="0"/>
        </a:spcAft>
        <a:defRPr sz="4400">
          <a:solidFill>
            <a:schemeClr val="tx2"/>
          </a:solidFill>
          <a:latin typeface="Times" pitchFamily="16" charset="0"/>
        </a:defRPr>
      </a:lvl8pPr>
      <a:lvl9pPr marL="1828800" algn="ctr" rtl="0" fontAlgn="base">
        <a:spcBef>
          <a:spcPct val="0"/>
        </a:spcBef>
        <a:spcAft>
          <a:spcPct val="0"/>
        </a:spcAft>
        <a:defRPr sz="4400">
          <a:solidFill>
            <a:schemeClr val="tx2"/>
          </a:solidFill>
          <a:latin typeface="Times"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0"/>
          <p:cNvGrpSpPr>
            <a:grpSpLocks/>
          </p:cNvGrpSpPr>
          <p:nvPr/>
        </p:nvGrpSpPr>
        <p:grpSpPr bwMode="auto">
          <a:xfrm>
            <a:off x="3995738" y="6165850"/>
            <a:ext cx="4860925" cy="450850"/>
            <a:chOff x="4599585" y="6165304"/>
            <a:chExt cx="4256751" cy="450883"/>
          </a:xfrm>
        </p:grpSpPr>
        <p:pic>
          <p:nvPicPr>
            <p:cNvPr id="410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4"/>
            <p:cNvSpPr>
              <a:spLocks noChangeArrowheads="1"/>
            </p:cNvSpPr>
            <p:nvPr/>
          </p:nvSpPr>
          <p:spPr bwMode="auto">
            <a:xfrm>
              <a:off x="4599585" y="6243409"/>
              <a:ext cx="3288395"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2248"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99" name="Rectangle 3"/>
          <p:cNvSpPr>
            <a:spLocks noGrp="1" noChangeArrowheads="1"/>
          </p:cNvSpPr>
          <p:nvPr>
            <p:ph type="body" sz="half" idx="1"/>
          </p:nvPr>
        </p:nvSpPr>
        <p:spPr>
          <a:xfrm>
            <a:off x="395288" y="404813"/>
            <a:ext cx="8461375" cy="657225"/>
          </a:xfrm>
        </p:spPr>
        <p:txBody>
          <a:bodyPr/>
          <a:lstStyle/>
          <a:p>
            <a:pPr marL="0" indent="0" eaLnBrk="1" hangingPunct="1">
              <a:buFontTx/>
              <a:buNone/>
            </a:pPr>
            <a:r>
              <a:rPr lang="en-US" altLang="en-US" sz="4000" b="1" dirty="0" smtClean="0">
                <a:solidFill>
                  <a:schemeClr val="accent1"/>
                </a:solidFill>
              </a:rPr>
              <a:t>SEND Annual Survey 2021</a:t>
            </a:r>
            <a:endParaRPr lang="en-US" altLang="en-US" sz="40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a:p>
            <a:pPr marL="0" indent="0" eaLnBrk="1" hangingPunct="1">
              <a:buFontTx/>
              <a:buNone/>
            </a:pPr>
            <a:r>
              <a:rPr lang="en-US" altLang="en-US" sz="2400" dirty="0" smtClean="0">
                <a:solidFill>
                  <a:schemeClr val="bg1"/>
                </a:solidFill>
              </a:rPr>
              <a:t>   </a:t>
            </a:r>
            <a:endParaRPr lang="en-US" altLang="en-US" sz="2400" dirty="0" smtClean="0"/>
          </a:p>
        </p:txBody>
      </p:sp>
      <p:sp>
        <p:nvSpPr>
          <p:cNvPr id="2" name="Round Diagonal Corner Rectangle 1"/>
          <p:cNvSpPr/>
          <p:nvPr/>
        </p:nvSpPr>
        <p:spPr bwMode="auto">
          <a:xfrm>
            <a:off x="2916238" y="1366838"/>
            <a:ext cx="5940425" cy="4113212"/>
          </a:xfrm>
          <a:prstGeom prst="round2DiagRect">
            <a:avLst/>
          </a:prstGeom>
          <a:noFill/>
          <a:ln w="9525" cap="flat" cmpd="sng" algn="ctr">
            <a:solidFill>
              <a:schemeClr val="accent1"/>
            </a:solidFill>
            <a:prstDash val="solid"/>
            <a:round/>
            <a:headEnd type="none" w="med" len="med"/>
            <a:tailEnd type="none" w="med" len="med"/>
          </a:ln>
          <a:effectLst/>
          <a:extLst>
            <a:ext uri="{AF507438-7753-43e0-B8FC-AC1667EBCBE1}"/>
          </a:extLst>
        </p:spPr>
        <p:txBody>
          <a:bodyPr/>
          <a:lstStyle/>
          <a:p>
            <a:pPr>
              <a:defRPr/>
            </a:pPr>
            <a:endParaRPr lang="en-US" dirty="0">
              <a:latin typeface="Times" pitchFamily="16" charset="0"/>
              <a:ea typeface="MS PGothic" charset="-128"/>
            </a:endParaRPr>
          </a:p>
        </p:txBody>
      </p:sp>
      <p:sp>
        <p:nvSpPr>
          <p:cNvPr id="4101" name="TextBox 2"/>
          <p:cNvSpPr txBox="1">
            <a:spLocks noChangeArrowheads="1"/>
          </p:cNvSpPr>
          <p:nvPr/>
        </p:nvSpPr>
        <p:spPr bwMode="auto">
          <a:xfrm>
            <a:off x="5940425" y="3424238"/>
            <a:ext cx="26384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200" dirty="0"/>
              <a:t>Place photo</a:t>
            </a:r>
          </a:p>
          <a:p>
            <a:pPr>
              <a:spcBef>
                <a:spcPct val="0"/>
              </a:spcBef>
              <a:buFontTx/>
              <a:buNone/>
            </a:pPr>
            <a:r>
              <a:rPr lang="en-US" altLang="en-US" sz="2200" dirty="0"/>
              <a:t>No clipart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6237" y="1366596"/>
            <a:ext cx="5950267" cy="4113454"/>
          </a:xfrm>
          <a:prstGeom prst="round2DiagRect">
            <a:avLst/>
          </a:prstGeom>
        </p:spPr>
      </p:pic>
      <p:sp>
        <p:nvSpPr>
          <p:cNvPr id="4" name="TextBox 3"/>
          <p:cNvSpPr txBox="1"/>
          <p:nvPr/>
        </p:nvSpPr>
        <p:spPr>
          <a:xfrm>
            <a:off x="251520" y="4005064"/>
            <a:ext cx="2563396" cy="1631216"/>
          </a:xfrm>
          <a:prstGeom prst="rect">
            <a:avLst/>
          </a:prstGeom>
          <a:noFill/>
        </p:spPr>
        <p:txBody>
          <a:bodyPr wrap="square" rtlCol="0">
            <a:spAutoFit/>
          </a:bodyPr>
          <a:lstStyle/>
          <a:p>
            <a:pPr marL="0" indent="0" eaLnBrk="1" hangingPunct="1">
              <a:buFontTx/>
              <a:buNone/>
            </a:pPr>
            <a:r>
              <a:rPr lang="en-US" altLang="en-US" sz="2000" dirty="0">
                <a:latin typeface="+mj-lt"/>
              </a:rPr>
              <a:t>Performance, Intelligence &amp; Insight</a:t>
            </a:r>
          </a:p>
          <a:p>
            <a:pPr marL="0" indent="0" eaLnBrk="1" hangingPunct="1">
              <a:buFontTx/>
              <a:buNone/>
            </a:pPr>
            <a:r>
              <a:rPr lang="en-US" altLang="en-US" sz="2000" dirty="0">
                <a:latin typeface="+mj-lt"/>
              </a:rPr>
              <a:t>   </a:t>
            </a:r>
            <a:endParaRPr lang="en-US" altLang="en-US" sz="2000" dirty="0" smtClean="0">
              <a:latin typeface="+mj-lt"/>
            </a:endParaRPr>
          </a:p>
          <a:p>
            <a:pPr marL="0" indent="0" eaLnBrk="1" hangingPunct="1">
              <a:buFontTx/>
              <a:buNone/>
            </a:pPr>
            <a:r>
              <a:rPr lang="en-US" altLang="en-US" sz="2000" dirty="0" smtClean="0">
                <a:latin typeface="+mj-lt"/>
              </a:rPr>
              <a:t>07/01/2022</a:t>
            </a:r>
            <a:endParaRPr lang="en-US" altLang="en-US" sz="2000" dirty="0">
              <a:latin typeface="+mj-lt"/>
            </a:endParaRPr>
          </a:p>
          <a:p>
            <a:endParaRPr lang="en-GB" sz="2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3995738" y="6165850"/>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179512" y="-41530"/>
            <a:ext cx="8280400" cy="673100"/>
          </a:xfrm>
        </p:spPr>
        <p:txBody>
          <a:bodyPr/>
          <a:lstStyle/>
          <a:p>
            <a:pPr marL="0" indent="0" eaLnBrk="1" hangingPunct="1">
              <a:buFontTx/>
              <a:buNone/>
            </a:pPr>
            <a:r>
              <a:rPr lang="en-US" altLang="en-US" sz="4000" b="1" dirty="0" smtClean="0">
                <a:solidFill>
                  <a:schemeClr val="accent1"/>
                </a:solidFill>
              </a:rPr>
              <a:t>Young People</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0245" name="Rectangle 3"/>
          <p:cNvSpPr txBox="1">
            <a:spLocks noChangeArrowheads="1"/>
          </p:cNvSpPr>
          <p:nvPr/>
        </p:nvSpPr>
        <p:spPr bwMode="auto">
          <a:xfrm>
            <a:off x="547696" y="4110611"/>
            <a:ext cx="8174669" cy="190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dirty="0" smtClean="0"/>
              <a:t>60% of young people stated they were ‘Very Happy’ or ‘Happy’ with Swindon SEND Services</a:t>
            </a:r>
          </a:p>
          <a:p>
            <a:pPr marL="0" indent="0" eaLnBrk="1" hangingPunct="1">
              <a:lnSpc>
                <a:spcPct val="90000"/>
              </a:lnSpc>
              <a:buNone/>
            </a:pPr>
            <a:endParaRPr lang="en-GB" altLang="en-US" sz="1600" dirty="0" smtClean="0"/>
          </a:p>
          <a:p>
            <a:pPr marL="0" indent="0" eaLnBrk="1" hangingPunct="1">
              <a:lnSpc>
                <a:spcPct val="90000"/>
              </a:lnSpc>
              <a:buNone/>
            </a:pPr>
            <a:r>
              <a:rPr lang="en-GB" altLang="en-US" sz="1600" dirty="0" smtClean="0"/>
              <a:t>Compared to 2020 responses:</a:t>
            </a:r>
            <a:endParaRPr lang="en-GB" altLang="en-US" sz="1600" dirty="0"/>
          </a:p>
          <a:p>
            <a:pPr eaLnBrk="1" hangingPunct="1">
              <a:lnSpc>
                <a:spcPct val="90000"/>
              </a:lnSpc>
            </a:pPr>
            <a:r>
              <a:rPr lang="en-GB" altLang="en-US" sz="1600" dirty="0" smtClean="0"/>
              <a:t>There was a decrease in the level of satisfaction (-15.93%)</a:t>
            </a:r>
          </a:p>
          <a:p>
            <a:pPr eaLnBrk="1" hangingPunct="1">
              <a:lnSpc>
                <a:spcPct val="90000"/>
              </a:lnSpc>
            </a:pPr>
            <a:r>
              <a:rPr lang="en-GB" altLang="en-US" sz="1600" dirty="0" smtClean="0"/>
              <a:t>There </a:t>
            </a:r>
            <a:r>
              <a:rPr lang="en-GB" altLang="en-US" sz="1600" dirty="0"/>
              <a:t>was </a:t>
            </a:r>
            <a:r>
              <a:rPr lang="en-GB" altLang="en-US" sz="1600" dirty="0" smtClean="0"/>
              <a:t>a </a:t>
            </a:r>
            <a:r>
              <a:rPr lang="en-GB" altLang="en-US" sz="1600" dirty="0"/>
              <a:t>decrease in </a:t>
            </a:r>
            <a:r>
              <a:rPr lang="en-GB" altLang="en-US" sz="1600" dirty="0" smtClean="0"/>
              <a:t>‘Unhappy’ </a:t>
            </a:r>
            <a:r>
              <a:rPr lang="en-GB" altLang="en-US" sz="1600" dirty="0"/>
              <a:t>and </a:t>
            </a:r>
            <a:r>
              <a:rPr lang="en-GB" altLang="en-US" sz="1600" dirty="0" smtClean="0"/>
              <a:t>‘Very Unhappy’ </a:t>
            </a:r>
            <a:r>
              <a:rPr lang="en-GB" altLang="en-US" sz="1600" dirty="0"/>
              <a:t>to 0% for both </a:t>
            </a:r>
            <a:r>
              <a:rPr lang="en-GB" altLang="en-US" sz="1600" dirty="0" smtClean="0"/>
              <a:t>categories</a:t>
            </a:r>
          </a:p>
          <a:p>
            <a:pPr eaLnBrk="1" hangingPunct="1">
              <a:lnSpc>
                <a:spcPct val="90000"/>
              </a:lnSpc>
            </a:pPr>
            <a:r>
              <a:rPr lang="en-GB" altLang="en-US" sz="1600" dirty="0" smtClean="0"/>
              <a:t>There was also an </a:t>
            </a:r>
            <a:r>
              <a:rPr lang="en-GB" altLang="en-US" sz="1600" dirty="0"/>
              <a:t>i</a:t>
            </a:r>
            <a:r>
              <a:rPr lang="en-GB" altLang="en-US" sz="1600" dirty="0" smtClean="0"/>
              <a:t>ncrease in ratings for ‘I don’t know’ (+22.41%)</a:t>
            </a:r>
          </a:p>
          <a:p>
            <a:pPr marL="0" indent="0" eaLnBrk="1" hangingPunct="1">
              <a:lnSpc>
                <a:spcPct val="90000"/>
              </a:lnSpc>
              <a:buNone/>
            </a:pPr>
            <a:endParaRPr lang="en-GB" altLang="en-US" sz="1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742" y="920494"/>
            <a:ext cx="7252979" cy="2901191"/>
          </a:xfrm>
          <a:prstGeom prst="rect">
            <a:avLst/>
          </a:prstGeom>
        </p:spPr>
      </p:pic>
    </p:spTree>
    <p:extLst>
      <p:ext uri="{BB962C8B-B14F-4D97-AF65-F5344CB8AC3E}">
        <p14:creationId xmlns:p14="http://schemas.microsoft.com/office/powerpoint/2010/main" val="2568210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8195" name="Group 10"/>
          <p:cNvGrpSpPr>
            <a:grpSpLocks/>
          </p:cNvGrpSpPr>
          <p:nvPr/>
        </p:nvGrpSpPr>
        <p:grpSpPr bwMode="auto">
          <a:xfrm>
            <a:off x="3995738" y="6165850"/>
            <a:ext cx="4860925" cy="450850"/>
            <a:chOff x="4598671" y="6165304"/>
            <a:chExt cx="4257665" cy="450883"/>
          </a:xfrm>
        </p:grpSpPr>
        <p:pic>
          <p:nvPicPr>
            <p:cNvPr id="819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96" name="Rectangle 3"/>
          <p:cNvSpPr>
            <a:spLocks noGrp="1" noChangeArrowheads="1"/>
          </p:cNvSpPr>
          <p:nvPr>
            <p:ph type="body" sz="half" idx="1"/>
          </p:nvPr>
        </p:nvSpPr>
        <p:spPr>
          <a:xfrm>
            <a:off x="0" y="-115007"/>
            <a:ext cx="8280400" cy="1192920"/>
          </a:xfrm>
        </p:spPr>
        <p:txBody>
          <a:bodyPr/>
          <a:lstStyle/>
          <a:p>
            <a:pPr marL="0" indent="0" eaLnBrk="1" hangingPunct="1">
              <a:buFontTx/>
              <a:buNone/>
            </a:pPr>
            <a:r>
              <a:rPr lang="en-US" altLang="en-US" sz="4000" b="1" dirty="0" smtClean="0">
                <a:solidFill>
                  <a:schemeClr val="accent1"/>
                </a:solidFill>
              </a:rPr>
              <a:t>Young People</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5125" name="Rectangle 3"/>
          <p:cNvSpPr txBox="1">
            <a:spLocks noChangeArrowheads="1"/>
          </p:cNvSpPr>
          <p:nvPr/>
        </p:nvSpPr>
        <p:spPr bwMode="auto">
          <a:xfrm>
            <a:off x="433377" y="2276872"/>
            <a:ext cx="8423286" cy="2135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defRPr/>
            </a:pPr>
            <a:endParaRPr lang="en-US" altLang="en-US" sz="1600" dirty="0" smtClean="0"/>
          </a:p>
          <a:p>
            <a:pPr marL="0" indent="0" eaLnBrk="1" hangingPunct="1">
              <a:lnSpc>
                <a:spcPct val="90000"/>
              </a:lnSpc>
              <a:buNone/>
              <a:defRPr/>
            </a:pPr>
            <a:endParaRPr lang="en-US" altLang="en-US" sz="1600" dirty="0"/>
          </a:p>
          <a:p>
            <a:pPr marL="0" indent="0" eaLnBrk="1" hangingPunct="1">
              <a:lnSpc>
                <a:spcPct val="90000"/>
              </a:lnSpc>
              <a:buNone/>
              <a:defRPr/>
            </a:pPr>
            <a:endParaRPr lang="en-US" altLang="en-US" sz="1600" dirty="0" smtClean="0"/>
          </a:p>
          <a:p>
            <a:pPr marL="0" indent="0" eaLnBrk="1" hangingPunct="1">
              <a:lnSpc>
                <a:spcPct val="90000"/>
              </a:lnSpc>
              <a:buNone/>
              <a:defRPr/>
            </a:pPr>
            <a:endParaRPr lang="en-US" altLang="en-US" sz="1600" dirty="0" smtClean="0"/>
          </a:p>
          <a:p>
            <a:pPr eaLnBrk="1" hangingPunct="1">
              <a:lnSpc>
                <a:spcPct val="90000"/>
              </a:lnSpc>
              <a:defRPr/>
            </a:pPr>
            <a:r>
              <a:rPr lang="en-US" altLang="en-US" sz="1600" dirty="0" smtClean="0"/>
              <a:t>13 people felt support had improved over the last year, (decrease since 2020, 7%)</a:t>
            </a:r>
          </a:p>
          <a:p>
            <a:pPr eaLnBrk="1" hangingPunct="1">
              <a:lnSpc>
                <a:spcPct val="90000"/>
              </a:lnSpc>
              <a:defRPr/>
            </a:pPr>
            <a:r>
              <a:rPr lang="en-US" altLang="en-US" sz="1600" dirty="0" smtClean="0"/>
              <a:t>10 people felt it had stayed the same, (increase since 2020, +5 %)</a:t>
            </a:r>
          </a:p>
          <a:p>
            <a:pPr eaLnBrk="1" hangingPunct="1">
              <a:lnSpc>
                <a:spcPct val="90000"/>
              </a:lnSpc>
              <a:defRPr/>
            </a:pPr>
            <a:r>
              <a:rPr lang="en-US" altLang="en-US" sz="1600" dirty="0" smtClean="0"/>
              <a:t>3 people felt it had not improved over the last year, (increase since 2020, +2%) </a:t>
            </a:r>
          </a:p>
          <a:p>
            <a:pPr marL="0" indent="0" eaLnBrk="1" hangingPunct="1">
              <a:lnSpc>
                <a:spcPct val="90000"/>
              </a:lnSpc>
              <a:buNone/>
              <a:defRPr/>
            </a:pPr>
            <a:endParaRPr lang="en-US" altLang="en-US" sz="1600" dirty="0"/>
          </a:p>
          <a:p>
            <a:pPr marL="0" indent="0">
              <a:buNone/>
            </a:pPr>
            <a:r>
              <a:rPr lang="en-GB" sz="1600" dirty="0" smtClean="0"/>
              <a:t>5 </a:t>
            </a:r>
            <a:r>
              <a:rPr lang="en-GB" sz="1600" dirty="0"/>
              <a:t>further </a:t>
            </a:r>
            <a:r>
              <a:rPr lang="en-GB" sz="1600" dirty="0" smtClean="0"/>
              <a:t>comments re improvements, </a:t>
            </a:r>
            <a:r>
              <a:rPr lang="en-GB" sz="1600" dirty="0"/>
              <a:t>9 themes:</a:t>
            </a:r>
          </a:p>
          <a:p>
            <a:pPr marL="342900" indent="-342900">
              <a:buFont typeface="Arial" panose="020B0604020202020204" pitchFamily="34" charset="0"/>
              <a:buChar char="•"/>
            </a:pPr>
            <a:r>
              <a:rPr lang="en-GB" sz="1600" dirty="0"/>
              <a:t>Physiotherapy (1) and its outcomes (1)</a:t>
            </a:r>
          </a:p>
          <a:p>
            <a:pPr marL="342900" indent="-342900">
              <a:buFont typeface="Arial" panose="020B0604020202020204" pitchFamily="34" charset="0"/>
              <a:buChar char="•"/>
            </a:pPr>
            <a:r>
              <a:rPr lang="en-GB" sz="1600" dirty="0"/>
              <a:t>Being in a new school (1), from their teachers (1), and new HESW (1)</a:t>
            </a:r>
          </a:p>
          <a:p>
            <a:pPr marL="342900" indent="-342900">
              <a:buFont typeface="Arial" panose="020B0604020202020204" pitchFamily="34" charset="0"/>
              <a:buChar char="•"/>
            </a:pPr>
            <a:r>
              <a:rPr lang="en-GB" sz="1600" dirty="0"/>
              <a:t>Knowledge of industries (1) and confidence increase (1)</a:t>
            </a:r>
          </a:p>
          <a:p>
            <a:pPr marL="342900" indent="-342900">
              <a:buFont typeface="Arial" panose="020B0604020202020204" pitchFamily="34" charset="0"/>
              <a:buChar char="•"/>
            </a:pPr>
            <a:r>
              <a:rPr lang="en-GB" sz="1600" dirty="0"/>
              <a:t>A more inclusive environment (1), and wanting more support with independence (1)</a:t>
            </a:r>
          </a:p>
          <a:p>
            <a:pPr marL="0" indent="0" eaLnBrk="1" hangingPunct="1">
              <a:lnSpc>
                <a:spcPct val="90000"/>
              </a:lnSpc>
              <a:buNone/>
              <a:defRPr/>
            </a:pPr>
            <a:endParaRPr lang="en-US" altLang="en-US" sz="1600" dirty="0" smtClean="0"/>
          </a:p>
        </p:txBody>
      </p:sp>
      <p:graphicFrame>
        <p:nvGraphicFramePr>
          <p:cNvPr id="12" name="Chart 11"/>
          <p:cNvGraphicFramePr>
            <a:graphicFrameLocks/>
          </p:cNvGraphicFramePr>
          <p:nvPr>
            <p:extLst>
              <p:ext uri="{D42A27DB-BD31-4B8C-83A1-F6EECF244321}">
                <p14:modId xmlns:p14="http://schemas.microsoft.com/office/powerpoint/2010/main" val="1149258353"/>
              </p:ext>
            </p:extLst>
          </p:nvPr>
        </p:nvGraphicFramePr>
        <p:xfrm>
          <a:off x="899593" y="604374"/>
          <a:ext cx="6984776" cy="26086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3995738" y="6165850"/>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393097" y="0"/>
            <a:ext cx="8280400" cy="1268760"/>
          </a:xfrm>
        </p:spPr>
        <p:txBody>
          <a:bodyPr/>
          <a:lstStyle/>
          <a:p>
            <a:pPr marL="0" indent="0" eaLnBrk="1" hangingPunct="1">
              <a:buFontTx/>
              <a:buNone/>
            </a:pPr>
            <a:r>
              <a:rPr lang="en-US" altLang="en-US" sz="4000" b="1" dirty="0" smtClean="0">
                <a:solidFill>
                  <a:schemeClr val="accent1"/>
                </a:solidFill>
              </a:rPr>
              <a:t>Young People</a:t>
            </a:r>
            <a:endParaRPr lang="en-US" altLang="en-US" sz="40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0245" name="Rectangle 3"/>
          <p:cNvSpPr txBox="1">
            <a:spLocks noChangeArrowheads="1"/>
          </p:cNvSpPr>
          <p:nvPr/>
        </p:nvSpPr>
        <p:spPr bwMode="auto">
          <a:xfrm>
            <a:off x="455343" y="3356992"/>
            <a:ext cx="8155908"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endParaRPr lang="en-US" altLang="en-US" sz="1600" dirty="0"/>
          </a:p>
          <a:p>
            <a:pPr eaLnBrk="1" hangingPunct="1">
              <a:lnSpc>
                <a:spcPct val="90000"/>
              </a:lnSpc>
            </a:pPr>
            <a:endParaRPr lang="en-US" altLang="en-US" sz="1600" dirty="0" smtClean="0"/>
          </a:p>
          <a:p>
            <a:pPr eaLnBrk="1" hangingPunct="1">
              <a:lnSpc>
                <a:spcPct val="90000"/>
              </a:lnSpc>
            </a:pPr>
            <a:endParaRPr lang="en-US" altLang="en-US" sz="1600" dirty="0"/>
          </a:p>
          <a:p>
            <a:pPr eaLnBrk="1" hangingPunct="1">
              <a:lnSpc>
                <a:spcPct val="90000"/>
              </a:lnSpc>
            </a:pPr>
            <a:r>
              <a:rPr lang="en-US" altLang="en-US" sz="1600" dirty="0" smtClean="0"/>
              <a:t>59% of young </a:t>
            </a:r>
            <a:r>
              <a:rPr lang="en-US" altLang="en-US" sz="1600" dirty="0"/>
              <a:t>people </a:t>
            </a:r>
            <a:r>
              <a:rPr lang="en-US" altLang="en-US" sz="1600" dirty="0" smtClean="0"/>
              <a:t>felt </a:t>
            </a:r>
            <a:r>
              <a:rPr lang="en-US" altLang="en-US" sz="1600" dirty="0"/>
              <a:t>they received timely </a:t>
            </a:r>
            <a:r>
              <a:rPr lang="en-US" altLang="en-US" sz="1600" dirty="0" smtClean="0"/>
              <a:t>support ‘Always’ or ‘Most </a:t>
            </a:r>
            <a:r>
              <a:rPr lang="en-US" altLang="en-US" sz="1600" dirty="0"/>
              <a:t>of the </a:t>
            </a:r>
            <a:r>
              <a:rPr lang="en-US" altLang="en-US" sz="1600" dirty="0" smtClean="0"/>
              <a:t>time’ (decrease of 9% </a:t>
            </a:r>
            <a:r>
              <a:rPr lang="en-US" altLang="en-US" sz="1600" dirty="0"/>
              <a:t>since last </a:t>
            </a:r>
            <a:r>
              <a:rPr lang="en-US" altLang="en-US" sz="1600" dirty="0" smtClean="0"/>
              <a:t>year).</a:t>
            </a:r>
            <a:endParaRPr lang="en-US" altLang="en-US" sz="1600" dirty="0"/>
          </a:p>
          <a:p>
            <a:pPr eaLnBrk="1" hangingPunct="1">
              <a:lnSpc>
                <a:spcPct val="90000"/>
              </a:lnSpc>
            </a:pPr>
            <a:endParaRPr lang="en-US" altLang="en-US" sz="1600" dirty="0" smtClean="0"/>
          </a:p>
          <a:p>
            <a:pPr eaLnBrk="1" hangingPunct="1">
              <a:lnSpc>
                <a:spcPct val="90000"/>
              </a:lnSpc>
            </a:pPr>
            <a:r>
              <a:rPr lang="en-US" altLang="en-US" sz="1600" dirty="0" smtClean="0"/>
              <a:t>A greater percentage of young -people felt that they sometimes get the right support at the right time </a:t>
            </a:r>
            <a:r>
              <a:rPr lang="en-US" altLang="en-US" sz="1600" dirty="0"/>
              <a:t>(+8.33%)</a:t>
            </a:r>
          </a:p>
          <a:p>
            <a:pPr marL="0" indent="0" eaLnBrk="1" hangingPunct="1">
              <a:lnSpc>
                <a:spcPct val="90000"/>
              </a:lnSpc>
              <a:buNone/>
            </a:pPr>
            <a:endParaRPr lang="en-US" altLang="en-US" sz="1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231" y="810950"/>
            <a:ext cx="7957311" cy="3050098"/>
          </a:xfrm>
          <a:prstGeom prst="rect">
            <a:avLst/>
          </a:prstGeom>
        </p:spPr>
      </p:pic>
    </p:spTree>
    <p:extLst>
      <p:ext uri="{BB962C8B-B14F-4D97-AF65-F5344CB8AC3E}">
        <p14:creationId xmlns:p14="http://schemas.microsoft.com/office/powerpoint/2010/main" val="2210608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4044950" y="6351201"/>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0" y="-97307"/>
            <a:ext cx="8280400" cy="673100"/>
          </a:xfrm>
        </p:spPr>
        <p:txBody>
          <a:bodyPr/>
          <a:lstStyle/>
          <a:p>
            <a:pPr marL="0" indent="0" eaLnBrk="1" hangingPunct="1">
              <a:buFontTx/>
              <a:buNone/>
            </a:pPr>
            <a:r>
              <a:rPr lang="en-US" altLang="en-US" sz="4000" b="1" dirty="0" smtClean="0">
                <a:solidFill>
                  <a:schemeClr val="accent1"/>
                </a:solidFill>
              </a:rPr>
              <a:t>Young People</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0245" name="Rectangle 3"/>
          <p:cNvSpPr txBox="1">
            <a:spLocks noChangeArrowheads="1"/>
          </p:cNvSpPr>
          <p:nvPr/>
        </p:nvSpPr>
        <p:spPr bwMode="auto">
          <a:xfrm>
            <a:off x="421616" y="4722412"/>
            <a:ext cx="8696325" cy="135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GB" altLang="en-US" sz="1600" dirty="0" smtClean="0"/>
          </a:p>
          <a:p>
            <a:pPr marL="0" indent="0" eaLnBrk="1" hangingPunct="1">
              <a:lnSpc>
                <a:spcPct val="90000"/>
              </a:lnSpc>
              <a:buNone/>
            </a:pPr>
            <a:r>
              <a:rPr lang="en-GB" altLang="en-US" sz="1600" dirty="0" smtClean="0"/>
              <a:t>The greatest changes since 2020 were:</a:t>
            </a:r>
          </a:p>
          <a:p>
            <a:pPr eaLnBrk="1" hangingPunct="1">
              <a:lnSpc>
                <a:spcPct val="90000"/>
              </a:lnSpc>
            </a:pPr>
            <a:r>
              <a:rPr lang="en-GB" altLang="en-US" sz="1600" dirty="0" smtClean="0"/>
              <a:t>Health: SENCo +7.07%, Teacher +4.55%, Doctor -6.12%</a:t>
            </a:r>
          </a:p>
          <a:p>
            <a:pPr eaLnBrk="1" hangingPunct="1">
              <a:lnSpc>
                <a:spcPct val="90000"/>
              </a:lnSpc>
            </a:pPr>
            <a:r>
              <a:rPr lang="en-GB" altLang="en-US" sz="1600" dirty="0" smtClean="0"/>
              <a:t>Education: Friends +8.27%, SENCo -11.83%, Social </a:t>
            </a:r>
            <a:r>
              <a:rPr lang="en-GB" altLang="en-US" sz="1600" dirty="0"/>
              <a:t>Worker </a:t>
            </a:r>
            <a:r>
              <a:rPr lang="en-GB" altLang="en-US" sz="1600" dirty="0" smtClean="0"/>
              <a:t>+5.77%, </a:t>
            </a:r>
            <a:r>
              <a:rPr lang="en-GB" altLang="en-US" sz="1600" dirty="0"/>
              <a:t>Doctor </a:t>
            </a:r>
            <a:r>
              <a:rPr lang="en-GB" altLang="en-US" sz="1600" dirty="0" smtClean="0"/>
              <a:t>+6.47%</a:t>
            </a:r>
          </a:p>
          <a:p>
            <a:pPr eaLnBrk="1" hangingPunct="1">
              <a:lnSpc>
                <a:spcPct val="90000"/>
              </a:lnSpc>
            </a:pPr>
            <a:r>
              <a:rPr lang="en-GB" altLang="en-US" sz="1600" dirty="0" smtClean="0"/>
              <a:t>How you are feeling: Friends -7.52%, </a:t>
            </a:r>
            <a:r>
              <a:rPr lang="en-GB" altLang="en-US" sz="1600" dirty="0"/>
              <a:t>Teaching Assistant </a:t>
            </a:r>
            <a:r>
              <a:rPr lang="en-GB" altLang="en-US" sz="1600" dirty="0" smtClean="0"/>
              <a:t>-4.55%, </a:t>
            </a:r>
            <a:r>
              <a:rPr lang="en-GB" altLang="en-US" sz="1600" dirty="0"/>
              <a:t>SENCo +</a:t>
            </a:r>
            <a:r>
              <a:rPr lang="en-GB" altLang="en-US" sz="1600" dirty="0" smtClean="0"/>
              <a:t>4.76%, </a:t>
            </a:r>
            <a:r>
              <a:rPr lang="en-GB" altLang="en-US" sz="1600" dirty="0"/>
              <a:t>Teacher </a:t>
            </a:r>
            <a:r>
              <a:rPr lang="en-GB" altLang="en-US" sz="1600" dirty="0" smtClean="0"/>
              <a:t>-4.85%</a:t>
            </a:r>
            <a:endParaRPr lang="en-GB" altLang="en-US" sz="1600" dirty="0"/>
          </a:p>
        </p:txBody>
      </p:sp>
      <p:graphicFrame>
        <p:nvGraphicFramePr>
          <p:cNvPr id="13" name="Chart 12"/>
          <p:cNvGraphicFramePr>
            <a:graphicFrameLocks/>
          </p:cNvGraphicFramePr>
          <p:nvPr>
            <p:extLst>
              <p:ext uri="{D42A27DB-BD31-4B8C-83A1-F6EECF244321}">
                <p14:modId xmlns:p14="http://schemas.microsoft.com/office/powerpoint/2010/main" val="2615532252"/>
              </p:ext>
            </p:extLst>
          </p:nvPr>
        </p:nvGraphicFramePr>
        <p:xfrm>
          <a:off x="755575" y="545730"/>
          <a:ext cx="7550883" cy="41578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2365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3995738" y="6165850"/>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61913" y="-66138"/>
            <a:ext cx="8280400" cy="673100"/>
          </a:xfrm>
        </p:spPr>
        <p:txBody>
          <a:bodyPr/>
          <a:lstStyle/>
          <a:p>
            <a:pPr marL="0" indent="0" eaLnBrk="1" hangingPunct="1">
              <a:buFontTx/>
              <a:buNone/>
            </a:pPr>
            <a:r>
              <a:rPr lang="en-US" altLang="en-US" sz="4000" b="1" dirty="0" smtClean="0">
                <a:solidFill>
                  <a:schemeClr val="accent1"/>
                </a:solidFill>
              </a:rPr>
              <a:t>Young People</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 name="Rectangle 3"/>
          <p:cNvSpPr txBox="1">
            <a:spLocks noChangeArrowheads="1"/>
          </p:cNvSpPr>
          <p:nvPr/>
        </p:nvSpPr>
        <p:spPr bwMode="auto">
          <a:xfrm>
            <a:off x="395287" y="3083534"/>
            <a:ext cx="8588821" cy="207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endParaRPr lang="en-GB" altLang="en-US" sz="2000" dirty="0" smtClean="0"/>
          </a:p>
        </p:txBody>
      </p:sp>
      <p:graphicFrame>
        <p:nvGraphicFramePr>
          <p:cNvPr id="15" name="Chart 14"/>
          <p:cNvGraphicFramePr>
            <a:graphicFrameLocks/>
          </p:cNvGraphicFramePr>
          <p:nvPr>
            <p:extLst>
              <p:ext uri="{D42A27DB-BD31-4B8C-83A1-F6EECF244321}">
                <p14:modId xmlns:p14="http://schemas.microsoft.com/office/powerpoint/2010/main" val="3586238442"/>
              </p:ext>
            </p:extLst>
          </p:nvPr>
        </p:nvGraphicFramePr>
        <p:xfrm>
          <a:off x="755576" y="590366"/>
          <a:ext cx="7850205" cy="283863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47675" y="3169385"/>
            <a:ext cx="8064896" cy="3662541"/>
          </a:xfrm>
          <a:prstGeom prst="rect">
            <a:avLst/>
          </a:prstGeom>
          <a:noFill/>
        </p:spPr>
        <p:txBody>
          <a:bodyPr wrap="square" rtlCol="0">
            <a:spAutoFit/>
          </a:bodyPr>
          <a:lstStyle/>
          <a:p>
            <a:pPr eaLnBrk="1" hangingPunct="1">
              <a:lnSpc>
                <a:spcPct val="90000"/>
              </a:lnSpc>
            </a:pPr>
            <a:endParaRPr lang="en-GB" altLang="en-US" sz="1600" dirty="0" smtClean="0">
              <a:latin typeface="+mj-lt"/>
            </a:endParaRPr>
          </a:p>
          <a:p>
            <a:pPr marL="285750" indent="-285750" eaLnBrk="1" hangingPunct="1">
              <a:lnSpc>
                <a:spcPct val="90000"/>
              </a:lnSpc>
              <a:buFont typeface="Arial" panose="020B0604020202020204" pitchFamily="34" charset="0"/>
              <a:buChar char="•"/>
            </a:pPr>
            <a:endParaRPr lang="en-GB" altLang="en-US" sz="1600" dirty="0" smtClean="0">
              <a:latin typeface="+mj-lt"/>
            </a:endParaRPr>
          </a:p>
          <a:p>
            <a:pPr marL="285750" indent="-285750" eaLnBrk="1" hangingPunct="1">
              <a:lnSpc>
                <a:spcPct val="90000"/>
              </a:lnSpc>
              <a:buFont typeface="Arial" panose="020B0604020202020204" pitchFamily="34" charset="0"/>
              <a:buChar char="•"/>
            </a:pPr>
            <a:r>
              <a:rPr lang="en-GB" altLang="en-US" sz="1600" dirty="0" smtClean="0">
                <a:latin typeface="+mj-lt"/>
              </a:rPr>
              <a:t>Fewer young people felt that they were always or most of the time involved in decisions about their life/future than in 2020 (56% compared to 71%)</a:t>
            </a:r>
          </a:p>
          <a:p>
            <a:pPr marL="285750" indent="-285750" eaLnBrk="1" hangingPunct="1">
              <a:lnSpc>
                <a:spcPct val="90000"/>
              </a:lnSpc>
              <a:buFont typeface="Arial" panose="020B0604020202020204" pitchFamily="34" charset="0"/>
              <a:buChar char="•"/>
            </a:pPr>
            <a:r>
              <a:rPr lang="en-GB" altLang="en-US" sz="1600" dirty="0" smtClean="0">
                <a:latin typeface="+mj-lt"/>
              </a:rPr>
              <a:t>Ratings </a:t>
            </a:r>
            <a:r>
              <a:rPr lang="en-GB" altLang="en-US" sz="1600" dirty="0">
                <a:latin typeface="+mj-lt"/>
              </a:rPr>
              <a:t>for ‘Sometimes’ increased since 2020 </a:t>
            </a:r>
            <a:r>
              <a:rPr lang="en-GB" altLang="en-US" sz="1600" dirty="0" smtClean="0">
                <a:latin typeface="+mj-lt"/>
              </a:rPr>
              <a:t>(41% compared to 23%)</a:t>
            </a:r>
            <a:endParaRPr lang="en-GB" altLang="en-US" sz="1600" dirty="0">
              <a:latin typeface="+mj-lt"/>
            </a:endParaRPr>
          </a:p>
          <a:p>
            <a:endParaRPr lang="en-GB" altLang="en-US" sz="1600" dirty="0" smtClean="0">
              <a:latin typeface="+mj-lt"/>
            </a:endParaRPr>
          </a:p>
          <a:p>
            <a:r>
              <a:rPr lang="en-GB" altLang="en-US" sz="1600" dirty="0">
                <a:latin typeface="+mj-lt"/>
              </a:rPr>
              <a:t>What could we do better to involve you? </a:t>
            </a:r>
            <a:r>
              <a:rPr lang="en-GB" altLang="en-US" sz="1600" dirty="0" smtClean="0">
                <a:latin typeface="+mj-lt"/>
              </a:rPr>
              <a:t>11 </a:t>
            </a:r>
            <a:r>
              <a:rPr lang="en-GB" altLang="en-US" sz="1600" dirty="0">
                <a:latin typeface="+mj-lt"/>
              </a:rPr>
              <a:t>further </a:t>
            </a:r>
            <a:r>
              <a:rPr lang="en-GB" altLang="en-US" sz="1600" dirty="0" smtClean="0">
                <a:latin typeface="+mj-lt"/>
              </a:rPr>
              <a:t>comments:</a:t>
            </a:r>
          </a:p>
          <a:p>
            <a:pPr marL="285750" indent="-285750">
              <a:buFont typeface="Arial" panose="020B0604020202020204" pitchFamily="34" charset="0"/>
              <a:buChar char="•"/>
            </a:pPr>
            <a:r>
              <a:rPr lang="en-GB" altLang="en-US" sz="1600" dirty="0" smtClean="0">
                <a:latin typeface="+mj-lt"/>
              </a:rPr>
              <a:t>I </a:t>
            </a:r>
            <a:r>
              <a:rPr lang="en-GB" altLang="en-US" sz="1600" dirty="0">
                <a:latin typeface="+mj-lt"/>
              </a:rPr>
              <a:t>don’t know (3)</a:t>
            </a:r>
          </a:p>
          <a:p>
            <a:pPr marL="285750" indent="-285750">
              <a:buFont typeface="Arial" panose="020B0604020202020204" pitchFamily="34" charset="0"/>
              <a:buChar char="•"/>
            </a:pPr>
            <a:r>
              <a:rPr lang="en-GB" altLang="en-US" sz="1600" dirty="0">
                <a:latin typeface="+mj-lt"/>
              </a:rPr>
              <a:t>Explain in an understandable way (2)</a:t>
            </a:r>
          </a:p>
          <a:p>
            <a:pPr marL="285750" indent="-285750">
              <a:buFont typeface="Arial" panose="020B0604020202020204" pitchFamily="34" charset="0"/>
              <a:buChar char="•"/>
            </a:pPr>
            <a:r>
              <a:rPr lang="en-GB" altLang="en-US" sz="1600" dirty="0">
                <a:latin typeface="+mj-lt"/>
              </a:rPr>
              <a:t>Listen to me more (2</a:t>
            </a:r>
            <a:r>
              <a:rPr lang="en-GB" altLang="en-US" sz="1600" dirty="0" smtClean="0">
                <a:latin typeface="+mj-lt"/>
              </a:rPr>
              <a:t>)</a:t>
            </a:r>
          </a:p>
          <a:p>
            <a:pPr marL="285750" indent="-285750">
              <a:buFont typeface="Arial" panose="020B0604020202020204" pitchFamily="34" charset="0"/>
              <a:buChar char="•"/>
            </a:pPr>
            <a:r>
              <a:rPr lang="en-GB" altLang="en-US" sz="1600" dirty="0" smtClean="0">
                <a:latin typeface="+mj-lt"/>
              </a:rPr>
              <a:t>Talk </a:t>
            </a:r>
            <a:r>
              <a:rPr lang="en-GB" altLang="en-US" sz="1600" dirty="0">
                <a:latin typeface="+mj-lt"/>
              </a:rPr>
              <a:t>more about them (1</a:t>
            </a:r>
            <a:r>
              <a:rPr lang="en-GB" altLang="en-US" sz="1600" dirty="0" smtClean="0">
                <a:latin typeface="+mj-lt"/>
              </a:rPr>
              <a:t>)</a:t>
            </a:r>
          </a:p>
          <a:p>
            <a:pPr marL="285750" indent="-285750">
              <a:buFont typeface="Arial" panose="020B0604020202020204" pitchFamily="34" charset="0"/>
              <a:buChar char="•"/>
            </a:pPr>
            <a:r>
              <a:rPr lang="en-GB" altLang="en-US" sz="1600" dirty="0" smtClean="0">
                <a:latin typeface="+mj-lt"/>
              </a:rPr>
              <a:t>Ask me if I am OK more (1)</a:t>
            </a:r>
          </a:p>
          <a:p>
            <a:pPr marL="285750" indent="-285750">
              <a:buFont typeface="Arial" panose="020B0604020202020204" pitchFamily="34" charset="0"/>
              <a:buChar char="•"/>
            </a:pPr>
            <a:r>
              <a:rPr lang="en-GB" altLang="en-US" sz="1600" dirty="0" smtClean="0">
                <a:latin typeface="+mj-lt"/>
              </a:rPr>
              <a:t>Nothing (1)</a:t>
            </a:r>
          </a:p>
          <a:p>
            <a:pPr marL="285750" indent="-285750">
              <a:buFont typeface="Arial" panose="020B0604020202020204" pitchFamily="34" charset="0"/>
              <a:buChar char="•"/>
            </a:pPr>
            <a:r>
              <a:rPr lang="en-GB" altLang="en-US" sz="1600" dirty="0" smtClean="0">
                <a:latin typeface="+mj-lt"/>
              </a:rPr>
              <a:t>Carry on (1)</a:t>
            </a:r>
            <a:endParaRPr lang="en-GB" altLang="en-US" sz="1600" dirty="0">
              <a:latin typeface="+mj-lt"/>
            </a:endParaRPr>
          </a:p>
          <a:p>
            <a:pPr marL="285750" indent="-285750">
              <a:buFont typeface="Arial" panose="020B0604020202020204" pitchFamily="34" charset="0"/>
              <a:buChar char="•"/>
            </a:pPr>
            <a:endParaRPr lang="en-GB" sz="1600" dirty="0">
              <a:latin typeface="+mj-lt"/>
            </a:endParaRPr>
          </a:p>
        </p:txBody>
      </p:sp>
    </p:spTree>
    <p:extLst>
      <p:ext uri="{BB962C8B-B14F-4D97-AF65-F5344CB8AC3E}">
        <p14:creationId xmlns:p14="http://schemas.microsoft.com/office/powerpoint/2010/main" val="991037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3995738" y="6165850"/>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0" y="-37618"/>
            <a:ext cx="8280400" cy="673100"/>
          </a:xfrm>
        </p:spPr>
        <p:txBody>
          <a:bodyPr/>
          <a:lstStyle/>
          <a:p>
            <a:pPr marL="0" indent="0" eaLnBrk="1" hangingPunct="1">
              <a:buFontTx/>
              <a:buNone/>
            </a:pPr>
            <a:r>
              <a:rPr lang="en-US" altLang="en-US" sz="4000" b="1" dirty="0" smtClean="0">
                <a:solidFill>
                  <a:schemeClr val="accent1"/>
                </a:solidFill>
              </a:rPr>
              <a:t>Young People   </a:t>
            </a:r>
            <a:endParaRPr lang="en-US" altLang="en-US" sz="40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0245" name="Rectangle 3"/>
          <p:cNvSpPr txBox="1">
            <a:spLocks noChangeArrowheads="1"/>
          </p:cNvSpPr>
          <p:nvPr/>
        </p:nvSpPr>
        <p:spPr bwMode="auto">
          <a:xfrm>
            <a:off x="447675" y="2152864"/>
            <a:ext cx="8408988" cy="334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endParaRPr lang="en-GB" altLang="en-US" sz="1600" dirty="0" smtClean="0"/>
          </a:p>
          <a:p>
            <a:pPr eaLnBrk="1" hangingPunct="1">
              <a:lnSpc>
                <a:spcPct val="90000"/>
              </a:lnSpc>
            </a:pPr>
            <a:endParaRPr lang="en-GB" altLang="en-US" sz="1600" dirty="0"/>
          </a:p>
          <a:p>
            <a:pPr eaLnBrk="1" hangingPunct="1">
              <a:lnSpc>
                <a:spcPct val="90000"/>
              </a:lnSpc>
            </a:pPr>
            <a:endParaRPr lang="en-GB" altLang="en-US" sz="1600" dirty="0" smtClean="0"/>
          </a:p>
          <a:p>
            <a:pPr eaLnBrk="1" hangingPunct="1">
              <a:lnSpc>
                <a:spcPct val="90000"/>
              </a:lnSpc>
            </a:pPr>
            <a:endParaRPr lang="en-GB" altLang="en-US" sz="1600" dirty="0" smtClean="0"/>
          </a:p>
          <a:p>
            <a:pPr eaLnBrk="1" hangingPunct="1">
              <a:lnSpc>
                <a:spcPct val="90000"/>
              </a:lnSpc>
            </a:pPr>
            <a:r>
              <a:rPr lang="en-GB" altLang="en-US" sz="1600" dirty="0" smtClean="0"/>
              <a:t>40</a:t>
            </a:r>
            <a:r>
              <a:rPr lang="en-GB" altLang="en-US" sz="1600" dirty="0"/>
              <a:t>% rated </a:t>
            </a:r>
            <a:r>
              <a:rPr lang="en-GB" altLang="en-US" sz="1600" dirty="0" smtClean="0"/>
              <a:t>‘Always’ </a:t>
            </a:r>
            <a:r>
              <a:rPr lang="en-GB" altLang="en-US" sz="1600" dirty="0"/>
              <a:t>or </a:t>
            </a:r>
            <a:r>
              <a:rPr lang="en-GB" altLang="en-US" sz="1600" dirty="0" smtClean="0"/>
              <a:t>‘Most </a:t>
            </a:r>
            <a:r>
              <a:rPr lang="en-GB" altLang="en-US" sz="1600" dirty="0"/>
              <a:t>of the </a:t>
            </a:r>
            <a:r>
              <a:rPr lang="en-GB" altLang="en-US" sz="1600" dirty="0" smtClean="0"/>
              <a:t>time’, </a:t>
            </a:r>
            <a:r>
              <a:rPr lang="en-GB" altLang="en-US" sz="1600" dirty="0"/>
              <a:t>compared to </a:t>
            </a:r>
            <a:r>
              <a:rPr lang="en-GB" altLang="en-US" sz="1600" dirty="0" smtClean="0"/>
              <a:t>59.8% </a:t>
            </a:r>
            <a:r>
              <a:rPr lang="en-GB" altLang="en-US" sz="1600" dirty="0"/>
              <a:t>in 2020 (-</a:t>
            </a:r>
            <a:r>
              <a:rPr lang="en-GB" altLang="en-US" sz="1600" dirty="0" smtClean="0"/>
              <a:t>19.8%)</a:t>
            </a:r>
            <a:endParaRPr lang="en-GB" altLang="en-US" sz="1600" dirty="0"/>
          </a:p>
          <a:p>
            <a:pPr eaLnBrk="1" hangingPunct="1">
              <a:lnSpc>
                <a:spcPct val="90000"/>
              </a:lnSpc>
            </a:pPr>
            <a:r>
              <a:rPr lang="en-GB" sz="1600" dirty="0" smtClean="0"/>
              <a:t>‘Sometimes’ increased by 27.29%;  however no one rated ‘Never’ </a:t>
            </a:r>
          </a:p>
          <a:p>
            <a:pPr marL="0" indent="0" eaLnBrk="1" hangingPunct="1">
              <a:lnSpc>
                <a:spcPct val="90000"/>
              </a:lnSpc>
              <a:buNone/>
            </a:pPr>
            <a:endParaRPr lang="en-GB" sz="1600" dirty="0" smtClean="0"/>
          </a:p>
          <a:p>
            <a:pPr marL="0" indent="0" eaLnBrk="1" hangingPunct="1">
              <a:lnSpc>
                <a:spcPct val="90000"/>
              </a:lnSpc>
              <a:buNone/>
            </a:pPr>
            <a:r>
              <a:rPr lang="en-GB" altLang="en-US" sz="1600" dirty="0" smtClean="0"/>
              <a:t>11 </a:t>
            </a:r>
            <a:r>
              <a:rPr lang="en-GB" altLang="en-US" sz="1600" dirty="0"/>
              <a:t>further </a:t>
            </a:r>
            <a:r>
              <a:rPr lang="en-GB" altLang="en-US" sz="1600" dirty="0" smtClean="0"/>
              <a:t>comments, themes include:</a:t>
            </a:r>
          </a:p>
          <a:p>
            <a:pPr eaLnBrk="1" hangingPunct="1">
              <a:lnSpc>
                <a:spcPct val="90000"/>
              </a:lnSpc>
            </a:pPr>
            <a:r>
              <a:rPr lang="en-GB" altLang="en-US" sz="1600" dirty="0" smtClean="0"/>
              <a:t>I don’t know (3)</a:t>
            </a:r>
          </a:p>
          <a:p>
            <a:pPr eaLnBrk="1" hangingPunct="1">
              <a:lnSpc>
                <a:spcPct val="90000"/>
              </a:lnSpc>
            </a:pPr>
            <a:r>
              <a:rPr lang="en-GB" altLang="en-US" sz="1600" dirty="0"/>
              <a:t>Listen more (2</a:t>
            </a:r>
            <a:r>
              <a:rPr lang="en-GB" altLang="en-US" sz="1600" dirty="0" smtClean="0"/>
              <a:t>)</a:t>
            </a:r>
          </a:p>
          <a:p>
            <a:pPr eaLnBrk="1" hangingPunct="1">
              <a:lnSpc>
                <a:spcPct val="90000"/>
              </a:lnSpc>
            </a:pPr>
            <a:r>
              <a:rPr lang="en-GB" altLang="en-US" sz="1600" dirty="0" smtClean="0"/>
              <a:t>Let me decide what times are best (1)</a:t>
            </a:r>
          </a:p>
          <a:p>
            <a:pPr eaLnBrk="1" hangingPunct="1">
              <a:lnSpc>
                <a:spcPct val="90000"/>
              </a:lnSpc>
            </a:pPr>
            <a:r>
              <a:rPr lang="en-GB" altLang="en-US" sz="1600" dirty="0" smtClean="0"/>
              <a:t>Let pupils talk (1)</a:t>
            </a:r>
          </a:p>
          <a:p>
            <a:pPr eaLnBrk="1" hangingPunct="1">
              <a:lnSpc>
                <a:spcPct val="90000"/>
              </a:lnSpc>
            </a:pPr>
            <a:r>
              <a:rPr lang="en-GB" altLang="en-US" sz="1600" dirty="0" smtClean="0"/>
              <a:t>More contact with social worker (1)</a:t>
            </a:r>
          </a:p>
          <a:p>
            <a:pPr eaLnBrk="1" hangingPunct="1">
              <a:lnSpc>
                <a:spcPct val="90000"/>
              </a:lnSpc>
            </a:pPr>
            <a:r>
              <a:rPr lang="en-GB" altLang="en-US" sz="1600" dirty="0" smtClean="0"/>
              <a:t>Talk to me more (1)</a:t>
            </a:r>
          </a:p>
          <a:p>
            <a:pPr eaLnBrk="1" hangingPunct="1">
              <a:lnSpc>
                <a:spcPct val="90000"/>
              </a:lnSpc>
            </a:pPr>
            <a:r>
              <a:rPr lang="en-GB" altLang="en-US" sz="1600" dirty="0" smtClean="0"/>
              <a:t>They don’t help (1)</a:t>
            </a:r>
          </a:p>
          <a:p>
            <a:pPr eaLnBrk="1" hangingPunct="1">
              <a:lnSpc>
                <a:spcPct val="90000"/>
              </a:lnSpc>
            </a:pPr>
            <a:r>
              <a:rPr lang="en-GB" altLang="en-US" sz="1600" dirty="0" smtClean="0"/>
              <a:t>Act </a:t>
            </a:r>
            <a:r>
              <a:rPr lang="en-GB" altLang="en-US" sz="1600" dirty="0"/>
              <a:t>on suggestions (1)</a:t>
            </a:r>
          </a:p>
          <a:p>
            <a:pPr eaLnBrk="1" hangingPunct="1">
              <a:lnSpc>
                <a:spcPct val="90000"/>
              </a:lnSpc>
            </a:pPr>
            <a:endParaRPr lang="en-GB" altLang="en-US" sz="1600" dirty="0" smtClean="0"/>
          </a:p>
          <a:p>
            <a:pPr marL="0" indent="0" eaLnBrk="1" hangingPunct="1">
              <a:lnSpc>
                <a:spcPct val="90000"/>
              </a:lnSpc>
              <a:buNone/>
            </a:pPr>
            <a:endParaRPr lang="en-GB" altLang="en-US" sz="1600" dirty="0"/>
          </a:p>
          <a:p>
            <a:pPr marL="0" indent="0" eaLnBrk="1" hangingPunct="1">
              <a:lnSpc>
                <a:spcPct val="90000"/>
              </a:lnSpc>
              <a:buNone/>
            </a:pPr>
            <a:endParaRPr lang="en-GB" altLang="en-US" sz="1600" dirty="0" smtClean="0"/>
          </a:p>
        </p:txBody>
      </p:sp>
      <p:graphicFrame>
        <p:nvGraphicFramePr>
          <p:cNvPr id="15" name="Chart 14"/>
          <p:cNvGraphicFramePr>
            <a:graphicFrameLocks/>
          </p:cNvGraphicFramePr>
          <p:nvPr>
            <p:extLst>
              <p:ext uri="{D42A27DB-BD31-4B8C-83A1-F6EECF244321}">
                <p14:modId xmlns:p14="http://schemas.microsoft.com/office/powerpoint/2010/main" val="2831977783"/>
              </p:ext>
            </p:extLst>
          </p:nvPr>
        </p:nvGraphicFramePr>
        <p:xfrm>
          <a:off x="854001" y="472148"/>
          <a:ext cx="7596336" cy="27835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4759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358679"/>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3995738" y="6165850"/>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210706" y="-18321"/>
            <a:ext cx="8280400" cy="673100"/>
          </a:xfrm>
        </p:spPr>
        <p:txBody>
          <a:bodyPr/>
          <a:lstStyle/>
          <a:p>
            <a:pPr marL="0" indent="0" eaLnBrk="1" hangingPunct="1">
              <a:buFontTx/>
              <a:buNone/>
            </a:pPr>
            <a:r>
              <a:rPr lang="en-US" altLang="en-US" sz="4000" b="1" dirty="0" smtClean="0">
                <a:solidFill>
                  <a:schemeClr val="accent1"/>
                </a:solidFill>
              </a:rPr>
              <a:t>Young People</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0245" name="Rectangle 3"/>
          <p:cNvSpPr txBox="1">
            <a:spLocks noChangeArrowheads="1"/>
          </p:cNvSpPr>
          <p:nvPr/>
        </p:nvSpPr>
        <p:spPr bwMode="auto">
          <a:xfrm>
            <a:off x="464467" y="729380"/>
            <a:ext cx="8392195" cy="755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sz="1600" dirty="0" smtClean="0"/>
              <a:t>Q12. </a:t>
            </a:r>
            <a:r>
              <a:rPr lang="en-GB" sz="1600" dirty="0"/>
              <a:t>What has worked well for you over the last year? Please tell us about any good support that you have </a:t>
            </a:r>
            <a:r>
              <a:rPr lang="en-GB" sz="1600" dirty="0" smtClean="0"/>
              <a:t>had.</a:t>
            </a:r>
          </a:p>
          <a:p>
            <a:pPr marL="0" indent="0" eaLnBrk="1" hangingPunct="1">
              <a:lnSpc>
                <a:spcPct val="90000"/>
              </a:lnSpc>
              <a:buNone/>
            </a:pPr>
            <a:endParaRPr lang="en-GB" altLang="en-US" sz="1600" dirty="0"/>
          </a:p>
          <a:p>
            <a:pPr marL="0" indent="0" eaLnBrk="1" hangingPunct="1">
              <a:lnSpc>
                <a:spcPct val="90000"/>
              </a:lnSpc>
              <a:buNone/>
            </a:pPr>
            <a:endParaRPr lang="en-GB" altLang="en-US" sz="1600" dirty="0"/>
          </a:p>
          <a:p>
            <a:pPr marL="0" indent="0" eaLnBrk="1" hangingPunct="1">
              <a:lnSpc>
                <a:spcPct val="90000"/>
              </a:lnSpc>
              <a:buNone/>
            </a:pPr>
            <a:endParaRPr lang="en-GB" altLang="en-US" sz="1600" dirty="0"/>
          </a:p>
          <a:p>
            <a:pPr marL="0" indent="0" eaLnBrk="1" hangingPunct="1">
              <a:lnSpc>
                <a:spcPct val="90000"/>
              </a:lnSpc>
              <a:buNone/>
            </a:pPr>
            <a:endParaRPr lang="en-GB" altLang="en-US" sz="1600" dirty="0"/>
          </a:p>
          <a:p>
            <a:pPr marL="0" indent="0" eaLnBrk="1" hangingPunct="1">
              <a:lnSpc>
                <a:spcPct val="90000"/>
              </a:lnSpc>
              <a:buNone/>
            </a:pPr>
            <a:endParaRPr lang="en-GB" altLang="en-US" sz="1600" dirty="0" smtClean="0">
              <a:solidFill>
                <a:srgbClr val="FF0000"/>
              </a:solidFill>
            </a:endParaRPr>
          </a:p>
        </p:txBody>
      </p:sp>
      <p:sp>
        <p:nvSpPr>
          <p:cNvPr id="13" name="Rectangle 3"/>
          <p:cNvSpPr txBox="1">
            <a:spLocks noChangeArrowheads="1"/>
          </p:cNvSpPr>
          <p:nvPr/>
        </p:nvSpPr>
        <p:spPr bwMode="auto">
          <a:xfrm>
            <a:off x="464467" y="2564904"/>
            <a:ext cx="8546479" cy="2913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GB" altLang="en-US" sz="1600" b="1" dirty="0" smtClean="0"/>
              <a:t>Support </a:t>
            </a:r>
            <a:r>
              <a:rPr lang="en-GB" altLang="en-US" sz="1600" b="1" dirty="0"/>
              <a:t>from school/college (7</a:t>
            </a:r>
            <a:r>
              <a:rPr lang="en-GB" altLang="en-US" sz="1600" b="1" dirty="0" smtClean="0"/>
              <a:t>)</a:t>
            </a:r>
          </a:p>
          <a:p>
            <a:pPr eaLnBrk="1" hangingPunct="1">
              <a:lnSpc>
                <a:spcPct val="90000"/>
              </a:lnSpc>
            </a:pPr>
            <a:r>
              <a:rPr lang="en-GB" altLang="en-US" sz="1600" b="1" dirty="0" smtClean="0"/>
              <a:t>STEP (5)</a:t>
            </a:r>
          </a:p>
          <a:p>
            <a:pPr eaLnBrk="1" hangingPunct="1">
              <a:lnSpc>
                <a:spcPct val="90000"/>
              </a:lnSpc>
            </a:pPr>
            <a:r>
              <a:rPr lang="en-GB" altLang="en-US" sz="1600" b="1" dirty="0" smtClean="0"/>
              <a:t>Help </a:t>
            </a:r>
            <a:r>
              <a:rPr lang="en-GB" altLang="en-US" sz="1600" b="1" dirty="0"/>
              <a:t>from teachers/TA (4</a:t>
            </a:r>
            <a:r>
              <a:rPr lang="en-GB" altLang="en-US" sz="1600" dirty="0" smtClean="0"/>
              <a:t>)</a:t>
            </a:r>
          </a:p>
          <a:p>
            <a:pPr eaLnBrk="1" hangingPunct="1">
              <a:lnSpc>
                <a:spcPct val="90000"/>
              </a:lnSpc>
            </a:pPr>
            <a:r>
              <a:rPr lang="en-GB" altLang="en-US" sz="1600" dirty="0"/>
              <a:t>Personal relationships (2)</a:t>
            </a:r>
          </a:p>
          <a:p>
            <a:pPr eaLnBrk="1" hangingPunct="1">
              <a:lnSpc>
                <a:spcPct val="90000"/>
              </a:lnSpc>
            </a:pPr>
            <a:r>
              <a:rPr lang="en-GB" altLang="en-US" sz="1600" dirty="0"/>
              <a:t>CAMHS/mental health (2)</a:t>
            </a:r>
          </a:p>
          <a:p>
            <a:pPr eaLnBrk="1" hangingPunct="1">
              <a:lnSpc>
                <a:spcPct val="90000"/>
              </a:lnSpc>
            </a:pPr>
            <a:r>
              <a:rPr lang="en-GB" altLang="en-US" sz="1600" dirty="0"/>
              <a:t>From family (2)</a:t>
            </a:r>
          </a:p>
          <a:p>
            <a:pPr eaLnBrk="1" hangingPunct="1">
              <a:lnSpc>
                <a:spcPct val="90000"/>
              </a:lnSpc>
            </a:pPr>
            <a:r>
              <a:rPr lang="en-GB" altLang="en-US" sz="1600" dirty="0"/>
              <a:t>I don’t know (2</a:t>
            </a:r>
            <a:r>
              <a:rPr lang="en-GB" altLang="en-US" sz="1600" dirty="0" smtClean="0"/>
              <a:t>)</a:t>
            </a:r>
          </a:p>
          <a:p>
            <a:pPr eaLnBrk="1" hangingPunct="1">
              <a:lnSpc>
                <a:spcPct val="90000"/>
              </a:lnSpc>
            </a:pPr>
            <a:r>
              <a:rPr lang="en-GB" altLang="en-US" sz="1600" dirty="0"/>
              <a:t>ADHD Doctor (1)</a:t>
            </a:r>
          </a:p>
          <a:p>
            <a:pPr eaLnBrk="1" hangingPunct="1">
              <a:lnSpc>
                <a:spcPct val="90000"/>
              </a:lnSpc>
            </a:pPr>
            <a:r>
              <a:rPr lang="en-GB" altLang="en-US" sz="1600" dirty="0"/>
              <a:t>Physio (1)</a:t>
            </a:r>
          </a:p>
          <a:p>
            <a:pPr eaLnBrk="1" hangingPunct="1">
              <a:lnSpc>
                <a:spcPct val="90000"/>
              </a:lnSpc>
            </a:pPr>
            <a:r>
              <a:rPr lang="en-GB" altLang="en-US" sz="1600" dirty="0"/>
              <a:t>Good support from new HESW (1)</a:t>
            </a:r>
          </a:p>
          <a:p>
            <a:pPr eaLnBrk="1" hangingPunct="1">
              <a:lnSpc>
                <a:spcPct val="90000"/>
              </a:lnSpc>
            </a:pPr>
            <a:r>
              <a:rPr lang="en-GB" altLang="en-US" sz="1600" dirty="0"/>
              <a:t>Uplands Enterprise Trust Skills for Work Provision (1)</a:t>
            </a:r>
          </a:p>
          <a:p>
            <a:pPr eaLnBrk="1" hangingPunct="1">
              <a:lnSpc>
                <a:spcPct val="90000"/>
              </a:lnSpc>
            </a:pPr>
            <a:r>
              <a:rPr lang="en-GB" altLang="en-US" sz="1600" dirty="0"/>
              <a:t>Time alone (1)</a:t>
            </a:r>
          </a:p>
          <a:p>
            <a:pPr eaLnBrk="1" hangingPunct="1">
              <a:lnSpc>
                <a:spcPct val="90000"/>
              </a:lnSpc>
            </a:pPr>
            <a:r>
              <a:rPr lang="en-GB" altLang="en-US" sz="1600" dirty="0"/>
              <a:t>School giving more time (1)</a:t>
            </a:r>
          </a:p>
          <a:p>
            <a:pPr eaLnBrk="1" hangingPunct="1">
              <a:lnSpc>
                <a:spcPct val="90000"/>
              </a:lnSpc>
            </a:pPr>
            <a:r>
              <a:rPr lang="en-GB" altLang="en-US" sz="1600" dirty="0"/>
              <a:t>Managing anger (1)</a:t>
            </a:r>
          </a:p>
          <a:p>
            <a:pPr eaLnBrk="1" hangingPunct="1">
              <a:lnSpc>
                <a:spcPct val="90000"/>
              </a:lnSpc>
            </a:pPr>
            <a:r>
              <a:rPr lang="en-GB" altLang="en-US" sz="1600" dirty="0"/>
              <a:t>Support in subjects (1)</a:t>
            </a:r>
          </a:p>
          <a:p>
            <a:pPr eaLnBrk="1" hangingPunct="1">
              <a:lnSpc>
                <a:spcPct val="90000"/>
              </a:lnSpc>
            </a:pPr>
            <a:r>
              <a:rPr lang="en-GB" altLang="en-US" sz="1600" dirty="0"/>
              <a:t>TA ask if you understand (1)</a:t>
            </a:r>
          </a:p>
          <a:p>
            <a:pPr eaLnBrk="1" hangingPunct="1">
              <a:lnSpc>
                <a:spcPct val="90000"/>
              </a:lnSpc>
            </a:pPr>
            <a:r>
              <a:rPr lang="en-GB" altLang="en-US" sz="1600" dirty="0"/>
              <a:t>Equipment (1)</a:t>
            </a:r>
          </a:p>
          <a:p>
            <a:pPr eaLnBrk="1" hangingPunct="1">
              <a:lnSpc>
                <a:spcPct val="90000"/>
              </a:lnSpc>
            </a:pPr>
            <a:r>
              <a:rPr lang="en-GB" altLang="en-US" sz="1600" dirty="0"/>
              <a:t>People understanding (1)</a:t>
            </a:r>
          </a:p>
          <a:p>
            <a:pPr eaLnBrk="1" hangingPunct="1">
              <a:lnSpc>
                <a:spcPct val="90000"/>
              </a:lnSpc>
            </a:pPr>
            <a:r>
              <a:rPr lang="en-GB" altLang="en-US" sz="1600" dirty="0"/>
              <a:t>Confidence building (1)</a:t>
            </a:r>
          </a:p>
          <a:p>
            <a:pPr eaLnBrk="1" hangingPunct="1">
              <a:lnSpc>
                <a:spcPct val="90000"/>
              </a:lnSpc>
            </a:pPr>
            <a:endParaRPr lang="en-GB" altLang="en-US" sz="1600" dirty="0"/>
          </a:p>
          <a:p>
            <a:pPr marL="0" indent="0" eaLnBrk="1" hangingPunct="1">
              <a:lnSpc>
                <a:spcPct val="90000"/>
              </a:lnSpc>
              <a:buNone/>
            </a:pPr>
            <a:endParaRPr lang="en-GB" altLang="en-US" sz="1600" dirty="0" smtClean="0"/>
          </a:p>
          <a:p>
            <a:pPr eaLnBrk="1" hangingPunct="1">
              <a:lnSpc>
                <a:spcPct val="90000"/>
              </a:lnSpc>
            </a:pPr>
            <a:endParaRPr lang="en-GB" altLang="en-US" sz="1600" dirty="0" smtClean="0"/>
          </a:p>
          <a:p>
            <a:pPr eaLnBrk="1" hangingPunct="1">
              <a:lnSpc>
                <a:spcPct val="90000"/>
              </a:lnSpc>
            </a:pPr>
            <a:endParaRPr lang="en-GB" altLang="en-US" sz="1600" dirty="0" smtClean="0">
              <a:solidFill>
                <a:srgbClr val="FF0000"/>
              </a:solidFill>
            </a:endParaRPr>
          </a:p>
        </p:txBody>
      </p:sp>
      <p:sp>
        <p:nvSpPr>
          <p:cNvPr id="2" name="TextBox 1"/>
          <p:cNvSpPr txBox="1"/>
          <p:nvPr/>
        </p:nvSpPr>
        <p:spPr>
          <a:xfrm>
            <a:off x="565584" y="1523152"/>
            <a:ext cx="7273057" cy="757130"/>
          </a:xfrm>
          <a:prstGeom prst="rect">
            <a:avLst/>
          </a:prstGeom>
          <a:noFill/>
        </p:spPr>
        <p:txBody>
          <a:bodyPr wrap="square" rtlCol="0">
            <a:spAutoFit/>
          </a:bodyPr>
          <a:lstStyle/>
          <a:p>
            <a:pPr marL="0" indent="0" eaLnBrk="1" hangingPunct="1">
              <a:lnSpc>
                <a:spcPct val="90000"/>
              </a:lnSpc>
              <a:buNone/>
            </a:pPr>
            <a:r>
              <a:rPr lang="en-GB" altLang="en-US" sz="1600" dirty="0">
                <a:latin typeface="+mj-lt"/>
              </a:rPr>
              <a:t>23 responses, compared with 85 in 2020</a:t>
            </a:r>
          </a:p>
          <a:p>
            <a:pPr marL="0" indent="0" eaLnBrk="1" hangingPunct="1">
              <a:lnSpc>
                <a:spcPct val="90000"/>
              </a:lnSpc>
              <a:buNone/>
            </a:pPr>
            <a:endParaRPr lang="en-GB" altLang="en-US" sz="1600" dirty="0" smtClean="0">
              <a:latin typeface="+mj-lt"/>
            </a:endParaRPr>
          </a:p>
          <a:p>
            <a:pPr marL="0" indent="0" eaLnBrk="1" hangingPunct="1">
              <a:lnSpc>
                <a:spcPct val="90000"/>
              </a:lnSpc>
              <a:buNone/>
            </a:pPr>
            <a:r>
              <a:rPr lang="en-GB" altLang="en-US" sz="1600" dirty="0" smtClean="0">
                <a:latin typeface="+mj-lt"/>
              </a:rPr>
              <a:t>36 themes:</a:t>
            </a:r>
            <a:endParaRPr lang="en-GB" altLang="en-US" sz="1600" dirty="0">
              <a:latin typeface="+mj-lt"/>
            </a:endParaRPr>
          </a:p>
        </p:txBody>
      </p:sp>
    </p:spTree>
    <p:extLst>
      <p:ext uri="{BB962C8B-B14F-4D97-AF65-F5344CB8AC3E}">
        <p14:creationId xmlns:p14="http://schemas.microsoft.com/office/powerpoint/2010/main" val="1333429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323104" y="1368059"/>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3995738" y="6165850"/>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116525" y="-47404"/>
            <a:ext cx="8280400" cy="673100"/>
          </a:xfrm>
        </p:spPr>
        <p:txBody>
          <a:bodyPr/>
          <a:lstStyle/>
          <a:p>
            <a:pPr marL="0" indent="0" eaLnBrk="1" hangingPunct="1">
              <a:buFontTx/>
              <a:buNone/>
            </a:pPr>
            <a:r>
              <a:rPr lang="en-US" altLang="en-US" sz="4000" b="1" dirty="0" smtClean="0">
                <a:solidFill>
                  <a:schemeClr val="accent1"/>
                </a:solidFill>
              </a:rPr>
              <a:t>Young People</a:t>
            </a:r>
            <a:endParaRPr lang="en-US" altLang="en-US" sz="40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6" name="Rectangle 3"/>
          <p:cNvSpPr txBox="1">
            <a:spLocks noChangeArrowheads="1"/>
          </p:cNvSpPr>
          <p:nvPr/>
        </p:nvSpPr>
        <p:spPr bwMode="auto">
          <a:xfrm>
            <a:off x="469404" y="698706"/>
            <a:ext cx="7912822" cy="66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sz="1600" b="1" dirty="0"/>
              <a:t>Q</a:t>
            </a:r>
            <a:r>
              <a:rPr lang="en-GB" sz="1600" b="1" dirty="0" smtClean="0"/>
              <a:t>13. </a:t>
            </a:r>
            <a:r>
              <a:rPr lang="en-GB" sz="1600" b="1" dirty="0"/>
              <a:t>How could SEND services be better for you - and everyone else in the future? </a:t>
            </a:r>
            <a:r>
              <a:rPr lang="en-GB" sz="1600" b="1" dirty="0" smtClean="0"/>
              <a:t>What </a:t>
            </a:r>
            <a:r>
              <a:rPr lang="en-GB" sz="1600" b="1" dirty="0"/>
              <a:t>could we do better? </a:t>
            </a:r>
            <a:endParaRPr lang="en-GB" altLang="en-US" sz="1600" b="1" dirty="0" smtClean="0"/>
          </a:p>
        </p:txBody>
      </p:sp>
      <p:sp>
        <p:nvSpPr>
          <p:cNvPr id="10" name="TextBox 9"/>
          <p:cNvSpPr txBox="1"/>
          <p:nvPr/>
        </p:nvSpPr>
        <p:spPr>
          <a:xfrm>
            <a:off x="501235" y="2941180"/>
            <a:ext cx="8116724" cy="1643527"/>
          </a:xfrm>
          <a:prstGeom prst="rect">
            <a:avLst/>
          </a:prstGeom>
          <a:noFill/>
        </p:spPr>
        <p:txBody>
          <a:bodyPr wrap="square" numCol="2" rtlCol="0">
            <a:spAutoFit/>
          </a:bodyPr>
          <a:lstStyle/>
          <a:p>
            <a:pPr marL="285750" indent="-285750" eaLnBrk="1" hangingPunct="1">
              <a:lnSpc>
                <a:spcPct val="90000"/>
              </a:lnSpc>
              <a:buFont typeface="Arial" panose="020B0604020202020204" pitchFamily="34" charset="0"/>
              <a:buChar char="•"/>
            </a:pPr>
            <a:r>
              <a:rPr lang="en-GB" altLang="en-US" sz="1600" dirty="0" smtClean="0">
                <a:latin typeface="+mj-lt"/>
              </a:rPr>
              <a:t>‘I don’t know’ (8)</a:t>
            </a:r>
          </a:p>
          <a:p>
            <a:pPr marL="285750" indent="-285750" eaLnBrk="1" hangingPunct="1">
              <a:lnSpc>
                <a:spcPct val="90000"/>
              </a:lnSpc>
              <a:buFont typeface="Arial" panose="020B0604020202020204" pitchFamily="34" charset="0"/>
              <a:buChar char="•"/>
            </a:pPr>
            <a:r>
              <a:rPr lang="en-GB" altLang="en-US" sz="1600" dirty="0" smtClean="0">
                <a:latin typeface="+mj-lt"/>
              </a:rPr>
              <a:t>‘It’s OK’ (2)</a:t>
            </a:r>
          </a:p>
          <a:p>
            <a:pPr marL="285750" indent="-285750" eaLnBrk="1" hangingPunct="1">
              <a:lnSpc>
                <a:spcPct val="90000"/>
              </a:lnSpc>
              <a:buFont typeface="Arial" panose="020B0604020202020204" pitchFamily="34" charset="0"/>
              <a:buChar char="•"/>
            </a:pPr>
            <a:r>
              <a:rPr lang="en-GB" altLang="en-US" sz="1600" dirty="0" smtClean="0">
                <a:latin typeface="+mj-lt"/>
              </a:rPr>
              <a:t>‘Ask students what support they receive’ (1)</a:t>
            </a:r>
          </a:p>
          <a:p>
            <a:pPr marL="285750" indent="-285750" eaLnBrk="1" hangingPunct="1">
              <a:lnSpc>
                <a:spcPct val="90000"/>
              </a:lnSpc>
              <a:buFont typeface="Arial" panose="020B0604020202020204" pitchFamily="34" charset="0"/>
              <a:buChar char="•"/>
            </a:pPr>
            <a:r>
              <a:rPr lang="en-GB" altLang="en-US" sz="1600" dirty="0" smtClean="0">
                <a:latin typeface="+mj-lt"/>
              </a:rPr>
              <a:t>‘Earlier support’ (1)</a:t>
            </a:r>
          </a:p>
          <a:p>
            <a:pPr marL="285750" indent="-285750" eaLnBrk="1" hangingPunct="1">
              <a:lnSpc>
                <a:spcPct val="90000"/>
              </a:lnSpc>
              <a:buFont typeface="Arial" panose="020B0604020202020204" pitchFamily="34" charset="0"/>
              <a:buChar char="•"/>
            </a:pPr>
            <a:r>
              <a:rPr lang="en-GB" altLang="en-US" sz="1600" dirty="0" smtClean="0">
                <a:latin typeface="+mj-lt"/>
              </a:rPr>
              <a:t>‘More help’ (1)</a:t>
            </a:r>
          </a:p>
          <a:p>
            <a:pPr marL="285750" indent="-285750" eaLnBrk="1" hangingPunct="1">
              <a:lnSpc>
                <a:spcPct val="90000"/>
              </a:lnSpc>
              <a:buFont typeface="Arial" panose="020B0604020202020204" pitchFamily="34" charset="0"/>
              <a:buChar char="•"/>
            </a:pPr>
            <a:r>
              <a:rPr lang="en-GB" altLang="en-US" sz="1600" dirty="0" smtClean="0">
                <a:latin typeface="+mj-lt"/>
              </a:rPr>
              <a:t>‘More TA staff in class’ (1)</a:t>
            </a:r>
          </a:p>
          <a:p>
            <a:pPr marL="285750" indent="-285750" eaLnBrk="1" hangingPunct="1">
              <a:lnSpc>
                <a:spcPct val="90000"/>
              </a:lnSpc>
              <a:buFont typeface="Arial" panose="020B0604020202020204" pitchFamily="34" charset="0"/>
              <a:buChar char="•"/>
            </a:pPr>
            <a:r>
              <a:rPr lang="en-GB" altLang="en-US" sz="1600" dirty="0" smtClean="0">
                <a:latin typeface="+mj-lt"/>
              </a:rPr>
              <a:t>‘Help me understand’ (1)</a:t>
            </a:r>
          </a:p>
          <a:p>
            <a:pPr marL="285750" indent="-285750" eaLnBrk="1" hangingPunct="1">
              <a:lnSpc>
                <a:spcPct val="90000"/>
              </a:lnSpc>
              <a:buFont typeface="Arial" panose="020B0604020202020204" pitchFamily="34" charset="0"/>
              <a:buChar char="•"/>
            </a:pPr>
            <a:r>
              <a:rPr lang="en-GB" altLang="en-US" sz="1600" dirty="0" smtClean="0">
                <a:latin typeface="+mj-lt"/>
              </a:rPr>
              <a:t>‘Someone to listen to me’ (1)</a:t>
            </a:r>
          </a:p>
          <a:p>
            <a:pPr marL="285750" indent="-285750" eaLnBrk="1" hangingPunct="1">
              <a:lnSpc>
                <a:spcPct val="90000"/>
              </a:lnSpc>
              <a:buFont typeface="Arial" panose="020B0604020202020204" pitchFamily="34" charset="0"/>
              <a:buChar char="•"/>
            </a:pPr>
            <a:r>
              <a:rPr lang="en-GB" altLang="en-US" sz="1600" dirty="0" smtClean="0">
                <a:latin typeface="+mj-lt"/>
              </a:rPr>
              <a:t>‘Give me time’ (1)</a:t>
            </a:r>
          </a:p>
          <a:p>
            <a:pPr marL="285750" indent="-285750" eaLnBrk="1" hangingPunct="1">
              <a:lnSpc>
                <a:spcPct val="90000"/>
              </a:lnSpc>
              <a:buFont typeface="Arial" panose="020B0604020202020204" pitchFamily="34" charset="0"/>
              <a:buChar char="•"/>
            </a:pPr>
            <a:r>
              <a:rPr lang="en-GB" altLang="en-US" sz="1600" dirty="0" smtClean="0">
                <a:latin typeface="+mj-lt"/>
              </a:rPr>
              <a:t>‘Avoid the term “disability”’ (1)</a:t>
            </a:r>
          </a:p>
          <a:p>
            <a:pPr marL="285750" indent="-285750" eaLnBrk="1" hangingPunct="1">
              <a:lnSpc>
                <a:spcPct val="90000"/>
              </a:lnSpc>
              <a:buFont typeface="Arial" panose="020B0604020202020204" pitchFamily="34" charset="0"/>
              <a:buChar char="•"/>
            </a:pPr>
            <a:r>
              <a:rPr lang="en-GB" altLang="en-US" sz="1600" dirty="0" smtClean="0">
                <a:latin typeface="+mj-lt"/>
              </a:rPr>
              <a:t>‘Educate others at school about SEN (1)</a:t>
            </a:r>
          </a:p>
          <a:p>
            <a:pPr marL="285750" indent="-285750" eaLnBrk="1" hangingPunct="1">
              <a:lnSpc>
                <a:spcPct val="90000"/>
              </a:lnSpc>
              <a:buFont typeface="Arial" panose="020B0604020202020204" pitchFamily="34" charset="0"/>
              <a:buChar char="•"/>
            </a:pPr>
            <a:r>
              <a:rPr lang="en-GB" altLang="en-US" sz="1600" dirty="0" smtClean="0">
                <a:latin typeface="+mj-lt"/>
              </a:rPr>
              <a:t>‘Promote my strengths’ (1)</a:t>
            </a:r>
          </a:p>
          <a:p>
            <a:pPr marL="285750" indent="-285750" eaLnBrk="1" hangingPunct="1">
              <a:lnSpc>
                <a:spcPct val="90000"/>
              </a:lnSpc>
              <a:buFont typeface="Arial" panose="020B0604020202020204" pitchFamily="34" charset="0"/>
              <a:buChar char="•"/>
            </a:pPr>
            <a:endParaRPr lang="en-GB" altLang="en-US" sz="1600" dirty="0" smtClean="0">
              <a:latin typeface="+mj-lt"/>
            </a:endParaRPr>
          </a:p>
        </p:txBody>
      </p:sp>
      <p:sp>
        <p:nvSpPr>
          <p:cNvPr id="2" name="TextBox 1"/>
          <p:cNvSpPr txBox="1"/>
          <p:nvPr/>
        </p:nvSpPr>
        <p:spPr>
          <a:xfrm>
            <a:off x="611560" y="1587579"/>
            <a:ext cx="6048672" cy="978729"/>
          </a:xfrm>
          <a:prstGeom prst="rect">
            <a:avLst/>
          </a:prstGeom>
          <a:noFill/>
        </p:spPr>
        <p:txBody>
          <a:bodyPr wrap="square" rtlCol="0">
            <a:spAutoFit/>
          </a:bodyPr>
          <a:lstStyle/>
          <a:p>
            <a:pPr eaLnBrk="1" hangingPunct="1">
              <a:lnSpc>
                <a:spcPct val="90000"/>
              </a:lnSpc>
            </a:pPr>
            <a:r>
              <a:rPr lang="en-GB" altLang="en-US" sz="1600" dirty="0">
                <a:latin typeface="+mj-lt"/>
              </a:rPr>
              <a:t>18 </a:t>
            </a:r>
            <a:r>
              <a:rPr lang="en-GB" altLang="en-US" sz="1600" dirty="0" smtClean="0">
                <a:latin typeface="+mj-lt"/>
              </a:rPr>
              <a:t>responses compared with </a:t>
            </a:r>
            <a:r>
              <a:rPr lang="en-GB" altLang="en-US" sz="1600" dirty="0">
                <a:latin typeface="+mj-lt"/>
              </a:rPr>
              <a:t>64 in </a:t>
            </a:r>
            <a:r>
              <a:rPr lang="en-GB" altLang="en-US" sz="1600" dirty="0" smtClean="0">
                <a:latin typeface="+mj-lt"/>
              </a:rPr>
              <a:t>2020</a:t>
            </a:r>
          </a:p>
          <a:p>
            <a:pPr eaLnBrk="1" hangingPunct="1">
              <a:lnSpc>
                <a:spcPct val="90000"/>
              </a:lnSpc>
            </a:pPr>
            <a:endParaRPr lang="en-GB" altLang="en-US" sz="1600" dirty="0" smtClean="0">
              <a:latin typeface="+mj-lt"/>
            </a:endParaRPr>
          </a:p>
          <a:p>
            <a:pPr eaLnBrk="1" hangingPunct="1">
              <a:lnSpc>
                <a:spcPct val="90000"/>
              </a:lnSpc>
            </a:pPr>
            <a:endParaRPr lang="en-GB" altLang="en-US" sz="1600" dirty="0">
              <a:latin typeface="+mj-lt"/>
            </a:endParaRPr>
          </a:p>
          <a:p>
            <a:pPr eaLnBrk="1" hangingPunct="1">
              <a:lnSpc>
                <a:spcPct val="90000"/>
              </a:lnSpc>
            </a:pPr>
            <a:r>
              <a:rPr lang="en-GB" altLang="en-US" sz="1600" dirty="0">
                <a:latin typeface="+mj-lt"/>
              </a:rPr>
              <a:t>20 themes were found including</a:t>
            </a:r>
            <a:r>
              <a:rPr lang="en-GB" altLang="en-US" sz="1600" dirty="0" smtClean="0">
                <a:latin typeface="+mj-lt"/>
              </a:rPr>
              <a:t>:</a:t>
            </a:r>
            <a:endParaRPr lang="en-GB" altLang="en-US" sz="1600" dirty="0">
              <a:latin typeface="+mj-lt"/>
            </a:endParaRPr>
          </a:p>
        </p:txBody>
      </p:sp>
    </p:spTree>
    <p:extLst>
      <p:ext uri="{BB962C8B-B14F-4D97-AF65-F5344CB8AC3E}">
        <p14:creationId xmlns:p14="http://schemas.microsoft.com/office/powerpoint/2010/main" val="3734050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sp>
        <p:nvSpPr>
          <p:cNvPr id="10244" name="Rectangle 3"/>
          <p:cNvSpPr>
            <a:spLocks noGrp="1" noChangeArrowheads="1"/>
          </p:cNvSpPr>
          <p:nvPr>
            <p:ph type="body" sz="half" idx="1"/>
          </p:nvPr>
        </p:nvSpPr>
        <p:spPr>
          <a:xfrm>
            <a:off x="179512" y="-41530"/>
            <a:ext cx="8280400" cy="673100"/>
          </a:xfrm>
        </p:spPr>
        <p:txBody>
          <a:bodyPr/>
          <a:lstStyle/>
          <a:p>
            <a:pPr marL="0" indent="0" eaLnBrk="1" hangingPunct="1">
              <a:buFontTx/>
              <a:buNone/>
            </a:pPr>
            <a:r>
              <a:rPr lang="en-US" altLang="en-US" sz="4000" b="1" dirty="0" smtClean="0">
                <a:solidFill>
                  <a:schemeClr val="accent1"/>
                </a:solidFill>
              </a:rPr>
              <a:t>Young People</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0245" name="Rectangle 3"/>
          <p:cNvSpPr txBox="1">
            <a:spLocks noChangeArrowheads="1"/>
          </p:cNvSpPr>
          <p:nvPr/>
        </p:nvSpPr>
        <p:spPr bwMode="auto">
          <a:xfrm>
            <a:off x="447675" y="4014760"/>
            <a:ext cx="8174669" cy="174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b="1" dirty="0" smtClean="0"/>
              <a:t>Overall,  </a:t>
            </a:r>
            <a:r>
              <a:rPr lang="en-GB" altLang="en-US" sz="1600" dirty="0" smtClean="0"/>
              <a:t>50% of young people responded either ‘Very positive’ or ‘Positive’</a:t>
            </a:r>
          </a:p>
          <a:p>
            <a:pPr marL="0" indent="0" eaLnBrk="1" hangingPunct="1">
              <a:lnSpc>
                <a:spcPct val="90000"/>
              </a:lnSpc>
              <a:buNone/>
            </a:pPr>
            <a:r>
              <a:rPr lang="en-GB" altLang="en-US" sz="1600" b="1" dirty="0" smtClean="0"/>
              <a:t>Social Life &amp; relationships, </a:t>
            </a:r>
            <a:r>
              <a:rPr lang="en-GB" altLang="en-US" sz="1600" dirty="0" smtClean="0"/>
              <a:t>56% </a:t>
            </a:r>
            <a:r>
              <a:rPr lang="en-GB" altLang="en-US" sz="1600" dirty="0"/>
              <a:t>responded either ‘Very positive’ or ‘Positive’</a:t>
            </a:r>
          </a:p>
          <a:p>
            <a:pPr marL="0" indent="0" eaLnBrk="1" hangingPunct="1">
              <a:lnSpc>
                <a:spcPct val="90000"/>
              </a:lnSpc>
              <a:buNone/>
            </a:pPr>
            <a:r>
              <a:rPr lang="en-GB" altLang="en-US" sz="1600" b="1" dirty="0" smtClean="0"/>
              <a:t>Good Health, </a:t>
            </a:r>
            <a:r>
              <a:rPr lang="en-GB" altLang="en-US" sz="1600" dirty="0" smtClean="0"/>
              <a:t>76% </a:t>
            </a:r>
            <a:r>
              <a:rPr lang="en-GB" altLang="en-US" sz="1600" dirty="0"/>
              <a:t>responded either ‘Very positive’ or ‘Positive’</a:t>
            </a:r>
          </a:p>
          <a:p>
            <a:pPr marL="0" indent="0" eaLnBrk="1" hangingPunct="1">
              <a:lnSpc>
                <a:spcPct val="90000"/>
              </a:lnSpc>
              <a:buNone/>
            </a:pPr>
            <a:endParaRPr lang="en-GB" altLang="en-US" sz="1600" dirty="0" smtClean="0"/>
          </a:p>
          <a:p>
            <a:pPr marL="0" indent="0" eaLnBrk="1" hangingPunct="1">
              <a:lnSpc>
                <a:spcPct val="90000"/>
              </a:lnSpc>
              <a:buNone/>
            </a:pPr>
            <a:r>
              <a:rPr lang="en-GB" altLang="en-US" sz="1600" dirty="0" smtClean="0"/>
              <a:t>Compared to 2020: </a:t>
            </a:r>
          </a:p>
          <a:p>
            <a:pPr eaLnBrk="1" hangingPunct="1">
              <a:lnSpc>
                <a:spcPct val="90000"/>
              </a:lnSpc>
            </a:pPr>
            <a:r>
              <a:rPr lang="en-GB" altLang="en-US" sz="1600" dirty="0" smtClean="0"/>
              <a:t>A lower percentage rated Very Positive for Social Life &amp; Relationships (-18.21%)</a:t>
            </a:r>
          </a:p>
          <a:p>
            <a:pPr eaLnBrk="1" hangingPunct="1">
              <a:lnSpc>
                <a:spcPct val="90000"/>
              </a:lnSpc>
            </a:pPr>
            <a:r>
              <a:rPr lang="en-GB" altLang="en-US" sz="1600" dirty="0" smtClean="0"/>
              <a:t>A lower percentage of people rated Positive for Good Health (-13.11%)</a:t>
            </a:r>
          </a:p>
          <a:p>
            <a:pPr eaLnBrk="1" hangingPunct="1">
              <a:lnSpc>
                <a:spcPct val="90000"/>
              </a:lnSpc>
            </a:pPr>
            <a:r>
              <a:rPr lang="en-GB" altLang="en-US" sz="1600" dirty="0" smtClean="0"/>
              <a:t>A higher percentage of people rated Negative for Employment/Education/Training (+7.76%)</a:t>
            </a:r>
          </a:p>
          <a:p>
            <a:pPr marL="0" indent="0" eaLnBrk="1" hangingPunct="1">
              <a:lnSpc>
                <a:spcPct val="90000"/>
              </a:lnSpc>
              <a:buNone/>
            </a:pPr>
            <a:r>
              <a:rPr lang="en-GB" altLang="en-US" sz="1600" dirty="0" smtClean="0"/>
              <a:t> </a:t>
            </a:r>
          </a:p>
        </p:txBody>
      </p:sp>
      <p:graphicFrame>
        <p:nvGraphicFramePr>
          <p:cNvPr id="16" name="Chart 15"/>
          <p:cNvGraphicFramePr>
            <a:graphicFrameLocks/>
          </p:cNvGraphicFramePr>
          <p:nvPr>
            <p:extLst>
              <p:ext uri="{D42A27DB-BD31-4B8C-83A1-F6EECF244321}">
                <p14:modId xmlns:p14="http://schemas.microsoft.com/office/powerpoint/2010/main" val="3527977341"/>
              </p:ext>
            </p:extLst>
          </p:nvPr>
        </p:nvGraphicFramePr>
        <p:xfrm>
          <a:off x="1187624" y="994528"/>
          <a:ext cx="6690360" cy="29070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0195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227957"/>
            <a:ext cx="8301038" cy="4648968"/>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4044950" y="6330469"/>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179512" y="-65740"/>
            <a:ext cx="8280400" cy="840153"/>
          </a:xfrm>
        </p:spPr>
        <p:txBody>
          <a:bodyPr/>
          <a:lstStyle/>
          <a:p>
            <a:pPr marL="0" indent="0" eaLnBrk="1" hangingPunct="1">
              <a:buNone/>
            </a:pPr>
            <a:r>
              <a:rPr lang="en-US" altLang="en-US" sz="4000" b="1" dirty="0" smtClean="0">
                <a:solidFill>
                  <a:schemeClr val="accent1"/>
                </a:solidFill>
              </a:rPr>
              <a:t>Young People –Staying Informed</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0245" name="Rectangle 3"/>
          <p:cNvSpPr txBox="1">
            <a:spLocks noChangeArrowheads="1"/>
          </p:cNvSpPr>
          <p:nvPr/>
        </p:nvSpPr>
        <p:spPr bwMode="auto">
          <a:xfrm>
            <a:off x="447675" y="3558510"/>
            <a:ext cx="8301038" cy="174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dirty="0" smtClean="0"/>
              <a:t>24 responses received, compared with 106 in 2020:</a:t>
            </a:r>
          </a:p>
          <a:p>
            <a:pPr marL="0" indent="0" eaLnBrk="1" hangingPunct="1">
              <a:lnSpc>
                <a:spcPct val="90000"/>
              </a:lnSpc>
              <a:buNone/>
            </a:pPr>
            <a:endParaRPr lang="en-GB" altLang="en-US" sz="1600" dirty="0" smtClean="0"/>
          </a:p>
          <a:p>
            <a:pPr eaLnBrk="1" hangingPunct="1">
              <a:lnSpc>
                <a:spcPct val="90000"/>
              </a:lnSpc>
            </a:pPr>
            <a:r>
              <a:rPr lang="en-GB" altLang="en-US" sz="1600" dirty="0" smtClean="0"/>
              <a:t>‘I do’: 5 people, 20.83% (-9.36%)</a:t>
            </a:r>
          </a:p>
          <a:p>
            <a:pPr eaLnBrk="1" hangingPunct="1">
              <a:lnSpc>
                <a:spcPct val="90000"/>
              </a:lnSpc>
            </a:pPr>
            <a:r>
              <a:rPr lang="en-GB" altLang="en-US" sz="1600" dirty="0" smtClean="0"/>
              <a:t>‘Parents/Carers’: 22 people, 91.67% (+11.48%)</a:t>
            </a:r>
          </a:p>
          <a:p>
            <a:pPr eaLnBrk="1" hangingPunct="1">
              <a:lnSpc>
                <a:spcPct val="90000"/>
              </a:lnSpc>
            </a:pPr>
            <a:r>
              <a:rPr lang="en-GB" altLang="en-US" sz="1600" dirty="0" smtClean="0"/>
              <a:t>‘Teachers/Teaching Assistants’: 7, 29.17% (-10.46%)</a:t>
            </a:r>
          </a:p>
          <a:p>
            <a:pPr eaLnBrk="1" hangingPunct="1">
              <a:lnSpc>
                <a:spcPct val="90000"/>
              </a:lnSpc>
            </a:pPr>
            <a:r>
              <a:rPr lang="en-GB" altLang="en-US" sz="1600" dirty="0" smtClean="0"/>
              <a:t>‘Special Education Needs Coordinator (SENCo)’: 3, 12.50% (-2.59%)</a:t>
            </a:r>
          </a:p>
          <a:p>
            <a:pPr eaLnBrk="1" hangingPunct="1">
              <a:lnSpc>
                <a:spcPct val="90000"/>
              </a:lnSpc>
            </a:pPr>
            <a:r>
              <a:rPr lang="en-GB" altLang="en-US" sz="1600" dirty="0" smtClean="0"/>
              <a:t>‘Friends’: 3, 12.50% (-4.48%)</a:t>
            </a:r>
          </a:p>
          <a:p>
            <a:pPr eaLnBrk="1" hangingPunct="1">
              <a:lnSpc>
                <a:spcPct val="90000"/>
              </a:lnSpc>
            </a:pPr>
            <a:r>
              <a:rPr lang="en-GB" altLang="en-US" sz="1600" dirty="0" smtClean="0"/>
              <a:t>‘Doctor’: 3, 12.50% (-6.37%)</a:t>
            </a:r>
          </a:p>
          <a:p>
            <a:pPr marL="0" indent="0" eaLnBrk="1" hangingPunct="1">
              <a:lnSpc>
                <a:spcPct val="90000"/>
              </a:lnSpc>
              <a:buNone/>
            </a:pPr>
            <a:endParaRPr lang="en-GB" altLang="en-US" sz="1600" dirty="0" smtClean="0"/>
          </a:p>
          <a:p>
            <a:pPr marL="0" indent="0" eaLnBrk="1" hangingPunct="1">
              <a:lnSpc>
                <a:spcPct val="90000"/>
              </a:lnSpc>
              <a:buNone/>
            </a:pPr>
            <a:r>
              <a:rPr lang="en-GB" altLang="en-US" sz="1600" dirty="0" smtClean="0"/>
              <a:t>‘Other’ (3): “</a:t>
            </a:r>
            <a:r>
              <a:rPr lang="en-GB" altLang="en-US" sz="1600" dirty="0"/>
              <a:t>HESW</a:t>
            </a:r>
            <a:r>
              <a:rPr lang="en-GB" altLang="en-US" sz="1600" dirty="0" smtClean="0"/>
              <a:t>” (1), </a:t>
            </a:r>
            <a:r>
              <a:rPr lang="en-GB" altLang="en-US" sz="1600" dirty="0"/>
              <a:t>“Don’t know</a:t>
            </a:r>
            <a:r>
              <a:rPr lang="en-GB" altLang="en-US" sz="1600" dirty="0" smtClean="0"/>
              <a:t>” (1), </a:t>
            </a:r>
            <a:r>
              <a:rPr lang="en-GB" altLang="en-US" sz="1600" dirty="0"/>
              <a:t>and “Social Worker</a:t>
            </a:r>
            <a:r>
              <a:rPr lang="en-GB" altLang="en-US" sz="1600" dirty="0" smtClean="0"/>
              <a:t>” (1)</a:t>
            </a:r>
            <a:endParaRPr lang="en-GB" altLang="en-US" sz="1600" dirty="0"/>
          </a:p>
          <a:p>
            <a:pPr eaLnBrk="1" hangingPunct="1">
              <a:lnSpc>
                <a:spcPct val="90000"/>
              </a:lnSpc>
            </a:pPr>
            <a:endParaRPr lang="en-GB" altLang="en-US" sz="1600" dirty="0" smtClean="0"/>
          </a:p>
        </p:txBody>
      </p:sp>
      <p:graphicFrame>
        <p:nvGraphicFramePr>
          <p:cNvPr id="12" name="Chart 11"/>
          <p:cNvGraphicFramePr>
            <a:graphicFrameLocks/>
          </p:cNvGraphicFramePr>
          <p:nvPr>
            <p:extLst>
              <p:ext uri="{D42A27DB-BD31-4B8C-83A1-F6EECF244321}">
                <p14:modId xmlns:p14="http://schemas.microsoft.com/office/powerpoint/2010/main" val="3143237442"/>
              </p:ext>
            </p:extLst>
          </p:nvPr>
        </p:nvGraphicFramePr>
        <p:xfrm>
          <a:off x="1043608" y="631271"/>
          <a:ext cx="7109504" cy="28158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0194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5123" name="Group 10"/>
          <p:cNvGrpSpPr>
            <a:grpSpLocks/>
          </p:cNvGrpSpPr>
          <p:nvPr/>
        </p:nvGrpSpPr>
        <p:grpSpPr bwMode="auto">
          <a:xfrm>
            <a:off x="3995738" y="6165850"/>
            <a:ext cx="4860925" cy="450850"/>
            <a:chOff x="4598671" y="6165304"/>
            <a:chExt cx="4257665" cy="450883"/>
          </a:xfrm>
        </p:grpSpPr>
        <p:pic>
          <p:nvPicPr>
            <p:cNvPr id="512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24" name="Rectangle 3"/>
          <p:cNvSpPr>
            <a:spLocks noGrp="1" noChangeArrowheads="1"/>
          </p:cNvSpPr>
          <p:nvPr>
            <p:ph type="body" sz="half" idx="1"/>
          </p:nvPr>
        </p:nvSpPr>
        <p:spPr>
          <a:xfrm>
            <a:off x="395288" y="404813"/>
            <a:ext cx="8280400" cy="673100"/>
          </a:xfrm>
        </p:spPr>
        <p:txBody>
          <a:bodyPr/>
          <a:lstStyle/>
          <a:p>
            <a:pPr marL="0" indent="0" eaLnBrk="1" hangingPunct="1">
              <a:buFontTx/>
              <a:buNone/>
            </a:pPr>
            <a:r>
              <a:rPr lang="en-US" altLang="en-US" sz="4000" b="1" dirty="0" smtClean="0">
                <a:solidFill>
                  <a:schemeClr val="accent1"/>
                </a:solidFill>
              </a:rPr>
              <a:t>Overview of Consultation</a:t>
            </a:r>
            <a:endParaRPr lang="en-US" altLang="en-US" sz="40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5125" name="Rectangle 3"/>
          <p:cNvSpPr txBox="1">
            <a:spLocks noChangeArrowheads="1"/>
          </p:cNvSpPr>
          <p:nvPr/>
        </p:nvSpPr>
        <p:spPr bwMode="auto">
          <a:xfrm>
            <a:off x="576263" y="1485106"/>
            <a:ext cx="7918450"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US" altLang="en-US" sz="1800" dirty="0"/>
              <a:t>Survey </a:t>
            </a:r>
            <a:r>
              <a:rPr lang="en-US" altLang="en-US" sz="1800" dirty="0" smtClean="0"/>
              <a:t>opened 11</a:t>
            </a:r>
            <a:r>
              <a:rPr lang="en-US" altLang="en-US" sz="1800" baseline="30000" dirty="0" smtClean="0"/>
              <a:t>th</a:t>
            </a:r>
            <a:r>
              <a:rPr lang="en-US" altLang="en-US" sz="1800" dirty="0" smtClean="0"/>
              <a:t> October to 17</a:t>
            </a:r>
            <a:r>
              <a:rPr lang="en-US" altLang="en-US" sz="1800" baseline="30000" dirty="0" smtClean="0"/>
              <a:t>th</a:t>
            </a:r>
            <a:r>
              <a:rPr lang="en-US" altLang="en-US" sz="1800" dirty="0" smtClean="0"/>
              <a:t> </a:t>
            </a:r>
            <a:r>
              <a:rPr lang="en-US" altLang="en-US" sz="1800" dirty="0"/>
              <a:t>December </a:t>
            </a:r>
            <a:r>
              <a:rPr lang="en-US" altLang="en-US" sz="1800" dirty="0" smtClean="0"/>
              <a:t>2021</a:t>
            </a:r>
          </a:p>
          <a:p>
            <a:pPr eaLnBrk="1" hangingPunct="1">
              <a:lnSpc>
                <a:spcPct val="90000"/>
              </a:lnSpc>
            </a:pPr>
            <a:endParaRPr lang="en-US" altLang="en-US" sz="1800" dirty="0"/>
          </a:p>
          <a:p>
            <a:pPr eaLnBrk="1" hangingPunct="1">
              <a:lnSpc>
                <a:spcPct val="90000"/>
              </a:lnSpc>
            </a:pPr>
            <a:r>
              <a:rPr lang="en-US" altLang="en-US" sz="1800" dirty="0" smtClean="0"/>
              <a:t>Online survey with promotion through SEND </a:t>
            </a:r>
            <a:r>
              <a:rPr lang="en-US" altLang="en-US" sz="1800" dirty="0"/>
              <a:t>Families </a:t>
            </a:r>
            <a:r>
              <a:rPr lang="en-US" altLang="en-US" sz="1800" dirty="0" smtClean="0"/>
              <a:t>Voice, STEP, SEND News Splash, SBC &amp; CCG newsletters &amp; SENCOs</a:t>
            </a:r>
          </a:p>
          <a:p>
            <a:pPr eaLnBrk="1" hangingPunct="1">
              <a:lnSpc>
                <a:spcPct val="90000"/>
              </a:lnSpc>
            </a:pPr>
            <a:endParaRPr lang="en-US" altLang="en-US" sz="1800" dirty="0">
              <a:solidFill>
                <a:srgbClr val="FF0000"/>
              </a:solidFill>
            </a:endParaRPr>
          </a:p>
          <a:p>
            <a:pPr eaLnBrk="1" hangingPunct="1">
              <a:lnSpc>
                <a:spcPct val="90000"/>
              </a:lnSpc>
            </a:pPr>
            <a:r>
              <a:rPr lang="en-US" altLang="en-US" sz="1800" dirty="0" smtClean="0"/>
              <a:t>368 </a:t>
            </a:r>
            <a:r>
              <a:rPr lang="en-US" altLang="en-US" sz="1800" dirty="0"/>
              <a:t>responses </a:t>
            </a:r>
            <a:r>
              <a:rPr lang="en-US" altLang="en-US" sz="1800" dirty="0" smtClean="0"/>
              <a:t>were submitted </a:t>
            </a:r>
            <a:r>
              <a:rPr lang="en-US" altLang="en-US" sz="1800" dirty="0"/>
              <a:t>in the survey </a:t>
            </a:r>
            <a:r>
              <a:rPr lang="en-US" altLang="en-US" sz="1800" dirty="0" smtClean="0"/>
              <a:t>period</a:t>
            </a:r>
          </a:p>
          <a:p>
            <a:pPr eaLnBrk="1" hangingPunct="1">
              <a:lnSpc>
                <a:spcPct val="90000"/>
              </a:lnSpc>
            </a:pPr>
            <a:endParaRPr lang="en-US" altLang="en-US" sz="1800" dirty="0"/>
          </a:p>
          <a:p>
            <a:pPr eaLnBrk="1" hangingPunct="1">
              <a:lnSpc>
                <a:spcPct val="90000"/>
              </a:lnSpc>
            </a:pPr>
            <a:r>
              <a:rPr lang="en-US" altLang="en-US" sz="1800" dirty="0"/>
              <a:t>Aim – to understand the experience of young people, their parents/</a:t>
            </a:r>
            <a:r>
              <a:rPr lang="en-US" altLang="en-US" sz="1800" dirty="0" err="1"/>
              <a:t>carers</a:t>
            </a:r>
            <a:r>
              <a:rPr lang="en-US" altLang="en-US" sz="1800" dirty="0"/>
              <a:t> and practitioners delivering services to know if our improvement plan is working, and capture their thoughts from the pandemic</a:t>
            </a:r>
          </a:p>
          <a:p>
            <a:pPr marL="0" indent="0" eaLnBrk="1" hangingPunct="1">
              <a:lnSpc>
                <a:spcPct val="90000"/>
              </a:lnSpc>
              <a:buNone/>
            </a:pPr>
            <a:endParaRPr lang="en-US" altLang="en-US" sz="1800" dirty="0"/>
          </a:p>
          <a:p>
            <a:pPr eaLnBrk="1" hangingPunct="1">
              <a:lnSpc>
                <a:spcPct val="90000"/>
              </a:lnSpc>
            </a:pPr>
            <a:r>
              <a:rPr lang="en-US" altLang="en-US" sz="1800" dirty="0"/>
              <a:t>Comparison of responses to 2020, and </a:t>
            </a:r>
            <a:r>
              <a:rPr lang="en-US" altLang="en-US" sz="1800" dirty="0" smtClean="0"/>
              <a:t>some added </a:t>
            </a:r>
            <a:r>
              <a:rPr lang="en-US" altLang="en-US" sz="1800" dirty="0"/>
              <a:t>questions related specifically to effects from the pandemic</a:t>
            </a:r>
          </a:p>
          <a:p>
            <a:pPr eaLnBrk="1" hangingPunct="1">
              <a:lnSpc>
                <a:spcPct val="90000"/>
              </a:lnSpc>
            </a:pPr>
            <a:endParaRPr lang="en-US" altLang="en-US"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447675" y="1196752"/>
            <a:ext cx="8301038" cy="4680173"/>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0243" name="Group 10"/>
          <p:cNvGrpSpPr>
            <a:grpSpLocks/>
          </p:cNvGrpSpPr>
          <p:nvPr/>
        </p:nvGrpSpPr>
        <p:grpSpPr bwMode="auto">
          <a:xfrm>
            <a:off x="3995738" y="6165850"/>
            <a:ext cx="4860925" cy="450850"/>
            <a:chOff x="4598671" y="6165304"/>
            <a:chExt cx="4257665" cy="450883"/>
          </a:xfrm>
        </p:grpSpPr>
        <p:pic>
          <p:nvPicPr>
            <p:cNvPr id="102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44" name="Rectangle 3"/>
          <p:cNvSpPr>
            <a:spLocks noGrp="1" noChangeArrowheads="1"/>
          </p:cNvSpPr>
          <p:nvPr>
            <p:ph type="body" sz="half" idx="1"/>
          </p:nvPr>
        </p:nvSpPr>
        <p:spPr>
          <a:xfrm>
            <a:off x="179512" y="-112878"/>
            <a:ext cx="8280400" cy="673100"/>
          </a:xfrm>
        </p:spPr>
        <p:txBody>
          <a:bodyPr/>
          <a:lstStyle/>
          <a:p>
            <a:pPr marL="0" indent="0" eaLnBrk="1" hangingPunct="1">
              <a:buFontTx/>
              <a:buNone/>
            </a:pPr>
            <a:r>
              <a:rPr lang="en-US" altLang="en-US" sz="4000" b="1" dirty="0" smtClean="0">
                <a:solidFill>
                  <a:schemeClr val="accent1"/>
                </a:solidFill>
              </a:rPr>
              <a:t>Young People –Staying Informed </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0245" name="Rectangle 3"/>
          <p:cNvSpPr txBox="1">
            <a:spLocks noChangeArrowheads="1"/>
          </p:cNvSpPr>
          <p:nvPr/>
        </p:nvSpPr>
        <p:spPr bwMode="auto">
          <a:xfrm>
            <a:off x="475930" y="3229038"/>
            <a:ext cx="8623300" cy="1047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dirty="0" smtClean="0"/>
              <a:t>24 responses, compared with 101 in 2020 (differences since 2020 in parentheses):</a:t>
            </a:r>
          </a:p>
          <a:p>
            <a:pPr marL="0" indent="0" eaLnBrk="1" hangingPunct="1">
              <a:lnSpc>
                <a:spcPct val="90000"/>
              </a:lnSpc>
              <a:buNone/>
            </a:pPr>
            <a:endParaRPr lang="en-GB" altLang="en-US" sz="1600" dirty="0" smtClean="0"/>
          </a:p>
          <a:p>
            <a:pPr eaLnBrk="1" hangingPunct="1">
              <a:lnSpc>
                <a:spcPct val="90000"/>
              </a:lnSpc>
            </a:pPr>
            <a:r>
              <a:rPr lang="en-GB" altLang="en-US" sz="1600" dirty="0" smtClean="0"/>
              <a:t>Local Offer website: 0 (-2.97%)</a:t>
            </a:r>
          </a:p>
          <a:p>
            <a:pPr eaLnBrk="1" hangingPunct="1">
              <a:lnSpc>
                <a:spcPct val="90000"/>
              </a:lnSpc>
            </a:pPr>
            <a:r>
              <a:rPr lang="en-GB" altLang="en-US" sz="1600" dirty="0" smtClean="0"/>
              <a:t>Online/Internet search: 12, 50.00% (-7.43%)</a:t>
            </a:r>
          </a:p>
          <a:p>
            <a:pPr eaLnBrk="1" hangingPunct="1">
              <a:lnSpc>
                <a:spcPct val="90000"/>
              </a:lnSpc>
            </a:pPr>
            <a:r>
              <a:rPr lang="en-GB" altLang="en-US" sz="1600" dirty="0" smtClean="0"/>
              <a:t>Social media: 2, 8.33% (-4.54%)</a:t>
            </a:r>
          </a:p>
          <a:p>
            <a:pPr eaLnBrk="1" hangingPunct="1">
              <a:lnSpc>
                <a:spcPct val="90000"/>
              </a:lnSpc>
            </a:pPr>
            <a:r>
              <a:rPr lang="en-GB" altLang="en-US" sz="1600" dirty="0" smtClean="0"/>
              <a:t>Training Sessions/Events: 0 (-0.99%)</a:t>
            </a:r>
          </a:p>
          <a:p>
            <a:pPr eaLnBrk="1" hangingPunct="1">
              <a:lnSpc>
                <a:spcPct val="90000"/>
              </a:lnSpc>
            </a:pPr>
            <a:r>
              <a:rPr lang="en-GB" altLang="en-US" sz="1600" dirty="0" smtClean="0"/>
              <a:t>One-to-one/small group meetings: 3, 12.50% (+11.51%)</a:t>
            </a:r>
          </a:p>
          <a:p>
            <a:pPr eaLnBrk="1" hangingPunct="1">
              <a:lnSpc>
                <a:spcPct val="90000"/>
              </a:lnSpc>
            </a:pPr>
            <a:r>
              <a:rPr lang="en-GB" altLang="en-US" sz="1600" dirty="0" smtClean="0"/>
              <a:t>Discussion groups: 5, 20.83% (+17.86%)</a:t>
            </a:r>
          </a:p>
          <a:p>
            <a:pPr eaLnBrk="1" hangingPunct="1">
              <a:lnSpc>
                <a:spcPct val="90000"/>
              </a:lnSpc>
            </a:pPr>
            <a:r>
              <a:rPr lang="en-GB" altLang="en-US" sz="1600" dirty="0" smtClean="0"/>
              <a:t>Flyers/leaflets/posters: 1, 4.17% (+0.21%)</a:t>
            </a:r>
          </a:p>
          <a:p>
            <a:pPr eaLnBrk="1" hangingPunct="1">
              <a:lnSpc>
                <a:spcPct val="90000"/>
              </a:lnSpc>
            </a:pPr>
            <a:r>
              <a:rPr lang="en-GB" altLang="en-US" sz="1600" dirty="0" smtClean="0"/>
              <a:t>Other responses (1) “ask </a:t>
            </a:r>
            <a:r>
              <a:rPr lang="en-GB" altLang="en-US" sz="1600" dirty="0"/>
              <a:t>family </a:t>
            </a:r>
            <a:r>
              <a:rPr lang="en-GB" altLang="en-US" sz="1600" dirty="0" smtClean="0"/>
              <a:t>members/friends”</a:t>
            </a:r>
          </a:p>
        </p:txBody>
      </p:sp>
      <p:graphicFrame>
        <p:nvGraphicFramePr>
          <p:cNvPr id="12" name="Chart 11"/>
          <p:cNvGraphicFramePr>
            <a:graphicFrameLocks/>
          </p:cNvGraphicFramePr>
          <p:nvPr>
            <p:extLst>
              <p:ext uri="{D42A27DB-BD31-4B8C-83A1-F6EECF244321}">
                <p14:modId xmlns:p14="http://schemas.microsoft.com/office/powerpoint/2010/main" val="72810046"/>
              </p:ext>
            </p:extLst>
          </p:nvPr>
        </p:nvGraphicFramePr>
        <p:xfrm>
          <a:off x="1300798" y="526369"/>
          <a:ext cx="6451332" cy="26838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42550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447675" y="1198564"/>
            <a:ext cx="8301038" cy="4678361"/>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sp>
        <p:nvSpPr>
          <p:cNvPr id="11268" name="Rectangle 3"/>
          <p:cNvSpPr>
            <a:spLocks noGrp="1" noChangeArrowheads="1"/>
          </p:cNvSpPr>
          <p:nvPr>
            <p:ph type="body" sz="half" idx="1"/>
          </p:nvPr>
        </p:nvSpPr>
        <p:spPr>
          <a:xfrm>
            <a:off x="61913" y="-77302"/>
            <a:ext cx="8280400" cy="673100"/>
          </a:xfrm>
        </p:spPr>
        <p:txBody>
          <a:bodyPr/>
          <a:lstStyle/>
          <a:p>
            <a:pPr marL="0" indent="0" eaLnBrk="1" hangingPunct="1">
              <a:buFontTx/>
              <a:buNone/>
            </a:pPr>
            <a:r>
              <a:rPr lang="en-US" altLang="en-US" sz="4000" b="1" dirty="0" smtClean="0">
                <a:solidFill>
                  <a:schemeClr val="accent1"/>
                </a:solidFill>
              </a:rPr>
              <a:t>Parent/Carers</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1269" name="Rectangle 3"/>
          <p:cNvSpPr txBox="1">
            <a:spLocks noChangeArrowheads="1"/>
          </p:cNvSpPr>
          <p:nvPr/>
        </p:nvSpPr>
        <p:spPr bwMode="auto">
          <a:xfrm>
            <a:off x="633725" y="4405824"/>
            <a:ext cx="8114988" cy="2872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ormAutofit/>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US" altLang="en-US" sz="1600" b="1" dirty="0" smtClean="0"/>
              <a:t>Most common responses: </a:t>
            </a:r>
            <a:r>
              <a:rPr lang="en-US" altLang="en-US" sz="1600" dirty="0" smtClean="0"/>
              <a:t>SENCO (75%), Community </a:t>
            </a:r>
            <a:r>
              <a:rPr lang="en-US" altLang="en-US" sz="1600" dirty="0" err="1" smtClean="0"/>
              <a:t>Paediatrician</a:t>
            </a:r>
            <a:r>
              <a:rPr lang="en-US" altLang="en-US" sz="1600" dirty="0" smtClean="0"/>
              <a:t> (45%), SALT (32%), SENAT (29%), OT (28%), SENDIASS (25%). </a:t>
            </a:r>
          </a:p>
          <a:p>
            <a:pPr marL="0" indent="0" eaLnBrk="1" hangingPunct="1">
              <a:lnSpc>
                <a:spcPct val="90000"/>
              </a:lnSpc>
              <a:buNone/>
            </a:pPr>
            <a:endParaRPr lang="en-US" altLang="en-US" sz="1600" b="1" dirty="0"/>
          </a:p>
          <a:p>
            <a:pPr marL="0" indent="0" eaLnBrk="1" hangingPunct="1">
              <a:lnSpc>
                <a:spcPct val="90000"/>
              </a:lnSpc>
              <a:buNone/>
            </a:pPr>
            <a:r>
              <a:rPr lang="en-US" altLang="en-US" sz="1600" dirty="0" smtClean="0"/>
              <a:t>Additional categories added in 2021 include:</a:t>
            </a:r>
          </a:p>
          <a:p>
            <a:pPr eaLnBrk="1" hangingPunct="1">
              <a:lnSpc>
                <a:spcPct val="90000"/>
              </a:lnSpc>
            </a:pPr>
            <a:r>
              <a:rPr lang="en-US" altLang="en-US" sz="1600" dirty="0" smtClean="0"/>
              <a:t>Child and Adolescent Mental Health Service (CAMHS) (62, 24.80%)</a:t>
            </a:r>
          </a:p>
          <a:p>
            <a:pPr eaLnBrk="1" hangingPunct="1">
              <a:lnSpc>
                <a:spcPct val="90000"/>
              </a:lnSpc>
            </a:pPr>
            <a:r>
              <a:rPr lang="en-US" altLang="en-US" sz="1600" dirty="0" smtClean="0"/>
              <a:t>Targeted Mental Health Service (TAMHS) (56, 22.40%)</a:t>
            </a:r>
          </a:p>
          <a:p>
            <a:pPr eaLnBrk="1" hangingPunct="1">
              <a:lnSpc>
                <a:spcPct val="90000"/>
              </a:lnSpc>
            </a:pPr>
            <a:r>
              <a:rPr lang="en-US" altLang="en-US" sz="1600" dirty="0" smtClean="0"/>
              <a:t>Early Help Hub (51, 20.40%)</a:t>
            </a:r>
          </a:p>
          <a:p>
            <a:pPr eaLnBrk="1" hangingPunct="1">
              <a:lnSpc>
                <a:spcPct val="90000"/>
              </a:lnSpc>
            </a:pPr>
            <a:r>
              <a:rPr lang="en-US" altLang="en-US" sz="1600" dirty="0"/>
              <a:t>Aiming High (58, 23.20</a:t>
            </a:r>
            <a:r>
              <a:rPr lang="en-US" altLang="en-US" sz="1600" dirty="0" smtClean="0"/>
              <a:t>%)</a:t>
            </a:r>
          </a:p>
          <a:p>
            <a:pPr eaLnBrk="1" hangingPunct="1">
              <a:lnSpc>
                <a:spcPct val="90000"/>
              </a:lnSpc>
            </a:pPr>
            <a:r>
              <a:rPr lang="en-US" altLang="en-US" sz="1600" dirty="0" smtClean="0"/>
              <a:t>Education Psychology Service (44, 17.60%)</a:t>
            </a:r>
          </a:p>
          <a:p>
            <a:pPr marL="0" indent="0" eaLnBrk="1" hangingPunct="1">
              <a:lnSpc>
                <a:spcPct val="90000"/>
              </a:lnSpc>
              <a:buNone/>
            </a:pPr>
            <a:endParaRPr lang="en-US" altLang="en-US" sz="1600" dirty="0" smtClean="0"/>
          </a:p>
        </p:txBody>
      </p:sp>
      <p:graphicFrame>
        <p:nvGraphicFramePr>
          <p:cNvPr id="12" name="Chart 11"/>
          <p:cNvGraphicFramePr>
            <a:graphicFrameLocks/>
          </p:cNvGraphicFramePr>
          <p:nvPr>
            <p:extLst>
              <p:ext uri="{D42A27DB-BD31-4B8C-83A1-F6EECF244321}">
                <p14:modId xmlns:p14="http://schemas.microsoft.com/office/powerpoint/2010/main" val="2040545807"/>
              </p:ext>
            </p:extLst>
          </p:nvPr>
        </p:nvGraphicFramePr>
        <p:xfrm>
          <a:off x="725492" y="797804"/>
          <a:ext cx="7446908" cy="34952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760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1267" name="Group 10"/>
          <p:cNvGrpSpPr>
            <a:grpSpLocks/>
          </p:cNvGrpSpPr>
          <p:nvPr/>
        </p:nvGrpSpPr>
        <p:grpSpPr bwMode="auto">
          <a:xfrm>
            <a:off x="3995738" y="6165850"/>
            <a:ext cx="4860925" cy="450850"/>
            <a:chOff x="4598671" y="6165304"/>
            <a:chExt cx="4257665" cy="450883"/>
          </a:xfrm>
        </p:grpSpPr>
        <p:pic>
          <p:nvPicPr>
            <p:cNvPr id="1127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68" name="Rectangle 3"/>
          <p:cNvSpPr>
            <a:spLocks noGrp="1" noChangeArrowheads="1"/>
          </p:cNvSpPr>
          <p:nvPr>
            <p:ph type="body" sz="half" idx="1"/>
          </p:nvPr>
        </p:nvSpPr>
        <p:spPr>
          <a:xfrm>
            <a:off x="214313" y="-44906"/>
            <a:ext cx="8280400" cy="673100"/>
          </a:xfrm>
        </p:spPr>
        <p:txBody>
          <a:bodyPr/>
          <a:lstStyle/>
          <a:p>
            <a:pPr marL="0" indent="0" eaLnBrk="1" hangingPunct="1">
              <a:buFontTx/>
              <a:buNone/>
            </a:pPr>
            <a:r>
              <a:rPr lang="en-US" altLang="en-US" sz="4000" b="1" dirty="0" smtClean="0">
                <a:solidFill>
                  <a:schemeClr val="accent1"/>
                </a:solidFill>
              </a:rPr>
              <a:t>Parent/Carers</a:t>
            </a:r>
            <a:endParaRPr lang="en-US" altLang="en-US" sz="40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1269" name="Rectangle 3"/>
          <p:cNvSpPr txBox="1">
            <a:spLocks noChangeArrowheads="1"/>
          </p:cNvSpPr>
          <p:nvPr/>
        </p:nvSpPr>
        <p:spPr bwMode="auto">
          <a:xfrm>
            <a:off x="576263" y="1444625"/>
            <a:ext cx="7918450"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endParaRPr lang="en-US" altLang="en-US" sz="2800" dirty="0"/>
          </a:p>
          <a:p>
            <a:pPr eaLnBrk="1" hangingPunct="1">
              <a:lnSpc>
                <a:spcPct val="90000"/>
              </a:lnSpc>
            </a:pPr>
            <a:endParaRPr lang="en-US" altLang="en-US" sz="2800" dirty="0"/>
          </a:p>
          <a:p>
            <a:pPr eaLnBrk="1" hangingPunct="1">
              <a:lnSpc>
                <a:spcPct val="90000"/>
              </a:lnSpc>
            </a:pPr>
            <a:endParaRPr lang="en-US" altLang="en-US" sz="2800" dirty="0"/>
          </a:p>
          <a:p>
            <a:pPr eaLnBrk="1" hangingPunct="1">
              <a:lnSpc>
                <a:spcPct val="90000"/>
              </a:lnSpc>
            </a:pPr>
            <a:endParaRPr lang="en-US" altLang="en-US" sz="2800" dirty="0"/>
          </a:p>
        </p:txBody>
      </p:sp>
      <p:graphicFrame>
        <p:nvGraphicFramePr>
          <p:cNvPr id="12" name="Chart 11"/>
          <p:cNvGraphicFramePr>
            <a:graphicFrameLocks/>
          </p:cNvGraphicFramePr>
          <p:nvPr>
            <p:extLst>
              <p:ext uri="{D42A27DB-BD31-4B8C-83A1-F6EECF244321}">
                <p14:modId xmlns:p14="http://schemas.microsoft.com/office/powerpoint/2010/main" val="650149817"/>
              </p:ext>
            </p:extLst>
          </p:nvPr>
        </p:nvGraphicFramePr>
        <p:xfrm>
          <a:off x="1032828" y="705981"/>
          <a:ext cx="7067564" cy="264085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66996" y="3505581"/>
            <a:ext cx="8181717" cy="2554545"/>
          </a:xfrm>
          <a:prstGeom prst="rect">
            <a:avLst/>
          </a:prstGeom>
          <a:noFill/>
        </p:spPr>
        <p:txBody>
          <a:bodyPr wrap="square" rtlCol="0">
            <a:spAutoFit/>
          </a:bodyPr>
          <a:lstStyle/>
          <a:p>
            <a:r>
              <a:rPr lang="en-GB" sz="1600" dirty="0" smtClean="0">
                <a:latin typeface="+mj-lt"/>
              </a:rPr>
              <a:t>259 responses in 2021; </a:t>
            </a:r>
            <a:r>
              <a:rPr lang="en-GB" sz="1600" dirty="0">
                <a:latin typeface="+mj-lt"/>
              </a:rPr>
              <a:t>319 responses in </a:t>
            </a:r>
            <a:r>
              <a:rPr lang="en-GB" sz="1600" dirty="0" smtClean="0">
                <a:latin typeface="+mj-lt"/>
              </a:rPr>
              <a:t>2020</a:t>
            </a:r>
          </a:p>
          <a:p>
            <a:endParaRPr lang="en-GB" sz="1600" dirty="0" smtClean="0">
              <a:latin typeface="+mj-lt"/>
            </a:endParaRPr>
          </a:p>
          <a:p>
            <a:r>
              <a:rPr lang="en-GB" sz="1600" b="1" dirty="0" smtClean="0">
                <a:latin typeface="+mj-lt"/>
              </a:rPr>
              <a:t>58% children &amp; YP had an EHCP, 27% at SEND Support, 145 stated ‘Neither’</a:t>
            </a:r>
            <a:endParaRPr lang="en-GB" sz="1600" b="1" dirty="0">
              <a:latin typeface="+mj-lt"/>
            </a:endParaRPr>
          </a:p>
          <a:p>
            <a:endParaRPr lang="en-GB" sz="1600" dirty="0" smtClean="0">
              <a:latin typeface="+mj-lt"/>
            </a:endParaRPr>
          </a:p>
          <a:p>
            <a:pPr marL="285750" indent="-285750">
              <a:buFont typeface="Arial" panose="020B0604020202020204" pitchFamily="34" charset="0"/>
              <a:buChar char="•"/>
            </a:pPr>
            <a:r>
              <a:rPr lang="en-GB" sz="1600" dirty="0" smtClean="0">
                <a:latin typeface="+mj-lt"/>
              </a:rPr>
              <a:t>Ratings for EHCP decreased since 2020 (-11.32%)</a:t>
            </a:r>
          </a:p>
          <a:p>
            <a:pPr marL="285750" indent="-285750">
              <a:buFont typeface="Arial" panose="020B0604020202020204" pitchFamily="34" charset="0"/>
              <a:buChar char="•"/>
            </a:pPr>
            <a:r>
              <a:rPr lang="en-GB" sz="1600" dirty="0" smtClean="0">
                <a:latin typeface="+mj-lt"/>
              </a:rPr>
              <a:t>Ratings for SEN Support increased since 2020 (+5.24%)</a:t>
            </a:r>
          </a:p>
          <a:p>
            <a:pPr marL="285750" indent="-285750">
              <a:buFont typeface="Arial" panose="020B0604020202020204" pitchFamily="34" charset="0"/>
              <a:buChar char="•"/>
            </a:pPr>
            <a:r>
              <a:rPr lang="en-GB" sz="1600" dirty="0" smtClean="0">
                <a:latin typeface="+mj-lt"/>
              </a:rPr>
              <a:t>The percentage who rated ‘Neither’ increased since 2020 (+3.24%)</a:t>
            </a:r>
          </a:p>
          <a:p>
            <a:pPr marL="285750" indent="-285750">
              <a:buFont typeface="Arial" panose="020B0604020202020204" pitchFamily="34" charset="0"/>
              <a:buChar char="•"/>
            </a:pPr>
            <a:r>
              <a:rPr lang="en-GB" sz="1600" dirty="0" smtClean="0">
                <a:latin typeface="+mj-lt"/>
              </a:rPr>
              <a:t>‘I don’t know’ increased also (+2.37%)</a:t>
            </a:r>
          </a:p>
          <a:p>
            <a:pPr marL="285750" indent="-285750">
              <a:buFont typeface="Arial" panose="020B0604020202020204" pitchFamily="34" charset="0"/>
              <a:buChar char="•"/>
            </a:pPr>
            <a:r>
              <a:rPr lang="en-GB" sz="1600" dirty="0" smtClean="0">
                <a:latin typeface="+mj-lt"/>
              </a:rPr>
              <a:t>A previous question </a:t>
            </a:r>
            <a:r>
              <a:rPr lang="en-GB" sz="1600" dirty="0">
                <a:latin typeface="+mj-lt"/>
              </a:rPr>
              <a:t>for young people regarding EHCP status was removed in this </a:t>
            </a:r>
            <a:r>
              <a:rPr lang="en-GB" sz="1600" dirty="0" smtClean="0">
                <a:latin typeface="+mj-lt"/>
              </a:rPr>
              <a:t>survey</a:t>
            </a:r>
          </a:p>
          <a:p>
            <a:endParaRPr lang="en-GB" sz="1600"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447675" y="1241644"/>
            <a:ext cx="8301038" cy="4635281"/>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1267" name="Group 10"/>
          <p:cNvGrpSpPr>
            <a:grpSpLocks/>
          </p:cNvGrpSpPr>
          <p:nvPr/>
        </p:nvGrpSpPr>
        <p:grpSpPr bwMode="auto">
          <a:xfrm>
            <a:off x="3995738" y="6165850"/>
            <a:ext cx="4860925" cy="450850"/>
            <a:chOff x="4598671" y="6165304"/>
            <a:chExt cx="4257665" cy="450883"/>
          </a:xfrm>
        </p:grpSpPr>
        <p:pic>
          <p:nvPicPr>
            <p:cNvPr id="1127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68" name="Rectangle 3"/>
          <p:cNvSpPr>
            <a:spLocks noGrp="1" noChangeArrowheads="1"/>
          </p:cNvSpPr>
          <p:nvPr>
            <p:ph type="body" sz="half" idx="1"/>
          </p:nvPr>
        </p:nvSpPr>
        <p:spPr>
          <a:xfrm>
            <a:off x="61913" y="-103032"/>
            <a:ext cx="8280400" cy="673100"/>
          </a:xfrm>
        </p:spPr>
        <p:txBody>
          <a:bodyPr/>
          <a:lstStyle/>
          <a:p>
            <a:pPr marL="0" indent="0" eaLnBrk="1" hangingPunct="1">
              <a:buFontTx/>
              <a:buNone/>
            </a:pPr>
            <a:r>
              <a:rPr lang="en-US" altLang="en-US" sz="3500" b="1" dirty="0" smtClean="0">
                <a:solidFill>
                  <a:schemeClr val="accent1"/>
                </a:solidFill>
              </a:rPr>
              <a:t>Parent/Carers </a:t>
            </a:r>
            <a:r>
              <a:rPr lang="en-US" altLang="en-US" sz="3500" b="1" dirty="0">
                <a:solidFill>
                  <a:schemeClr val="accent1"/>
                </a:solidFill>
              </a:rPr>
              <a:t>– Working with you</a:t>
            </a:r>
            <a:endParaRPr lang="en-US" altLang="en-US" sz="35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1269" name="Rectangle 3"/>
          <p:cNvSpPr txBox="1">
            <a:spLocks noChangeArrowheads="1"/>
          </p:cNvSpPr>
          <p:nvPr/>
        </p:nvSpPr>
        <p:spPr bwMode="auto">
          <a:xfrm>
            <a:off x="447675" y="3460959"/>
            <a:ext cx="8456701" cy="291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US" altLang="en-US" sz="1600" dirty="0" smtClean="0"/>
              <a:t>27 parents agreed </a:t>
            </a:r>
            <a:r>
              <a:rPr lang="en-US" altLang="en-US" sz="1600" dirty="0"/>
              <a:t>that opportunities had improved </a:t>
            </a:r>
            <a:r>
              <a:rPr lang="en-US" altLang="en-US" sz="1600" dirty="0" smtClean="0"/>
              <a:t>(10%, decrease of 3.27</a:t>
            </a:r>
            <a:r>
              <a:rPr lang="en-US" altLang="en-US" sz="1600" dirty="0"/>
              <a:t>% </a:t>
            </a:r>
            <a:r>
              <a:rPr lang="en-US" altLang="en-US" sz="1600" dirty="0" smtClean="0"/>
              <a:t>since 2020</a:t>
            </a:r>
            <a:r>
              <a:rPr lang="en-US" altLang="en-US" sz="1600" dirty="0"/>
              <a:t>)</a:t>
            </a:r>
          </a:p>
          <a:p>
            <a:pPr eaLnBrk="1" hangingPunct="1">
              <a:lnSpc>
                <a:spcPct val="90000"/>
              </a:lnSpc>
            </a:pPr>
            <a:r>
              <a:rPr lang="en-US" altLang="en-US" sz="1600" dirty="0"/>
              <a:t>110 </a:t>
            </a:r>
            <a:r>
              <a:rPr lang="en-US" altLang="en-US" sz="1600" dirty="0" smtClean="0"/>
              <a:t>parents </a:t>
            </a:r>
            <a:r>
              <a:rPr lang="en-US" altLang="en-US" sz="1600" dirty="0"/>
              <a:t>felt </a:t>
            </a:r>
            <a:r>
              <a:rPr lang="en-US" altLang="en-US" sz="1600" dirty="0" smtClean="0"/>
              <a:t>opportunities </a:t>
            </a:r>
            <a:r>
              <a:rPr lang="en-US" altLang="en-US" sz="1600" dirty="0"/>
              <a:t>had stayed the same </a:t>
            </a:r>
            <a:r>
              <a:rPr lang="en-US" altLang="en-US" sz="1600" dirty="0" smtClean="0"/>
              <a:t>(42%, decrease of 5% </a:t>
            </a:r>
            <a:r>
              <a:rPr lang="en-US" altLang="en-US" sz="1600" dirty="0"/>
              <a:t>since 2020)</a:t>
            </a:r>
          </a:p>
          <a:p>
            <a:pPr eaLnBrk="1" hangingPunct="1">
              <a:lnSpc>
                <a:spcPct val="90000"/>
              </a:lnSpc>
            </a:pPr>
            <a:r>
              <a:rPr lang="en-US" altLang="en-US" sz="1600" dirty="0"/>
              <a:t>122 parents/</a:t>
            </a:r>
            <a:r>
              <a:rPr lang="en-US" altLang="en-US" sz="1600" dirty="0" err="1"/>
              <a:t>carers</a:t>
            </a:r>
            <a:r>
              <a:rPr lang="en-US" altLang="en-US" sz="1600" dirty="0"/>
              <a:t> disagreed </a:t>
            </a:r>
            <a:r>
              <a:rPr lang="en-US" altLang="en-US" sz="1600" dirty="0" smtClean="0"/>
              <a:t>(47%, increase of 8% </a:t>
            </a:r>
            <a:r>
              <a:rPr lang="en-US" altLang="en-US" sz="1600" dirty="0"/>
              <a:t>since 2020)</a:t>
            </a:r>
          </a:p>
          <a:p>
            <a:pPr marL="0" indent="0" eaLnBrk="1" hangingPunct="1">
              <a:lnSpc>
                <a:spcPct val="90000"/>
              </a:lnSpc>
              <a:buNone/>
            </a:pPr>
            <a:endParaRPr lang="en-US" altLang="en-US" sz="1600" dirty="0"/>
          </a:p>
          <a:p>
            <a:pPr marL="0" indent="0" eaLnBrk="1" hangingPunct="1">
              <a:lnSpc>
                <a:spcPct val="90000"/>
              </a:lnSpc>
              <a:buNone/>
            </a:pPr>
            <a:endParaRPr lang="en-US" altLang="en-US" sz="1600" dirty="0" smtClean="0"/>
          </a:p>
          <a:p>
            <a:pPr marL="0" indent="0" eaLnBrk="1" hangingPunct="1">
              <a:lnSpc>
                <a:spcPct val="90000"/>
              </a:lnSpc>
              <a:buNone/>
            </a:pPr>
            <a:r>
              <a:rPr lang="en-US" altLang="en-US" sz="1600" dirty="0" smtClean="0"/>
              <a:t>NB: The categories changed in 2021 to ‘Yes’, ‘Stayed the Same’, and ‘No’.</a:t>
            </a:r>
          </a:p>
          <a:p>
            <a:pPr marL="0" indent="0" eaLnBrk="1" hangingPunct="1">
              <a:lnSpc>
                <a:spcPct val="90000"/>
              </a:lnSpc>
              <a:buNone/>
            </a:pPr>
            <a:r>
              <a:rPr lang="en-US" altLang="en-US" sz="1600" dirty="0" smtClean="0"/>
              <a:t>The categories in 2020 were combined in the graph above, with ‘Strongly Agree’ and ‘Agree’ as ‘Yes’, ‘Neutral’ as ‘Stayed the same’, and ‘Disagree’ and ‘Strongly Disagree’ as ‘No’</a:t>
            </a:r>
          </a:p>
          <a:p>
            <a:pPr marL="0" indent="0" eaLnBrk="1" hangingPunct="1">
              <a:lnSpc>
                <a:spcPct val="90000"/>
              </a:lnSpc>
              <a:buNone/>
            </a:pPr>
            <a:endParaRPr lang="en-US" altLang="en-US" sz="1600" dirty="0" smtClean="0"/>
          </a:p>
          <a:p>
            <a:pPr eaLnBrk="1" hangingPunct="1">
              <a:lnSpc>
                <a:spcPct val="90000"/>
              </a:lnSpc>
            </a:pPr>
            <a:endParaRPr lang="en-US" altLang="en-US" sz="1600" dirty="0">
              <a:solidFill>
                <a:srgbClr val="FF0000"/>
              </a:solidFill>
            </a:endParaRPr>
          </a:p>
        </p:txBody>
      </p:sp>
      <p:graphicFrame>
        <p:nvGraphicFramePr>
          <p:cNvPr id="15" name="Chart 14"/>
          <p:cNvGraphicFramePr>
            <a:graphicFrameLocks/>
          </p:cNvGraphicFramePr>
          <p:nvPr>
            <p:extLst>
              <p:ext uri="{D42A27DB-BD31-4B8C-83A1-F6EECF244321}">
                <p14:modId xmlns:p14="http://schemas.microsoft.com/office/powerpoint/2010/main" val="3810045347"/>
              </p:ext>
            </p:extLst>
          </p:nvPr>
        </p:nvGraphicFramePr>
        <p:xfrm>
          <a:off x="683569" y="651867"/>
          <a:ext cx="7776864" cy="24420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9829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1267" name="Group 10"/>
          <p:cNvGrpSpPr>
            <a:grpSpLocks/>
          </p:cNvGrpSpPr>
          <p:nvPr/>
        </p:nvGrpSpPr>
        <p:grpSpPr bwMode="auto">
          <a:xfrm>
            <a:off x="3995738" y="6165850"/>
            <a:ext cx="4860925" cy="450850"/>
            <a:chOff x="4598671" y="6165304"/>
            <a:chExt cx="4257665" cy="450883"/>
          </a:xfrm>
        </p:grpSpPr>
        <p:pic>
          <p:nvPicPr>
            <p:cNvPr id="1127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68" name="Rectangle 3"/>
          <p:cNvSpPr>
            <a:spLocks noGrp="1" noChangeArrowheads="1"/>
          </p:cNvSpPr>
          <p:nvPr>
            <p:ph type="body" sz="half" idx="1"/>
          </p:nvPr>
        </p:nvSpPr>
        <p:spPr>
          <a:xfrm>
            <a:off x="61913" y="20376"/>
            <a:ext cx="8280400" cy="673100"/>
          </a:xfrm>
        </p:spPr>
        <p:txBody>
          <a:bodyPr/>
          <a:lstStyle/>
          <a:p>
            <a:pPr marL="0" indent="0" eaLnBrk="1" hangingPunct="1">
              <a:buFontTx/>
              <a:buNone/>
            </a:pPr>
            <a:r>
              <a:rPr lang="en-US" altLang="en-US" sz="4000" b="1" dirty="0" smtClean="0">
                <a:solidFill>
                  <a:schemeClr val="accent1"/>
                </a:solidFill>
              </a:rPr>
              <a:t>Parent/Carers</a:t>
            </a:r>
            <a:endParaRPr lang="en-US" altLang="en-US" sz="40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1269" name="Rectangle 3"/>
          <p:cNvSpPr txBox="1">
            <a:spLocks noChangeArrowheads="1"/>
          </p:cNvSpPr>
          <p:nvPr/>
        </p:nvSpPr>
        <p:spPr bwMode="auto">
          <a:xfrm>
            <a:off x="464243" y="3457786"/>
            <a:ext cx="8504554" cy="1847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1600" dirty="0"/>
          </a:p>
          <a:p>
            <a:pPr eaLnBrk="1" hangingPunct="1">
              <a:lnSpc>
                <a:spcPct val="90000"/>
              </a:lnSpc>
            </a:pPr>
            <a:r>
              <a:rPr lang="en-US" altLang="en-US" sz="1600" dirty="0" smtClean="0"/>
              <a:t>Decrease in percentage who rated ‘Very satisfied</a:t>
            </a:r>
            <a:r>
              <a:rPr lang="en-US" altLang="en-US" sz="1600" dirty="0"/>
              <a:t>’ and ‘Satisfied’ </a:t>
            </a:r>
            <a:r>
              <a:rPr lang="en-US" altLang="en-US" sz="1600" dirty="0" smtClean="0"/>
              <a:t>(total =19%, decrease of 10.6%) </a:t>
            </a:r>
          </a:p>
          <a:p>
            <a:pPr eaLnBrk="1" hangingPunct="1">
              <a:lnSpc>
                <a:spcPct val="90000"/>
              </a:lnSpc>
            </a:pPr>
            <a:r>
              <a:rPr lang="en-US" altLang="en-US" sz="1600" dirty="0" smtClean="0"/>
              <a:t>Decrease in neutral (total 24%, decrease of 4%)</a:t>
            </a:r>
          </a:p>
          <a:p>
            <a:pPr eaLnBrk="1" hangingPunct="1">
              <a:lnSpc>
                <a:spcPct val="90000"/>
              </a:lnSpc>
            </a:pPr>
            <a:r>
              <a:rPr lang="en-US" altLang="en-US" sz="1600" dirty="0" smtClean="0"/>
              <a:t>Increase in the percentage who were dissatisfied or very dissatisfied (total =58%, increase of 15 %)</a:t>
            </a:r>
          </a:p>
          <a:p>
            <a:pPr marL="0" indent="0" eaLnBrk="1" hangingPunct="1">
              <a:lnSpc>
                <a:spcPct val="90000"/>
              </a:lnSpc>
              <a:buNone/>
            </a:pPr>
            <a:endParaRPr lang="en-US" altLang="en-US" sz="1600" dirty="0"/>
          </a:p>
        </p:txBody>
      </p:sp>
      <p:graphicFrame>
        <p:nvGraphicFramePr>
          <p:cNvPr id="12" name="Chart 11"/>
          <p:cNvGraphicFramePr>
            <a:graphicFrameLocks/>
          </p:cNvGraphicFramePr>
          <p:nvPr>
            <p:extLst>
              <p:ext uri="{D42A27DB-BD31-4B8C-83A1-F6EECF244321}">
                <p14:modId xmlns:p14="http://schemas.microsoft.com/office/powerpoint/2010/main" val="974045300"/>
              </p:ext>
            </p:extLst>
          </p:nvPr>
        </p:nvGraphicFramePr>
        <p:xfrm>
          <a:off x="1187624" y="883653"/>
          <a:ext cx="6376272" cy="22180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5784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1267" name="Group 10"/>
          <p:cNvGrpSpPr>
            <a:grpSpLocks/>
          </p:cNvGrpSpPr>
          <p:nvPr/>
        </p:nvGrpSpPr>
        <p:grpSpPr bwMode="auto">
          <a:xfrm>
            <a:off x="3995738" y="6165850"/>
            <a:ext cx="4860925" cy="450850"/>
            <a:chOff x="4598671" y="6165304"/>
            <a:chExt cx="4257665" cy="450883"/>
          </a:xfrm>
        </p:grpSpPr>
        <p:pic>
          <p:nvPicPr>
            <p:cNvPr id="1127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68" name="Rectangle 3"/>
          <p:cNvSpPr>
            <a:spLocks noGrp="1" noChangeArrowheads="1"/>
          </p:cNvSpPr>
          <p:nvPr>
            <p:ph type="body" sz="half" idx="1"/>
          </p:nvPr>
        </p:nvSpPr>
        <p:spPr>
          <a:xfrm>
            <a:off x="75853" y="-99392"/>
            <a:ext cx="8280400" cy="673100"/>
          </a:xfrm>
        </p:spPr>
        <p:txBody>
          <a:bodyPr/>
          <a:lstStyle/>
          <a:p>
            <a:pPr marL="0" indent="0" eaLnBrk="1" hangingPunct="1">
              <a:buFontTx/>
              <a:buNone/>
            </a:pPr>
            <a:r>
              <a:rPr lang="en-US" altLang="en-US" sz="3500" b="1" dirty="0" smtClean="0">
                <a:solidFill>
                  <a:schemeClr val="accent1"/>
                </a:solidFill>
              </a:rPr>
              <a:t>Parent/Carers</a:t>
            </a:r>
            <a:endParaRPr lang="en-US" altLang="en-US" sz="35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1269" name="Rectangle 3"/>
          <p:cNvSpPr txBox="1">
            <a:spLocks noChangeArrowheads="1"/>
          </p:cNvSpPr>
          <p:nvPr/>
        </p:nvSpPr>
        <p:spPr bwMode="auto">
          <a:xfrm>
            <a:off x="465748" y="4375605"/>
            <a:ext cx="7993137" cy="59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b="1" dirty="0"/>
              <a:t>M</a:t>
            </a:r>
            <a:r>
              <a:rPr lang="en-GB" altLang="en-US" sz="1600" b="1" dirty="0" smtClean="0"/>
              <a:t>ost </a:t>
            </a:r>
            <a:r>
              <a:rPr lang="en-GB" altLang="en-US" sz="1600" b="1" dirty="0"/>
              <a:t>common themes:</a:t>
            </a:r>
          </a:p>
          <a:p>
            <a:pPr marL="285750" indent="-285750" eaLnBrk="1" hangingPunct="1">
              <a:lnSpc>
                <a:spcPct val="90000"/>
              </a:lnSpc>
              <a:buFont typeface="Arial" panose="020B0604020202020204" pitchFamily="34" charset="0"/>
              <a:buChar char="•"/>
            </a:pPr>
            <a:r>
              <a:rPr lang="en-GB" altLang="en-US" sz="1600" dirty="0" smtClean="0"/>
              <a:t>‘</a:t>
            </a:r>
            <a:r>
              <a:rPr lang="en-GB" altLang="en-US" sz="1600" dirty="0"/>
              <a:t>Long waiting lists’ </a:t>
            </a:r>
            <a:r>
              <a:rPr lang="en-GB" altLang="en-US" sz="1600" dirty="0" smtClean="0"/>
              <a:t>(62)</a:t>
            </a:r>
            <a:endParaRPr lang="en-GB" altLang="en-US" sz="1600" dirty="0"/>
          </a:p>
          <a:p>
            <a:pPr marL="285750" indent="-285750" eaLnBrk="1" hangingPunct="1">
              <a:lnSpc>
                <a:spcPct val="90000"/>
              </a:lnSpc>
              <a:buFont typeface="Arial" panose="020B0604020202020204" pitchFamily="34" charset="0"/>
              <a:buChar char="•"/>
            </a:pPr>
            <a:r>
              <a:rPr lang="en-GB" altLang="en-US" sz="1600" dirty="0"/>
              <a:t>‘</a:t>
            </a:r>
            <a:r>
              <a:rPr lang="en-GB" altLang="en-US" sz="1600" dirty="0" smtClean="0"/>
              <a:t>Not enough </a:t>
            </a:r>
            <a:r>
              <a:rPr lang="en-GB" altLang="en-US" sz="1600" dirty="0"/>
              <a:t>support’ </a:t>
            </a:r>
            <a:r>
              <a:rPr lang="en-GB" altLang="en-US" sz="1600" dirty="0" smtClean="0"/>
              <a:t>(41)</a:t>
            </a:r>
          </a:p>
          <a:p>
            <a:pPr marL="285750" indent="-285750" eaLnBrk="1" hangingPunct="1">
              <a:lnSpc>
                <a:spcPct val="90000"/>
              </a:lnSpc>
              <a:buFont typeface="Arial" panose="020B0604020202020204" pitchFamily="34" charset="0"/>
              <a:buChar char="•"/>
            </a:pPr>
            <a:r>
              <a:rPr lang="en-GB" altLang="en-US" sz="1600" dirty="0"/>
              <a:t>‘Access to support is difficult’ (24</a:t>
            </a:r>
            <a:r>
              <a:rPr lang="en-GB" altLang="en-US" sz="1600" dirty="0" smtClean="0"/>
              <a:t>)</a:t>
            </a:r>
            <a:endParaRPr lang="en-GB" altLang="en-US" sz="1600" dirty="0"/>
          </a:p>
          <a:p>
            <a:pPr marL="285750" indent="-285750" eaLnBrk="1" hangingPunct="1">
              <a:lnSpc>
                <a:spcPct val="90000"/>
              </a:lnSpc>
              <a:buFont typeface="Arial" panose="020B0604020202020204" pitchFamily="34" charset="0"/>
              <a:buChar char="•"/>
            </a:pPr>
            <a:endParaRPr lang="en-GB" altLang="en-US" sz="1600" dirty="0" smtClean="0"/>
          </a:p>
          <a:p>
            <a:pPr marL="285750" indent="-285750" eaLnBrk="1" hangingPunct="1">
              <a:lnSpc>
                <a:spcPct val="90000"/>
              </a:lnSpc>
              <a:buFont typeface="Arial" panose="020B0604020202020204" pitchFamily="34" charset="0"/>
              <a:buChar char="•"/>
            </a:pPr>
            <a:endParaRPr lang="en-GB" altLang="en-US" sz="1600" dirty="0"/>
          </a:p>
          <a:p>
            <a:pPr marL="285750" indent="-285750" eaLnBrk="1" hangingPunct="1">
              <a:lnSpc>
                <a:spcPct val="90000"/>
              </a:lnSpc>
              <a:buFont typeface="Arial" panose="020B0604020202020204" pitchFamily="34" charset="0"/>
              <a:buChar char="•"/>
            </a:pPr>
            <a:endParaRPr lang="en-GB" altLang="en-US" sz="1600" dirty="0" smtClean="0"/>
          </a:p>
          <a:p>
            <a:pPr marL="285750" indent="-285750" eaLnBrk="1" hangingPunct="1">
              <a:lnSpc>
                <a:spcPct val="90000"/>
              </a:lnSpc>
              <a:buFont typeface="Arial" panose="020B0604020202020204" pitchFamily="34" charset="0"/>
              <a:buChar char="•"/>
            </a:pPr>
            <a:r>
              <a:rPr lang="en-GB" altLang="en-US" sz="1600" dirty="0" smtClean="0"/>
              <a:t>‘</a:t>
            </a:r>
            <a:r>
              <a:rPr lang="en-GB" altLang="en-US" sz="1600" dirty="0"/>
              <a:t>Not </a:t>
            </a:r>
            <a:r>
              <a:rPr lang="en-GB" altLang="en-US" sz="1600" dirty="0" smtClean="0"/>
              <a:t>long </a:t>
            </a:r>
            <a:r>
              <a:rPr lang="en-GB" altLang="en-US" sz="1600" dirty="0"/>
              <a:t>enough’ </a:t>
            </a:r>
            <a:r>
              <a:rPr lang="en-GB" altLang="en-US" sz="1600" dirty="0" smtClean="0"/>
              <a:t>(12</a:t>
            </a:r>
            <a:r>
              <a:rPr lang="en-GB" altLang="en-US" sz="1600" dirty="0"/>
              <a:t>)</a:t>
            </a:r>
          </a:p>
          <a:p>
            <a:pPr marL="285750" indent="-285750" eaLnBrk="1" hangingPunct="1">
              <a:lnSpc>
                <a:spcPct val="90000"/>
              </a:lnSpc>
              <a:buFont typeface="Arial" panose="020B0604020202020204" pitchFamily="34" charset="0"/>
              <a:buChar char="•"/>
            </a:pPr>
            <a:r>
              <a:rPr lang="en-GB" altLang="en-US" sz="1600" dirty="0" smtClean="0"/>
              <a:t>‘</a:t>
            </a:r>
            <a:r>
              <a:rPr lang="en-GB" altLang="en-US" sz="1600" dirty="0"/>
              <a:t>Yes’ </a:t>
            </a:r>
            <a:r>
              <a:rPr lang="en-GB" altLang="en-US" sz="1600" dirty="0" smtClean="0"/>
              <a:t>(8)</a:t>
            </a:r>
          </a:p>
          <a:p>
            <a:pPr marL="285750" indent="-285750" eaLnBrk="1" hangingPunct="1">
              <a:lnSpc>
                <a:spcPct val="90000"/>
              </a:lnSpc>
              <a:buFont typeface="Arial" panose="020B0604020202020204" pitchFamily="34" charset="0"/>
              <a:buChar char="•"/>
            </a:pPr>
            <a:r>
              <a:rPr lang="en-GB" altLang="en-US" sz="1600" dirty="0"/>
              <a:t>‘Not enough support’ (7</a:t>
            </a:r>
            <a:r>
              <a:rPr lang="en-GB" altLang="en-US" sz="1600" dirty="0" smtClean="0"/>
              <a:t>)</a:t>
            </a:r>
            <a:endParaRPr lang="en-GB" sz="1600" dirty="0"/>
          </a:p>
          <a:p>
            <a:pPr marL="0" indent="0" eaLnBrk="1" hangingPunct="1">
              <a:lnSpc>
                <a:spcPct val="90000"/>
              </a:lnSpc>
              <a:buNone/>
            </a:pPr>
            <a:endParaRPr lang="en-GB" altLang="en-US" sz="1600" dirty="0">
              <a:solidFill>
                <a:srgbClr val="C00000"/>
              </a:solidFill>
            </a:endParaRPr>
          </a:p>
        </p:txBody>
      </p:sp>
      <p:graphicFrame>
        <p:nvGraphicFramePr>
          <p:cNvPr id="12" name="Chart 11"/>
          <p:cNvGraphicFramePr>
            <a:graphicFrameLocks/>
          </p:cNvGraphicFramePr>
          <p:nvPr>
            <p:extLst>
              <p:ext uri="{D42A27DB-BD31-4B8C-83A1-F6EECF244321}">
                <p14:modId xmlns:p14="http://schemas.microsoft.com/office/powerpoint/2010/main" val="1439609731"/>
              </p:ext>
            </p:extLst>
          </p:nvPr>
        </p:nvGraphicFramePr>
        <p:xfrm>
          <a:off x="1043608" y="517810"/>
          <a:ext cx="6552727" cy="269516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47675" y="3031514"/>
            <a:ext cx="8228623" cy="1280351"/>
          </a:xfrm>
          <a:prstGeom prst="rect">
            <a:avLst/>
          </a:prstGeom>
          <a:noFill/>
        </p:spPr>
        <p:txBody>
          <a:bodyPr wrap="square" rtlCol="0">
            <a:spAutoFit/>
          </a:bodyPr>
          <a:lstStyle/>
          <a:p>
            <a:endParaRPr lang="en-GB" altLang="en-US" sz="1600" dirty="0">
              <a:latin typeface="+mj-lt"/>
            </a:endParaRPr>
          </a:p>
          <a:p>
            <a:pPr marL="285750" indent="-285750" eaLnBrk="1" hangingPunct="1">
              <a:lnSpc>
                <a:spcPct val="90000"/>
              </a:lnSpc>
              <a:buFont typeface="Arial" panose="020B0604020202020204" pitchFamily="34" charset="0"/>
              <a:buChar char="•"/>
            </a:pPr>
            <a:endParaRPr lang="en-GB" altLang="en-US" sz="1600" dirty="0" smtClean="0">
              <a:latin typeface="+mn-lt"/>
            </a:endParaRPr>
          </a:p>
          <a:p>
            <a:pPr marL="285750" indent="-285750" eaLnBrk="1" hangingPunct="1">
              <a:lnSpc>
                <a:spcPct val="90000"/>
              </a:lnSpc>
              <a:buFont typeface="Arial" panose="020B0604020202020204" pitchFamily="34" charset="0"/>
              <a:buChar char="•"/>
            </a:pPr>
            <a:r>
              <a:rPr lang="en-GB" altLang="en-US" sz="1600" dirty="0">
                <a:latin typeface="+mn-lt"/>
              </a:rPr>
              <a:t>Always and Frequently decreased (total 9%, decrease of 8%)</a:t>
            </a:r>
          </a:p>
          <a:p>
            <a:pPr marL="285750" indent="-285750" eaLnBrk="1" hangingPunct="1">
              <a:lnSpc>
                <a:spcPct val="90000"/>
              </a:lnSpc>
              <a:buFont typeface="Arial" panose="020B0604020202020204" pitchFamily="34" charset="0"/>
              <a:buChar char="•"/>
            </a:pPr>
            <a:r>
              <a:rPr lang="en-GB" altLang="en-US" sz="1600" dirty="0" smtClean="0">
                <a:latin typeface="+mn-lt"/>
              </a:rPr>
              <a:t>Infrequently </a:t>
            </a:r>
            <a:r>
              <a:rPr lang="en-GB" altLang="en-US" sz="1600" dirty="0">
                <a:latin typeface="+mn-lt"/>
              </a:rPr>
              <a:t>and Never increased </a:t>
            </a:r>
            <a:r>
              <a:rPr lang="en-GB" altLang="en-US" sz="1600" dirty="0" smtClean="0">
                <a:latin typeface="+mn-lt"/>
              </a:rPr>
              <a:t> (total 65%, increase of 21%)</a:t>
            </a:r>
            <a:endParaRPr lang="en-GB" altLang="en-US" sz="1600" dirty="0">
              <a:latin typeface="+mn-lt"/>
            </a:endParaRPr>
          </a:p>
          <a:p>
            <a:endParaRPr lang="en-GB" sz="1800" dirty="0">
              <a:latin typeface="+mj-lt"/>
            </a:endParaRPr>
          </a:p>
        </p:txBody>
      </p:sp>
    </p:spTree>
    <p:extLst>
      <p:ext uri="{BB962C8B-B14F-4D97-AF65-F5344CB8AC3E}">
        <p14:creationId xmlns:p14="http://schemas.microsoft.com/office/powerpoint/2010/main" val="2002351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447675" y="1227311"/>
            <a:ext cx="8301038" cy="4689344"/>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1267" name="Group 10"/>
          <p:cNvGrpSpPr>
            <a:grpSpLocks/>
          </p:cNvGrpSpPr>
          <p:nvPr/>
        </p:nvGrpSpPr>
        <p:grpSpPr bwMode="auto">
          <a:xfrm>
            <a:off x="3995738" y="6165850"/>
            <a:ext cx="4860925" cy="450850"/>
            <a:chOff x="4598671" y="6165304"/>
            <a:chExt cx="4257665" cy="450883"/>
          </a:xfrm>
        </p:grpSpPr>
        <p:pic>
          <p:nvPicPr>
            <p:cNvPr id="1127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68" name="Rectangle 3"/>
          <p:cNvSpPr>
            <a:spLocks noGrp="1" noChangeArrowheads="1"/>
          </p:cNvSpPr>
          <p:nvPr>
            <p:ph type="body" sz="half" idx="1"/>
          </p:nvPr>
        </p:nvSpPr>
        <p:spPr>
          <a:xfrm>
            <a:off x="79288" y="-19537"/>
            <a:ext cx="8280400" cy="673100"/>
          </a:xfrm>
        </p:spPr>
        <p:txBody>
          <a:bodyPr/>
          <a:lstStyle/>
          <a:p>
            <a:pPr marL="0" indent="0" eaLnBrk="1" hangingPunct="1">
              <a:buFontTx/>
              <a:buNone/>
            </a:pPr>
            <a:r>
              <a:rPr lang="en-US" altLang="en-US" sz="3500" b="1" dirty="0" smtClean="0">
                <a:solidFill>
                  <a:schemeClr val="accent1"/>
                </a:solidFill>
              </a:rPr>
              <a:t>Parent/Carers – Working with you</a:t>
            </a:r>
            <a:endParaRPr lang="en-US" altLang="en-US" sz="3500" b="1"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1269" name="Rectangle 3"/>
          <p:cNvSpPr txBox="1">
            <a:spLocks noChangeArrowheads="1"/>
          </p:cNvSpPr>
          <p:nvPr/>
        </p:nvSpPr>
        <p:spPr bwMode="auto">
          <a:xfrm>
            <a:off x="467481" y="800705"/>
            <a:ext cx="7918450" cy="675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800" b="1" dirty="0"/>
              <a:t>Q24. What has worked well for your child over the last 12 months</a:t>
            </a:r>
            <a:r>
              <a:rPr lang="en-GB" altLang="en-US" sz="1800" b="1" dirty="0" smtClean="0"/>
              <a:t>?</a:t>
            </a:r>
          </a:p>
          <a:p>
            <a:pPr marL="0" indent="0" eaLnBrk="1" hangingPunct="1">
              <a:lnSpc>
                <a:spcPct val="90000"/>
              </a:lnSpc>
              <a:buNone/>
            </a:pPr>
            <a:endParaRPr lang="en-US" altLang="en-US" sz="2200" u="sng" dirty="0">
              <a:solidFill>
                <a:srgbClr val="FF0000"/>
              </a:solidFill>
            </a:endParaRPr>
          </a:p>
        </p:txBody>
      </p:sp>
      <p:sp>
        <p:nvSpPr>
          <p:cNvPr id="12" name="Rectangle 3"/>
          <p:cNvSpPr txBox="1">
            <a:spLocks noChangeArrowheads="1"/>
          </p:cNvSpPr>
          <p:nvPr/>
        </p:nvSpPr>
        <p:spPr bwMode="auto">
          <a:xfrm>
            <a:off x="467481" y="1554569"/>
            <a:ext cx="8016805" cy="1611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GB" altLang="en-US" sz="1600" dirty="0"/>
              <a:t>Support from school/nursery (39</a:t>
            </a:r>
            <a:r>
              <a:rPr lang="en-GB" altLang="en-US" sz="1600" dirty="0" smtClean="0"/>
              <a:t>)</a:t>
            </a:r>
          </a:p>
          <a:p>
            <a:pPr eaLnBrk="1" hangingPunct="1">
              <a:lnSpc>
                <a:spcPct val="90000"/>
              </a:lnSpc>
            </a:pPr>
            <a:r>
              <a:rPr lang="en-GB" altLang="en-US" sz="1600" dirty="0"/>
              <a:t>SENCo (15</a:t>
            </a:r>
            <a:r>
              <a:rPr lang="en-GB" altLang="en-US" sz="1600" dirty="0" smtClean="0"/>
              <a:t>)</a:t>
            </a:r>
          </a:p>
          <a:p>
            <a:pPr eaLnBrk="1" hangingPunct="1">
              <a:lnSpc>
                <a:spcPct val="90000"/>
              </a:lnSpc>
            </a:pPr>
            <a:r>
              <a:rPr lang="en-GB" altLang="en-US" sz="1600" dirty="0"/>
              <a:t>Support from parents/carers (14</a:t>
            </a:r>
            <a:r>
              <a:rPr lang="en-GB" altLang="en-US" sz="1600" dirty="0" smtClean="0"/>
              <a:t>)</a:t>
            </a:r>
            <a:endParaRPr lang="en-GB" altLang="en-US" sz="1600" dirty="0"/>
          </a:p>
          <a:p>
            <a:pPr eaLnBrk="1" hangingPunct="1">
              <a:lnSpc>
                <a:spcPct val="90000"/>
              </a:lnSpc>
            </a:pPr>
            <a:r>
              <a:rPr lang="en-GB" altLang="en-US" sz="1600" dirty="0"/>
              <a:t>New/appropriate school (13)</a:t>
            </a:r>
          </a:p>
          <a:p>
            <a:pPr eaLnBrk="1" hangingPunct="1">
              <a:lnSpc>
                <a:spcPct val="90000"/>
              </a:lnSpc>
            </a:pPr>
            <a:r>
              <a:rPr lang="en-GB" altLang="en-US" sz="1600" dirty="0"/>
              <a:t>Appointments/meetings (11)</a:t>
            </a:r>
          </a:p>
          <a:p>
            <a:pPr eaLnBrk="1" hangingPunct="1">
              <a:lnSpc>
                <a:spcPct val="90000"/>
              </a:lnSpc>
            </a:pPr>
            <a:r>
              <a:rPr lang="en-GB" altLang="en-US" sz="1600" dirty="0"/>
              <a:t>Therapy (11)</a:t>
            </a:r>
          </a:p>
          <a:p>
            <a:pPr eaLnBrk="1" hangingPunct="1">
              <a:lnSpc>
                <a:spcPct val="90000"/>
              </a:lnSpc>
            </a:pPr>
            <a:r>
              <a:rPr lang="en-GB" altLang="en-US" sz="1600" dirty="0"/>
              <a:t>Communication (</a:t>
            </a:r>
            <a:r>
              <a:rPr lang="en-GB" altLang="en-US" sz="1600" dirty="0" smtClean="0"/>
              <a:t>10)</a:t>
            </a:r>
          </a:p>
          <a:p>
            <a:pPr eaLnBrk="1" hangingPunct="1">
              <a:lnSpc>
                <a:spcPct val="90000"/>
              </a:lnSpc>
            </a:pPr>
            <a:r>
              <a:rPr lang="en-GB" altLang="en-US" sz="1600" dirty="0" smtClean="0"/>
              <a:t>EHCP </a:t>
            </a:r>
            <a:r>
              <a:rPr lang="en-GB" altLang="en-US" sz="1600" dirty="0"/>
              <a:t>process (9</a:t>
            </a:r>
            <a:r>
              <a:rPr lang="en-GB" altLang="en-US" sz="1600" dirty="0" smtClean="0"/>
              <a:t>)</a:t>
            </a:r>
          </a:p>
          <a:p>
            <a:pPr eaLnBrk="1" hangingPunct="1">
              <a:lnSpc>
                <a:spcPct val="90000"/>
              </a:lnSpc>
            </a:pPr>
            <a:r>
              <a:rPr lang="en-GB" altLang="en-US" sz="1600" dirty="0" smtClean="0"/>
              <a:t>CAMHS/TAMHS (9)</a:t>
            </a:r>
          </a:p>
          <a:p>
            <a:pPr eaLnBrk="1" hangingPunct="1">
              <a:lnSpc>
                <a:spcPct val="90000"/>
              </a:lnSpc>
            </a:pPr>
            <a:r>
              <a:rPr lang="en-GB" altLang="en-US" sz="1600" dirty="0"/>
              <a:t>Specialist school placement (7</a:t>
            </a:r>
            <a:r>
              <a:rPr lang="en-GB" altLang="en-US" sz="1600" dirty="0" smtClean="0"/>
              <a:t>)</a:t>
            </a:r>
          </a:p>
          <a:p>
            <a:pPr eaLnBrk="1" hangingPunct="1">
              <a:lnSpc>
                <a:spcPct val="90000"/>
              </a:lnSpc>
            </a:pPr>
            <a:r>
              <a:rPr lang="en-GB" altLang="en-US" sz="1600" dirty="0"/>
              <a:t>Timely support (7</a:t>
            </a:r>
            <a:r>
              <a:rPr lang="en-GB" altLang="en-US" sz="1600" dirty="0" smtClean="0"/>
              <a:t>)</a:t>
            </a:r>
          </a:p>
        </p:txBody>
      </p:sp>
      <p:sp>
        <p:nvSpPr>
          <p:cNvPr id="2" name="TextBox 1"/>
          <p:cNvSpPr txBox="1"/>
          <p:nvPr/>
        </p:nvSpPr>
        <p:spPr>
          <a:xfrm>
            <a:off x="536574" y="1203416"/>
            <a:ext cx="6805614" cy="584775"/>
          </a:xfrm>
          <a:prstGeom prst="rect">
            <a:avLst/>
          </a:prstGeom>
          <a:noFill/>
        </p:spPr>
        <p:txBody>
          <a:bodyPr wrap="square" rtlCol="0">
            <a:spAutoFit/>
          </a:bodyPr>
          <a:lstStyle/>
          <a:p>
            <a:r>
              <a:rPr lang="en-GB" altLang="en-US" sz="1600" dirty="0" smtClean="0">
                <a:latin typeface="+mj-lt"/>
              </a:rPr>
              <a:t>182 </a:t>
            </a:r>
            <a:r>
              <a:rPr lang="en-GB" altLang="en-US" sz="1600" dirty="0">
                <a:latin typeface="+mj-lt"/>
              </a:rPr>
              <a:t>responses, </a:t>
            </a:r>
            <a:r>
              <a:rPr lang="en-GB" altLang="en-US" sz="1600" dirty="0" smtClean="0">
                <a:latin typeface="+mj-lt"/>
              </a:rPr>
              <a:t>most common themes:</a:t>
            </a:r>
            <a:endParaRPr lang="en-GB" altLang="en-US" sz="1600" dirty="0">
              <a:latin typeface="+mj-lt"/>
            </a:endParaRPr>
          </a:p>
          <a:p>
            <a:endParaRPr lang="en-GB" sz="1600" dirty="0">
              <a:latin typeface="+mj-lt"/>
            </a:endParaRPr>
          </a:p>
        </p:txBody>
      </p:sp>
      <p:sp>
        <p:nvSpPr>
          <p:cNvPr id="13" name="Rectangle 3"/>
          <p:cNvSpPr txBox="1">
            <a:spLocks noChangeArrowheads="1"/>
          </p:cNvSpPr>
          <p:nvPr/>
        </p:nvSpPr>
        <p:spPr bwMode="auto">
          <a:xfrm>
            <a:off x="447637" y="3376888"/>
            <a:ext cx="7918450" cy="616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b="1" dirty="0"/>
              <a:t>Q25. How could SEND services be better for you in the future? </a:t>
            </a:r>
            <a:endParaRPr lang="en-GB" altLang="en-US" sz="1600" b="1" dirty="0" smtClean="0"/>
          </a:p>
          <a:p>
            <a:pPr marL="0" indent="0" eaLnBrk="1" hangingPunct="1">
              <a:lnSpc>
                <a:spcPct val="90000"/>
              </a:lnSpc>
              <a:buNone/>
            </a:pPr>
            <a:endParaRPr lang="en-US" altLang="en-US" sz="2000" dirty="0">
              <a:solidFill>
                <a:srgbClr val="FF0000"/>
              </a:solidFill>
            </a:endParaRPr>
          </a:p>
        </p:txBody>
      </p:sp>
      <p:sp>
        <p:nvSpPr>
          <p:cNvPr id="15" name="TextBox 14"/>
          <p:cNvSpPr txBox="1"/>
          <p:nvPr/>
        </p:nvSpPr>
        <p:spPr>
          <a:xfrm>
            <a:off x="611560" y="3730200"/>
            <a:ext cx="4025027" cy="338554"/>
          </a:xfrm>
          <a:prstGeom prst="rect">
            <a:avLst/>
          </a:prstGeom>
          <a:noFill/>
        </p:spPr>
        <p:txBody>
          <a:bodyPr wrap="square" rtlCol="0">
            <a:spAutoFit/>
          </a:bodyPr>
          <a:lstStyle/>
          <a:p>
            <a:r>
              <a:rPr lang="en-GB" altLang="en-US" sz="1600" dirty="0">
                <a:latin typeface="+mj-lt"/>
              </a:rPr>
              <a:t>185 responses, </a:t>
            </a:r>
            <a:r>
              <a:rPr lang="en-GB" altLang="en-US" sz="1600" dirty="0" smtClean="0">
                <a:latin typeface="+mj-lt"/>
              </a:rPr>
              <a:t>most common themes:</a:t>
            </a:r>
            <a:endParaRPr lang="en-GB" altLang="en-US" sz="1600" dirty="0">
              <a:latin typeface="+mj-lt"/>
            </a:endParaRPr>
          </a:p>
        </p:txBody>
      </p:sp>
      <p:sp>
        <p:nvSpPr>
          <p:cNvPr id="16" name="Rectangle 3"/>
          <p:cNvSpPr txBox="1">
            <a:spLocks noChangeArrowheads="1"/>
          </p:cNvSpPr>
          <p:nvPr/>
        </p:nvSpPr>
        <p:spPr bwMode="auto">
          <a:xfrm>
            <a:off x="447637" y="4123375"/>
            <a:ext cx="8696363" cy="179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r>
              <a:rPr lang="en-GB" altLang="en-US" sz="1600" dirty="0"/>
              <a:t>Better communication (58</a:t>
            </a:r>
            <a:r>
              <a:rPr lang="en-GB" altLang="en-US" sz="1600" dirty="0" smtClean="0"/>
              <a:t>)</a:t>
            </a:r>
          </a:p>
          <a:p>
            <a:pPr eaLnBrk="1" hangingPunct="1"/>
            <a:r>
              <a:rPr lang="en-GB" altLang="en-US" sz="1600" dirty="0" smtClean="0"/>
              <a:t>Reduce </a:t>
            </a:r>
            <a:r>
              <a:rPr lang="en-GB" altLang="en-US" sz="1600" dirty="0"/>
              <a:t>waiting lists (43</a:t>
            </a:r>
            <a:r>
              <a:rPr lang="en-GB" altLang="en-US" sz="1600" dirty="0" smtClean="0"/>
              <a:t>)</a:t>
            </a:r>
          </a:p>
          <a:p>
            <a:pPr eaLnBrk="1" hangingPunct="1"/>
            <a:r>
              <a:rPr lang="en-GB" altLang="en-US" sz="1600" dirty="0"/>
              <a:t>Give more support (41</a:t>
            </a:r>
            <a:r>
              <a:rPr lang="en-GB" altLang="en-US" sz="1600" dirty="0" smtClean="0"/>
              <a:t>)</a:t>
            </a:r>
          </a:p>
          <a:p>
            <a:pPr eaLnBrk="1" hangingPunct="1"/>
            <a:r>
              <a:rPr lang="en-GB" altLang="en-US" sz="1600" dirty="0"/>
              <a:t>Improve access (17</a:t>
            </a:r>
            <a:r>
              <a:rPr lang="en-GB" altLang="en-US" sz="1600" dirty="0" smtClean="0"/>
              <a:t>)</a:t>
            </a:r>
          </a:p>
          <a:p>
            <a:pPr eaLnBrk="1" hangingPunct="1"/>
            <a:r>
              <a:rPr lang="en-GB" altLang="en-US" sz="1600" dirty="0"/>
              <a:t>Knowing which services can be accessed (16</a:t>
            </a:r>
            <a:r>
              <a:rPr lang="en-GB" altLang="en-US" sz="1600" dirty="0" smtClean="0"/>
              <a:t>)</a:t>
            </a:r>
          </a:p>
          <a:p>
            <a:pPr eaLnBrk="1" hangingPunct="1"/>
            <a:r>
              <a:rPr lang="en-GB" altLang="en-US" sz="1600" dirty="0" smtClean="0"/>
              <a:t>Accountability (12)</a:t>
            </a:r>
          </a:p>
          <a:p>
            <a:pPr eaLnBrk="1" hangingPunct="1"/>
            <a:r>
              <a:rPr lang="en-GB" altLang="en-US" sz="1600" dirty="0"/>
              <a:t>More groups (13</a:t>
            </a:r>
            <a:r>
              <a:rPr lang="en-GB" altLang="en-US" sz="1600" dirty="0" smtClean="0"/>
              <a:t>)</a:t>
            </a:r>
          </a:p>
          <a:p>
            <a:pPr eaLnBrk="1" hangingPunct="1"/>
            <a:r>
              <a:rPr lang="en-GB" altLang="en-US" sz="1600" dirty="0"/>
              <a:t>Staff training (12</a:t>
            </a:r>
            <a:r>
              <a:rPr lang="en-GB" altLang="en-US" sz="1600" dirty="0" smtClean="0"/>
              <a:t>)</a:t>
            </a:r>
          </a:p>
          <a:p>
            <a:pPr eaLnBrk="1" hangingPunct="1"/>
            <a:r>
              <a:rPr lang="en-GB" altLang="en-US" sz="1600" dirty="0"/>
              <a:t>Mental/emotional support (11</a:t>
            </a:r>
            <a:r>
              <a:rPr lang="en-GB" altLang="en-US" sz="1600" dirty="0" smtClean="0"/>
              <a:t>)</a:t>
            </a:r>
          </a:p>
          <a:p>
            <a:pPr eaLnBrk="1" hangingPunct="1"/>
            <a:r>
              <a:rPr lang="en-GB" altLang="en-US" sz="1600" dirty="0"/>
              <a:t>More staff (8</a:t>
            </a:r>
            <a:r>
              <a:rPr lang="en-GB" altLang="en-US" sz="1600" dirty="0" smtClean="0"/>
              <a:t>)</a:t>
            </a:r>
          </a:p>
          <a:p>
            <a:pPr eaLnBrk="1" hangingPunct="1"/>
            <a:r>
              <a:rPr lang="en-GB" altLang="en-US" sz="1600" dirty="0"/>
              <a:t>More training (7</a:t>
            </a:r>
            <a:r>
              <a:rPr lang="en-GB" altLang="en-US" sz="1600" dirty="0" smtClean="0"/>
              <a:t>)</a:t>
            </a:r>
          </a:p>
        </p:txBody>
      </p:sp>
    </p:spTree>
    <p:extLst>
      <p:ext uri="{BB962C8B-B14F-4D97-AF65-F5344CB8AC3E}">
        <p14:creationId xmlns:p14="http://schemas.microsoft.com/office/powerpoint/2010/main" val="1285999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
          <p:cNvGrpSpPr>
            <a:grpSpLocks/>
          </p:cNvGrpSpPr>
          <p:nvPr/>
        </p:nvGrpSpPr>
        <p:grpSpPr bwMode="auto">
          <a:xfrm>
            <a:off x="395536" y="1381686"/>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2291" name="Group 10"/>
          <p:cNvGrpSpPr>
            <a:grpSpLocks/>
          </p:cNvGrpSpPr>
          <p:nvPr/>
        </p:nvGrpSpPr>
        <p:grpSpPr bwMode="auto">
          <a:xfrm>
            <a:off x="3995738" y="6165850"/>
            <a:ext cx="4860925" cy="450850"/>
            <a:chOff x="4598671" y="6165304"/>
            <a:chExt cx="4257665" cy="450883"/>
          </a:xfrm>
        </p:grpSpPr>
        <p:pic>
          <p:nvPicPr>
            <p:cNvPr id="1229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292" name="Rectangle 3"/>
          <p:cNvSpPr>
            <a:spLocks noGrp="1" noChangeArrowheads="1"/>
          </p:cNvSpPr>
          <p:nvPr>
            <p:ph type="body" sz="half" idx="1"/>
          </p:nvPr>
        </p:nvSpPr>
        <p:spPr>
          <a:xfrm>
            <a:off x="61913" y="-45618"/>
            <a:ext cx="8280400" cy="673100"/>
          </a:xfrm>
        </p:spPr>
        <p:txBody>
          <a:bodyPr/>
          <a:lstStyle/>
          <a:p>
            <a:pPr marL="0" indent="0" eaLnBrk="1" hangingPunct="1">
              <a:buFontTx/>
              <a:buNone/>
            </a:pPr>
            <a:r>
              <a:rPr lang="en-US" altLang="en-US" sz="4000" b="1" dirty="0" smtClean="0">
                <a:solidFill>
                  <a:schemeClr val="accent1"/>
                </a:solidFill>
              </a:rPr>
              <a:t>Parent/</a:t>
            </a:r>
            <a:r>
              <a:rPr lang="en-US" altLang="en-US" sz="4000" b="1" dirty="0" err="1" smtClean="0">
                <a:solidFill>
                  <a:schemeClr val="accent1"/>
                </a:solidFill>
              </a:rPr>
              <a:t>Carers</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2293" name="Rectangle 3"/>
          <p:cNvSpPr txBox="1">
            <a:spLocks noChangeArrowheads="1"/>
          </p:cNvSpPr>
          <p:nvPr/>
        </p:nvSpPr>
        <p:spPr bwMode="auto">
          <a:xfrm>
            <a:off x="793870" y="3939862"/>
            <a:ext cx="6588025" cy="157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US" altLang="en-US" sz="1600" b="1" dirty="0" smtClean="0"/>
              <a:t>Overall: </a:t>
            </a:r>
            <a:r>
              <a:rPr lang="en-US" altLang="en-US" sz="1600" dirty="0" smtClean="0"/>
              <a:t>28% felt ‘Positive’ or ‘Very positive’</a:t>
            </a:r>
          </a:p>
          <a:p>
            <a:pPr marL="0" indent="0" eaLnBrk="1" hangingPunct="1">
              <a:lnSpc>
                <a:spcPct val="90000"/>
              </a:lnSpc>
              <a:buNone/>
            </a:pPr>
            <a:r>
              <a:rPr lang="en-US" altLang="en-US" sz="1600" b="1" dirty="0" smtClean="0"/>
              <a:t>Social Life &amp; Relationships: </a:t>
            </a:r>
            <a:r>
              <a:rPr lang="en-US" altLang="en-US" sz="1600" dirty="0"/>
              <a:t>21% felt ‘Positive’ or ‘Very positive’</a:t>
            </a:r>
          </a:p>
          <a:p>
            <a:pPr marL="0" indent="0" eaLnBrk="1" hangingPunct="1">
              <a:lnSpc>
                <a:spcPct val="90000"/>
              </a:lnSpc>
              <a:buNone/>
            </a:pPr>
            <a:r>
              <a:rPr lang="en-US" altLang="en-US" sz="1600" b="1" dirty="0" smtClean="0"/>
              <a:t>Good Health: </a:t>
            </a:r>
            <a:r>
              <a:rPr lang="en-US" altLang="en-US" sz="1600" dirty="0"/>
              <a:t>46% </a:t>
            </a:r>
            <a:r>
              <a:rPr lang="en-US" altLang="en-US" sz="1600" dirty="0" smtClean="0"/>
              <a:t>felt </a:t>
            </a:r>
            <a:r>
              <a:rPr lang="en-US" altLang="en-US" sz="1600" dirty="0"/>
              <a:t>‘Positive’ or ‘Very positive’</a:t>
            </a:r>
          </a:p>
          <a:p>
            <a:pPr marL="0" indent="0" eaLnBrk="1" hangingPunct="1">
              <a:lnSpc>
                <a:spcPct val="90000"/>
              </a:lnSpc>
              <a:buNone/>
            </a:pPr>
            <a:r>
              <a:rPr lang="en-US" altLang="en-US" sz="1600" b="1" dirty="0" smtClean="0"/>
              <a:t>Independent Living: </a:t>
            </a:r>
            <a:r>
              <a:rPr lang="en-US" altLang="en-US" sz="1600" dirty="0" smtClean="0"/>
              <a:t>25% </a:t>
            </a:r>
            <a:r>
              <a:rPr lang="en-US" altLang="en-US" sz="1600" dirty="0"/>
              <a:t>felt ‘Positive’ or ‘Very positive’</a:t>
            </a:r>
          </a:p>
          <a:p>
            <a:pPr marL="0" indent="0" eaLnBrk="1" hangingPunct="1">
              <a:lnSpc>
                <a:spcPct val="90000"/>
              </a:lnSpc>
              <a:buNone/>
            </a:pPr>
            <a:r>
              <a:rPr lang="en-US" altLang="en-US" sz="1600" b="1" dirty="0" smtClean="0"/>
              <a:t>Education/Employment/Training: </a:t>
            </a:r>
            <a:r>
              <a:rPr lang="en-US" altLang="en-US" sz="1600" dirty="0"/>
              <a:t>26% </a:t>
            </a:r>
            <a:r>
              <a:rPr lang="en-US" altLang="en-US" sz="1600" dirty="0" smtClean="0"/>
              <a:t>felt </a:t>
            </a:r>
            <a:r>
              <a:rPr lang="en-US" altLang="en-US" sz="1600" dirty="0"/>
              <a:t>‘Positive’ or ‘Very positive’</a:t>
            </a:r>
          </a:p>
          <a:p>
            <a:pPr marL="0" indent="0" eaLnBrk="1" hangingPunct="1">
              <a:lnSpc>
                <a:spcPct val="90000"/>
              </a:lnSpc>
              <a:buNone/>
            </a:pPr>
            <a:endParaRPr lang="en-US" altLang="en-US" sz="1600" dirty="0" smtClean="0"/>
          </a:p>
          <a:p>
            <a:pPr eaLnBrk="1" hangingPunct="1">
              <a:lnSpc>
                <a:spcPct val="90000"/>
              </a:lnSpc>
            </a:pPr>
            <a:r>
              <a:rPr lang="en-US" altLang="en-US" sz="1600" dirty="0" smtClean="0"/>
              <a:t>Parents/</a:t>
            </a:r>
            <a:r>
              <a:rPr lang="en-US" altLang="en-US" sz="1600" dirty="0" err="1" smtClean="0"/>
              <a:t>carers</a:t>
            </a:r>
            <a:r>
              <a:rPr lang="en-US" altLang="en-US" sz="1600" dirty="0" smtClean="0"/>
              <a:t> felt less positive across all areas since 2020</a:t>
            </a:r>
          </a:p>
        </p:txBody>
      </p:sp>
      <p:graphicFrame>
        <p:nvGraphicFramePr>
          <p:cNvPr id="12" name="Chart 11"/>
          <p:cNvGraphicFramePr>
            <a:graphicFrameLocks/>
          </p:cNvGraphicFramePr>
          <p:nvPr>
            <p:extLst>
              <p:ext uri="{D42A27DB-BD31-4B8C-83A1-F6EECF244321}">
                <p14:modId xmlns:p14="http://schemas.microsoft.com/office/powerpoint/2010/main" val="3061967554"/>
              </p:ext>
            </p:extLst>
          </p:nvPr>
        </p:nvGraphicFramePr>
        <p:xfrm>
          <a:off x="827584" y="627482"/>
          <a:ext cx="7148552" cy="293114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1267" name="Group 10"/>
          <p:cNvGrpSpPr>
            <a:grpSpLocks/>
          </p:cNvGrpSpPr>
          <p:nvPr/>
        </p:nvGrpSpPr>
        <p:grpSpPr bwMode="auto">
          <a:xfrm>
            <a:off x="3995738" y="6165850"/>
            <a:ext cx="4860925" cy="450850"/>
            <a:chOff x="4598671" y="6165304"/>
            <a:chExt cx="4257665" cy="450883"/>
          </a:xfrm>
        </p:grpSpPr>
        <p:pic>
          <p:nvPicPr>
            <p:cNvPr id="1127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68" name="Rectangle 3"/>
          <p:cNvSpPr>
            <a:spLocks noGrp="1" noChangeArrowheads="1"/>
          </p:cNvSpPr>
          <p:nvPr>
            <p:ph type="body" sz="half" idx="1"/>
          </p:nvPr>
        </p:nvSpPr>
        <p:spPr>
          <a:xfrm>
            <a:off x="91108" y="-26343"/>
            <a:ext cx="8280400" cy="673100"/>
          </a:xfrm>
        </p:spPr>
        <p:txBody>
          <a:bodyPr/>
          <a:lstStyle/>
          <a:p>
            <a:pPr marL="0" indent="0" eaLnBrk="1" hangingPunct="1">
              <a:buFontTx/>
              <a:buNone/>
            </a:pPr>
            <a:r>
              <a:rPr lang="en-US" altLang="en-US" sz="4000" b="1" dirty="0" smtClean="0">
                <a:solidFill>
                  <a:schemeClr val="accent1"/>
                </a:solidFill>
              </a:rPr>
              <a:t>Parent/Carers</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1269" name="Rectangle 3"/>
          <p:cNvSpPr txBox="1">
            <a:spLocks noChangeArrowheads="1"/>
          </p:cNvSpPr>
          <p:nvPr/>
        </p:nvSpPr>
        <p:spPr bwMode="auto">
          <a:xfrm>
            <a:off x="447674" y="3643208"/>
            <a:ext cx="7918450" cy="223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1600" dirty="0" smtClean="0"/>
          </a:p>
          <a:p>
            <a:pPr marL="0" indent="0" eaLnBrk="1" hangingPunct="1">
              <a:lnSpc>
                <a:spcPct val="90000"/>
              </a:lnSpc>
              <a:buNone/>
            </a:pPr>
            <a:r>
              <a:rPr lang="en-US" altLang="en-US" sz="1600" dirty="0" smtClean="0"/>
              <a:t>31% parents stated they were ‘Very Satisfied’ or ‘Satisfied’ with Swindon SEND Services (decrease of 21% since 2020).</a:t>
            </a:r>
          </a:p>
          <a:p>
            <a:pPr marL="0" indent="0" eaLnBrk="1" hangingPunct="1">
              <a:lnSpc>
                <a:spcPct val="90000"/>
              </a:lnSpc>
              <a:buNone/>
            </a:pPr>
            <a:endParaRPr lang="en-US" altLang="en-US" sz="1600" dirty="0" smtClean="0"/>
          </a:p>
          <a:p>
            <a:pPr marL="0" indent="0" eaLnBrk="1" hangingPunct="1">
              <a:lnSpc>
                <a:spcPct val="90000"/>
              </a:lnSpc>
              <a:buNone/>
            </a:pPr>
            <a:r>
              <a:rPr lang="en-US" altLang="en-US" sz="1600" dirty="0" smtClean="0"/>
              <a:t>Increases since 2020 were seen for:</a:t>
            </a:r>
          </a:p>
          <a:p>
            <a:pPr eaLnBrk="1" hangingPunct="1">
              <a:lnSpc>
                <a:spcPct val="90000"/>
              </a:lnSpc>
            </a:pPr>
            <a:r>
              <a:rPr lang="en-US" altLang="en-US" sz="1600" dirty="0" smtClean="0"/>
              <a:t>‘Dissatisfied’ (+5%)</a:t>
            </a:r>
          </a:p>
          <a:p>
            <a:pPr eaLnBrk="1" hangingPunct="1">
              <a:lnSpc>
                <a:spcPct val="90000"/>
              </a:lnSpc>
            </a:pPr>
            <a:r>
              <a:rPr lang="en-US" altLang="en-US" sz="1600" dirty="0" smtClean="0"/>
              <a:t>‘Very dissatisfied’ (+11%)</a:t>
            </a:r>
          </a:p>
          <a:p>
            <a:pPr eaLnBrk="1" hangingPunct="1">
              <a:lnSpc>
                <a:spcPct val="90000"/>
              </a:lnSpc>
            </a:pPr>
            <a:r>
              <a:rPr lang="en-US" altLang="en-US" sz="1600" dirty="0" smtClean="0"/>
              <a:t>‘I don’t know</a:t>
            </a:r>
            <a:r>
              <a:rPr lang="en-US" altLang="en-US" sz="1600" dirty="0"/>
              <a:t>’ </a:t>
            </a:r>
            <a:r>
              <a:rPr lang="en-US" altLang="en-US" sz="1600" dirty="0" smtClean="0"/>
              <a:t>(+</a:t>
            </a:r>
            <a:r>
              <a:rPr lang="en-US" altLang="en-US" sz="1600" dirty="0"/>
              <a:t>5</a:t>
            </a:r>
            <a:r>
              <a:rPr lang="en-US" altLang="en-US" sz="1600" dirty="0" smtClean="0"/>
              <a:t>%)</a:t>
            </a:r>
            <a:endParaRPr lang="en-US" altLang="en-US" sz="1600" dirty="0"/>
          </a:p>
          <a:p>
            <a:pPr marL="0" indent="0" eaLnBrk="1" hangingPunct="1">
              <a:lnSpc>
                <a:spcPct val="90000"/>
              </a:lnSpc>
              <a:buNone/>
            </a:pPr>
            <a:endParaRPr lang="en-US" altLang="en-US" sz="1600" dirty="0" smtClean="0"/>
          </a:p>
          <a:p>
            <a:pPr eaLnBrk="1" hangingPunct="1">
              <a:lnSpc>
                <a:spcPct val="90000"/>
              </a:lnSpc>
            </a:pPr>
            <a:endParaRPr lang="en-US" altLang="en-US" sz="1600" dirty="0"/>
          </a:p>
        </p:txBody>
      </p:sp>
      <p:graphicFrame>
        <p:nvGraphicFramePr>
          <p:cNvPr id="12" name="Chart 11"/>
          <p:cNvGraphicFramePr>
            <a:graphicFrameLocks/>
          </p:cNvGraphicFramePr>
          <p:nvPr>
            <p:extLst>
              <p:ext uri="{D42A27DB-BD31-4B8C-83A1-F6EECF244321}">
                <p14:modId xmlns:p14="http://schemas.microsoft.com/office/powerpoint/2010/main" val="1847726871"/>
              </p:ext>
            </p:extLst>
          </p:nvPr>
        </p:nvGraphicFramePr>
        <p:xfrm>
          <a:off x="722558" y="646757"/>
          <a:ext cx="7033973" cy="3111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8821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
          <p:cNvGrpSpPr>
            <a:grpSpLocks/>
          </p:cNvGrpSpPr>
          <p:nvPr/>
        </p:nvGrpSpPr>
        <p:grpSpPr bwMode="auto">
          <a:xfrm>
            <a:off x="447675" y="1366838"/>
            <a:ext cx="8301038" cy="4857992"/>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2291" name="Group 10"/>
          <p:cNvGrpSpPr>
            <a:grpSpLocks/>
          </p:cNvGrpSpPr>
          <p:nvPr/>
        </p:nvGrpSpPr>
        <p:grpSpPr bwMode="auto">
          <a:xfrm>
            <a:off x="3995738" y="6165850"/>
            <a:ext cx="4860925" cy="450850"/>
            <a:chOff x="4598671" y="6165304"/>
            <a:chExt cx="4257665" cy="450883"/>
          </a:xfrm>
        </p:grpSpPr>
        <p:pic>
          <p:nvPicPr>
            <p:cNvPr id="1229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292" name="Rectangle 3"/>
          <p:cNvSpPr>
            <a:spLocks noGrp="1" noChangeArrowheads="1"/>
          </p:cNvSpPr>
          <p:nvPr>
            <p:ph type="body" sz="half" idx="1"/>
          </p:nvPr>
        </p:nvSpPr>
        <p:spPr>
          <a:xfrm>
            <a:off x="61913" y="-80093"/>
            <a:ext cx="8280400" cy="673100"/>
          </a:xfrm>
        </p:spPr>
        <p:txBody>
          <a:bodyPr/>
          <a:lstStyle/>
          <a:p>
            <a:pPr marL="0" indent="0" eaLnBrk="1" hangingPunct="1">
              <a:buFontTx/>
              <a:buNone/>
            </a:pPr>
            <a:r>
              <a:rPr lang="en-US" altLang="en-US" sz="3500" b="1" dirty="0" smtClean="0">
                <a:solidFill>
                  <a:schemeClr val="accent1"/>
                </a:solidFill>
              </a:rPr>
              <a:t>Parent/Carers – Communication</a:t>
            </a:r>
            <a:endParaRPr lang="en-US" altLang="en-US" sz="35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3" name="TextBox 2"/>
          <p:cNvSpPr txBox="1"/>
          <p:nvPr/>
        </p:nvSpPr>
        <p:spPr>
          <a:xfrm>
            <a:off x="447675" y="4947852"/>
            <a:ext cx="8890498" cy="1200329"/>
          </a:xfrm>
          <a:prstGeom prst="rect">
            <a:avLst/>
          </a:prstGeom>
          <a:noFill/>
        </p:spPr>
        <p:txBody>
          <a:bodyPr wrap="square" numCol="1" rtlCol="0">
            <a:spAutoFit/>
          </a:bodyPr>
          <a:lstStyle/>
          <a:p>
            <a:pPr marL="0" indent="0" eaLnBrk="1" hangingPunct="1">
              <a:lnSpc>
                <a:spcPct val="90000"/>
              </a:lnSpc>
              <a:buNone/>
            </a:pPr>
            <a:r>
              <a:rPr lang="en-GB" altLang="en-US" sz="1600" dirty="0" smtClean="0">
                <a:latin typeface="+mj-lt"/>
              </a:rPr>
              <a:t>Most common responses: Parents/Carers (52%), SENCO (51%), Friends (45%), Teacher (43%)</a:t>
            </a:r>
          </a:p>
          <a:p>
            <a:pPr marL="0" indent="0" eaLnBrk="1" hangingPunct="1">
              <a:lnSpc>
                <a:spcPct val="90000"/>
              </a:lnSpc>
              <a:buNone/>
            </a:pPr>
            <a:endParaRPr lang="en-GB" altLang="en-US" sz="1600" dirty="0" smtClean="0">
              <a:latin typeface="+mj-lt"/>
            </a:endParaRPr>
          </a:p>
          <a:p>
            <a:pPr marL="0" indent="0" eaLnBrk="1" hangingPunct="1">
              <a:lnSpc>
                <a:spcPct val="90000"/>
              </a:lnSpc>
              <a:buNone/>
            </a:pPr>
            <a:endParaRPr lang="en-GB" altLang="en-US" sz="1600" dirty="0">
              <a:latin typeface="+mj-lt"/>
            </a:endParaRPr>
          </a:p>
          <a:p>
            <a:pPr marL="0" indent="0" eaLnBrk="1" hangingPunct="1">
              <a:lnSpc>
                <a:spcPct val="90000"/>
              </a:lnSpc>
              <a:buNone/>
            </a:pPr>
            <a:r>
              <a:rPr lang="en-GB" altLang="en-US" sz="1600" dirty="0" smtClean="0">
                <a:latin typeface="+mj-lt"/>
              </a:rPr>
              <a:t>Other </a:t>
            </a:r>
            <a:r>
              <a:rPr lang="en-GB" altLang="en-US" sz="1600" dirty="0">
                <a:latin typeface="+mj-lt"/>
              </a:rPr>
              <a:t>(</a:t>
            </a:r>
            <a:r>
              <a:rPr lang="en-GB" altLang="en-US" sz="1600" dirty="0" smtClean="0">
                <a:latin typeface="+mj-lt"/>
              </a:rPr>
              <a:t>33), most common themes –(not shown on graph): </a:t>
            </a:r>
            <a:r>
              <a:rPr lang="en-GB" sz="1600" dirty="0" smtClean="0">
                <a:latin typeface="+mj-lt"/>
              </a:rPr>
              <a:t>Paediatrician </a:t>
            </a:r>
            <a:r>
              <a:rPr lang="en-GB" sz="1600" dirty="0">
                <a:latin typeface="+mj-lt"/>
              </a:rPr>
              <a:t>(4</a:t>
            </a:r>
            <a:r>
              <a:rPr lang="en-GB" sz="1600" dirty="0" smtClean="0">
                <a:latin typeface="+mj-lt"/>
              </a:rPr>
              <a:t>), Family </a:t>
            </a:r>
            <a:r>
              <a:rPr lang="en-GB" sz="1600" dirty="0">
                <a:latin typeface="+mj-lt"/>
              </a:rPr>
              <a:t>(3</a:t>
            </a:r>
            <a:r>
              <a:rPr lang="en-GB" sz="1600" dirty="0" smtClean="0">
                <a:latin typeface="+mj-lt"/>
              </a:rPr>
              <a:t>), Pastoral </a:t>
            </a:r>
            <a:r>
              <a:rPr lang="en-GB" sz="1600" dirty="0">
                <a:latin typeface="+mj-lt"/>
              </a:rPr>
              <a:t>support at school (3</a:t>
            </a:r>
            <a:r>
              <a:rPr lang="en-GB" sz="1600" dirty="0" smtClean="0">
                <a:latin typeface="+mj-lt"/>
              </a:rPr>
              <a:t>), CAMHS/TAMHS </a:t>
            </a:r>
            <a:r>
              <a:rPr lang="en-GB" sz="1600" dirty="0">
                <a:latin typeface="+mj-lt"/>
              </a:rPr>
              <a:t>(3</a:t>
            </a:r>
            <a:r>
              <a:rPr lang="en-GB" sz="1600" dirty="0" smtClean="0">
                <a:latin typeface="+mj-lt"/>
              </a:rPr>
              <a:t>)</a:t>
            </a:r>
          </a:p>
        </p:txBody>
      </p:sp>
      <p:graphicFrame>
        <p:nvGraphicFramePr>
          <p:cNvPr id="15" name="Chart 14"/>
          <p:cNvGraphicFramePr>
            <a:graphicFrameLocks/>
          </p:cNvGraphicFramePr>
          <p:nvPr>
            <p:extLst>
              <p:ext uri="{D42A27DB-BD31-4B8C-83A1-F6EECF244321}">
                <p14:modId xmlns:p14="http://schemas.microsoft.com/office/powerpoint/2010/main" val="2126719129"/>
              </p:ext>
            </p:extLst>
          </p:nvPr>
        </p:nvGraphicFramePr>
        <p:xfrm>
          <a:off x="827584" y="583706"/>
          <a:ext cx="6924546" cy="40694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7258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5123" name="Group 10"/>
          <p:cNvGrpSpPr>
            <a:grpSpLocks/>
          </p:cNvGrpSpPr>
          <p:nvPr/>
        </p:nvGrpSpPr>
        <p:grpSpPr bwMode="auto">
          <a:xfrm>
            <a:off x="7253287" y="6165850"/>
            <a:ext cx="1603375" cy="450850"/>
            <a:chOff x="7451946" y="6165304"/>
            <a:chExt cx="1404390" cy="450883"/>
          </a:xfrm>
        </p:grpSpPr>
        <p:pic>
          <p:nvPicPr>
            <p:cNvPr id="512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24" name="Rectangle 3"/>
          <p:cNvSpPr>
            <a:spLocks noGrp="1" noChangeArrowheads="1"/>
          </p:cNvSpPr>
          <p:nvPr>
            <p:ph type="body" sz="half" idx="1"/>
          </p:nvPr>
        </p:nvSpPr>
        <p:spPr>
          <a:xfrm>
            <a:off x="251780" y="144864"/>
            <a:ext cx="8280400" cy="673100"/>
          </a:xfrm>
        </p:spPr>
        <p:txBody>
          <a:bodyPr/>
          <a:lstStyle/>
          <a:p>
            <a:pPr marL="0" indent="0" eaLnBrk="1" hangingPunct="1">
              <a:buFontTx/>
              <a:buNone/>
            </a:pPr>
            <a:r>
              <a:rPr lang="en-US" altLang="en-US" sz="4000" b="1" dirty="0" smtClean="0">
                <a:solidFill>
                  <a:schemeClr val="accent1"/>
                </a:solidFill>
              </a:rPr>
              <a:t>Breakdown of Respondents</a:t>
            </a:r>
            <a:endParaRPr lang="en-US" altLang="en-US" sz="4000" b="1" dirty="0" smtClean="0">
              <a:solidFill>
                <a:schemeClr val="bg1"/>
              </a:solidFill>
            </a:endParaRPr>
          </a:p>
        </p:txBody>
      </p:sp>
      <p:sp>
        <p:nvSpPr>
          <p:cNvPr id="5125" name="Rectangle 3"/>
          <p:cNvSpPr txBox="1">
            <a:spLocks noChangeArrowheads="1"/>
          </p:cNvSpPr>
          <p:nvPr/>
        </p:nvSpPr>
        <p:spPr bwMode="auto">
          <a:xfrm>
            <a:off x="539552" y="3356992"/>
            <a:ext cx="8136904" cy="1296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1600" dirty="0" smtClean="0"/>
          </a:p>
          <a:p>
            <a:pPr marL="0" indent="0" eaLnBrk="1" hangingPunct="1">
              <a:lnSpc>
                <a:spcPct val="90000"/>
              </a:lnSpc>
              <a:buNone/>
            </a:pPr>
            <a:endParaRPr lang="en-US" altLang="en-US" sz="1600" dirty="0" smtClean="0"/>
          </a:p>
          <a:p>
            <a:pPr marL="0" indent="0" eaLnBrk="1" hangingPunct="1">
              <a:lnSpc>
                <a:spcPct val="90000"/>
              </a:lnSpc>
              <a:buNone/>
            </a:pPr>
            <a:endParaRPr lang="en-US" altLang="en-US" sz="1600" dirty="0"/>
          </a:p>
          <a:p>
            <a:pPr marL="0" indent="0" eaLnBrk="1" hangingPunct="1">
              <a:lnSpc>
                <a:spcPct val="90000"/>
              </a:lnSpc>
              <a:buNone/>
            </a:pPr>
            <a:r>
              <a:rPr lang="en-US" altLang="en-US" sz="1600" dirty="0" smtClean="0"/>
              <a:t>Decrease in the total number of respondents for this survey, from 574 in 2020 to 386 in 2021. Fewer respondents in all three categories, with the greatest decrease for young people. </a:t>
            </a:r>
            <a:endParaRPr lang="en-GB" altLang="en-US" sz="1600" dirty="0" smtClean="0"/>
          </a:p>
          <a:p>
            <a:pPr eaLnBrk="1" hangingPunct="1">
              <a:lnSpc>
                <a:spcPct val="90000"/>
              </a:lnSpc>
            </a:pPr>
            <a:endParaRPr lang="en-US" altLang="en-US" sz="1600" dirty="0" smtClean="0"/>
          </a:p>
          <a:p>
            <a:pPr eaLnBrk="1" hangingPunct="1">
              <a:lnSpc>
                <a:spcPct val="90000"/>
              </a:lnSpc>
            </a:pPr>
            <a:r>
              <a:rPr lang="en-US" altLang="en-US" sz="1600" dirty="0" smtClean="0"/>
              <a:t>68% Parents, </a:t>
            </a:r>
            <a:r>
              <a:rPr lang="en-US" altLang="en-US" sz="1600" dirty="0"/>
              <a:t>25% </a:t>
            </a:r>
            <a:r>
              <a:rPr lang="en-US" altLang="en-US" sz="1600" dirty="0" smtClean="0"/>
              <a:t>professionals/practitioners, 7%  young people.</a:t>
            </a:r>
          </a:p>
          <a:p>
            <a:pPr eaLnBrk="1" hangingPunct="1">
              <a:lnSpc>
                <a:spcPct val="90000"/>
              </a:lnSpc>
            </a:pPr>
            <a:endParaRPr lang="en-US" altLang="en-US" sz="1600" dirty="0"/>
          </a:p>
          <a:p>
            <a:pPr eaLnBrk="1" hangingPunct="1">
              <a:lnSpc>
                <a:spcPct val="90000"/>
              </a:lnSpc>
            </a:pPr>
            <a:r>
              <a:rPr lang="en-US" altLang="en-US" sz="1600" dirty="0" smtClean="0"/>
              <a:t>YP breakdown of ages: </a:t>
            </a:r>
            <a:r>
              <a:rPr lang="en-US" altLang="en-US" sz="1600" dirty="0"/>
              <a:t>57% 13-15, 25% 16-18, 18% 19-21</a:t>
            </a:r>
          </a:p>
          <a:p>
            <a:pPr marL="0" indent="0" eaLnBrk="1" hangingPunct="1">
              <a:lnSpc>
                <a:spcPct val="90000"/>
              </a:lnSpc>
              <a:buNone/>
            </a:pPr>
            <a:endParaRPr lang="en-US" altLang="en-US" sz="1600" dirty="0"/>
          </a:p>
          <a:p>
            <a:pPr marL="0" indent="0" eaLnBrk="1" hangingPunct="1">
              <a:lnSpc>
                <a:spcPct val="90000"/>
              </a:lnSpc>
              <a:buNone/>
            </a:pPr>
            <a:r>
              <a:rPr lang="en-GB" altLang="en-US" sz="1600" dirty="0" smtClean="0"/>
              <a:t>Care </a:t>
            </a:r>
            <a:r>
              <a:rPr lang="en-GB" altLang="en-US" sz="1600" dirty="0"/>
              <a:t>should be given when comparing percentages for young people from one year to the next as they are based on a considerably smaller number.</a:t>
            </a:r>
          </a:p>
          <a:p>
            <a:pPr eaLnBrk="1" hangingPunct="1">
              <a:lnSpc>
                <a:spcPct val="90000"/>
              </a:lnSpc>
            </a:pPr>
            <a:endParaRPr lang="en-US" altLang="en-US" sz="1600"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1680" y="817964"/>
            <a:ext cx="6158504" cy="3355977"/>
          </a:xfrm>
          <a:prstGeom prst="rect">
            <a:avLst/>
          </a:prstGeom>
        </p:spPr>
      </p:pic>
    </p:spTree>
    <p:extLst>
      <p:ext uri="{BB962C8B-B14F-4D97-AF65-F5344CB8AC3E}">
        <p14:creationId xmlns:p14="http://schemas.microsoft.com/office/powerpoint/2010/main" val="2025695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2291" name="Group 10"/>
          <p:cNvGrpSpPr>
            <a:grpSpLocks/>
          </p:cNvGrpSpPr>
          <p:nvPr/>
        </p:nvGrpSpPr>
        <p:grpSpPr bwMode="auto">
          <a:xfrm>
            <a:off x="3995738" y="6165850"/>
            <a:ext cx="4860925" cy="450850"/>
            <a:chOff x="4598671" y="6165304"/>
            <a:chExt cx="4257665" cy="450883"/>
          </a:xfrm>
        </p:grpSpPr>
        <p:pic>
          <p:nvPicPr>
            <p:cNvPr id="1229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292" name="Rectangle 3"/>
          <p:cNvSpPr>
            <a:spLocks noGrp="1" noChangeArrowheads="1"/>
          </p:cNvSpPr>
          <p:nvPr>
            <p:ph type="body" sz="half" idx="1"/>
          </p:nvPr>
        </p:nvSpPr>
        <p:spPr>
          <a:xfrm>
            <a:off x="61913" y="0"/>
            <a:ext cx="8280400" cy="673100"/>
          </a:xfrm>
        </p:spPr>
        <p:txBody>
          <a:bodyPr/>
          <a:lstStyle/>
          <a:p>
            <a:pPr marL="0" indent="0" eaLnBrk="1" hangingPunct="1">
              <a:buFontTx/>
              <a:buNone/>
            </a:pPr>
            <a:r>
              <a:rPr lang="en-US" altLang="en-US" sz="3500" b="1" dirty="0" smtClean="0">
                <a:solidFill>
                  <a:schemeClr val="accent1"/>
                </a:solidFill>
              </a:rPr>
              <a:t>Parent/Carers – </a:t>
            </a:r>
            <a:r>
              <a:rPr lang="en-US" altLang="en-US" sz="3500" b="1" dirty="0">
                <a:solidFill>
                  <a:schemeClr val="accent1"/>
                </a:solidFill>
              </a:rPr>
              <a:t>Communication</a:t>
            </a:r>
            <a:endParaRPr lang="en-US" altLang="en-US" sz="35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2293" name="Rectangle 3"/>
          <p:cNvSpPr txBox="1">
            <a:spLocks noChangeArrowheads="1"/>
          </p:cNvSpPr>
          <p:nvPr/>
        </p:nvSpPr>
        <p:spPr bwMode="auto">
          <a:xfrm>
            <a:off x="478651" y="3933056"/>
            <a:ext cx="7918450" cy="167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1600" dirty="0" smtClean="0"/>
          </a:p>
          <a:p>
            <a:pPr marL="0" indent="0" eaLnBrk="1" hangingPunct="1">
              <a:lnSpc>
                <a:spcPct val="90000"/>
              </a:lnSpc>
              <a:buNone/>
            </a:pPr>
            <a:r>
              <a:rPr lang="en-US" altLang="en-US" sz="1600" dirty="0" smtClean="0"/>
              <a:t>Ratings in 2021 and 2020 were relatively similar.</a:t>
            </a:r>
          </a:p>
          <a:p>
            <a:pPr marL="0" indent="0" eaLnBrk="1" hangingPunct="1">
              <a:lnSpc>
                <a:spcPct val="90000"/>
              </a:lnSpc>
              <a:buNone/>
            </a:pPr>
            <a:endParaRPr lang="en-US" altLang="en-US" sz="1600" dirty="0" smtClean="0"/>
          </a:p>
          <a:p>
            <a:pPr eaLnBrk="1" hangingPunct="1">
              <a:lnSpc>
                <a:spcPct val="90000"/>
              </a:lnSpc>
            </a:pPr>
            <a:r>
              <a:rPr lang="en-US" altLang="en-US" sz="1600" dirty="0" smtClean="0"/>
              <a:t>‘Consistently’ &amp; ‘Frequently’ (11%, decrease of 1%)</a:t>
            </a:r>
          </a:p>
          <a:p>
            <a:pPr eaLnBrk="1" hangingPunct="1">
              <a:lnSpc>
                <a:spcPct val="90000"/>
              </a:lnSpc>
            </a:pPr>
            <a:r>
              <a:rPr lang="en-US" altLang="en-US" sz="1600" dirty="0" smtClean="0"/>
              <a:t>‘Sometimes’ (37%, decrease of 6%)</a:t>
            </a:r>
          </a:p>
          <a:p>
            <a:pPr eaLnBrk="1" hangingPunct="1">
              <a:lnSpc>
                <a:spcPct val="90000"/>
              </a:lnSpc>
            </a:pPr>
            <a:r>
              <a:rPr lang="en-US" altLang="en-US" sz="1600" dirty="0" smtClean="0"/>
              <a:t>‘Occasionally’ (36%, increase of 4%)</a:t>
            </a:r>
          </a:p>
          <a:p>
            <a:pPr eaLnBrk="1" hangingPunct="1">
              <a:lnSpc>
                <a:spcPct val="90000"/>
              </a:lnSpc>
            </a:pPr>
            <a:r>
              <a:rPr lang="en-US" altLang="en-US" sz="1600" dirty="0" smtClean="0"/>
              <a:t>‘Never’ (16%, increase of 2%)</a:t>
            </a:r>
          </a:p>
          <a:p>
            <a:pPr marL="0" indent="0" eaLnBrk="1" hangingPunct="1">
              <a:lnSpc>
                <a:spcPct val="90000"/>
              </a:lnSpc>
              <a:buNone/>
            </a:pPr>
            <a:endParaRPr lang="en-US" altLang="en-US" sz="1600" dirty="0">
              <a:solidFill>
                <a:srgbClr val="FF0000"/>
              </a:solidFill>
            </a:endParaRPr>
          </a:p>
          <a:p>
            <a:pPr eaLnBrk="1" hangingPunct="1">
              <a:lnSpc>
                <a:spcPct val="90000"/>
              </a:lnSpc>
            </a:pPr>
            <a:endParaRPr lang="en-US" altLang="en-US" sz="1600" dirty="0">
              <a:solidFill>
                <a:srgbClr val="FF0000"/>
              </a:solidFill>
            </a:endParaRPr>
          </a:p>
          <a:p>
            <a:pPr eaLnBrk="1" hangingPunct="1">
              <a:lnSpc>
                <a:spcPct val="90000"/>
              </a:lnSpc>
            </a:pPr>
            <a:endParaRPr lang="en-US" altLang="en-US" sz="1600" dirty="0">
              <a:solidFill>
                <a:srgbClr val="FF0000"/>
              </a:solidFill>
            </a:endParaRPr>
          </a:p>
        </p:txBody>
      </p:sp>
      <p:graphicFrame>
        <p:nvGraphicFramePr>
          <p:cNvPr id="12" name="Chart 11"/>
          <p:cNvGraphicFramePr>
            <a:graphicFrameLocks/>
          </p:cNvGraphicFramePr>
          <p:nvPr>
            <p:extLst>
              <p:ext uri="{D42A27DB-BD31-4B8C-83A1-F6EECF244321}">
                <p14:modId xmlns:p14="http://schemas.microsoft.com/office/powerpoint/2010/main" val="2289772617"/>
              </p:ext>
            </p:extLst>
          </p:nvPr>
        </p:nvGraphicFramePr>
        <p:xfrm>
          <a:off x="971600" y="806006"/>
          <a:ext cx="6984776" cy="31268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32822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2291" name="Group 10"/>
          <p:cNvGrpSpPr>
            <a:grpSpLocks/>
          </p:cNvGrpSpPr>
          <p:nvPr/>
        </p:nvGrpSpPr>
        <p:grpSpPr bwMode="auto">
          <a:xfrm>
            <a:off x="3995738" y="6165850"/>
            <a:ext cx="4860925" cy="450850"/>
            <a:chOff x="4598671" y="6165304"/>
            <a:chExt cx="4257665" cy="450883"/>
          </a:xfrm>
        </p:grpSpPr>
        <p:pic>
          <p:nvPicPr>
            <p:cNvPr id="1229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292" name="Rectangle 3"/>
          <p:cNvSpPr>
            <a:spLocks noGrp="1" noChangeArrowheads="1"/>
          </p:cNvSpPr>
          <p:nvPr>
            <p:ph type="body" sz="half" idx="1"/>
          </p:nvPr>
        </p:nvSpPr>
        <p:spPr>
          <a:xfrm>
            <a:off x="61913" y="-117759"/>
            <a:ext cx="8280400" cy="673100"/>
          </a:xfrm>
        </p:spPr>
        <p:txBody>
          <a:bodyPr/>
          <a:lstStyle/>
          <a:p>
            <a:pPr marL="0" indent="0" eaLnBrk="1" hangingPunct="1">
              <a:buFontTx/>
              <a:buNone/>
            </a:pPr>
            <a:r>
              <a:rPr lang="en-US" altLang="en-US" sz="4000" b="1" dirty="0" smtClean="0">
                <a:solidFill>
                  <a:schemeClr val="accent1"/>
                </a:solidFill>
              </a:rPr>
              <a:t>Parent/Carers – </a:t>
            </a:r>
            <a:r>
              <a:rPr lang="en-US" altLang="en-US" sz="4000" b="1" dirty="0">
                <a:solidFill>
                  <a:schemeClr val="accent1"/>
                </a:solidFill>
              </a:rPr>
              <a:t>Communication</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2" name="TextBox 1"/>
          <p:cNvSpPr txBox="1"/>
          <p:nvPr/>
        </p:nvSpPr>
        <p:spPr>
          <a:xfrm>
            <a:off x="447675" y="671455"/>
            <a:ext cx="8413407" cy="1200329"/>
          </a:xfrm>
          <a:prstGeom prst="rect">
            <a:avLst/>
          </a:prstGeom>
          <a:noFill/>
        </p:spPr>
        <p:txBody>
          <a:bodyPr wrap="square" rtlCol="0">
            <a:spAutoFit/>
          </a:bodyPr>
          <a:lstStyle/>
          <a:p>
            <a:r>
              <a:rPr lang="en-GB" sz="1800" b="1" dirty="0" smtClean="0">
                <a:latin typeface="+mj-lt"/>
              </a:rPr>
              <a:t>Q30. What difficulties (if any) did you experience with SEND Services throughout the pandemic?</a:t>
            </a:r>
          </a:p>
          <a:p>
            <a:endParaRPr lang="en-GB" sz="1800" b="1" dirty="0">
              <a:latin typeface="+mj-lt"/>
            </a:endParaRPr>
          </a:p>
          <a:p>
            <a:endParaRPr lang="en-GB" sz="1800" b="1" dirty="0">
              <a:latin typeface="+mj-lt"/>
            </a:endParaRPr>
          </a:p>
        </p:txBody>
      </p:sp>
      <p:sp>
        <p:nvSpPr>
          <p:cNvPr id="3" name="TextBox 2"/>
          <p:cNvSpPr txBox="1"/>
          <p:nvPr/>
        </p:nvSpPr>
        <p:spPr>
          <a:xfrm>
            <a:off x="496417" y="1366596"/>
            <a:ext cx="8138407" cy="1027974"/>
          </a:xfrm>
          <a:prstGeom prst="rect">
            <a:avLst/>
          </a:prstGeom>
          <a:noFill/>
        </p:spPr>
        <p:txBody>
          <a:bodyPr wrap="square" rtlCol="0">
            <a:spAutoFit/>
          </a:bodyPr>
          <a:lstStyle/>
          <a:p>
            <a:r>
              <a:rPr lang="en-GB" sz="1600" dirty="0">
                <a:latin typeface="+mj-lt"/>
              </a:rPr>
              <a:t>156 responses, most common themes were:</a:t>
            </a:r>
          </a:p>
          <a:p>
            <a:pPr marL="285750" indent="-285750" eaLnBrk="1" hangingPunct="1">
              <a:lnSpc>
                <a:spcPct val="90000"/>
              </a:lnSpc>
              <a:buFont typeface="Arial" panose="020B0604020202020204" pitchFamily="34" charset="0"/>
              <a:buChar char="•"/>
            </a:pPr>
            <a:r>
              <a:rPr lang="en-US" altLang="en-US" sz="1600" dirty="0" smtClean="0">
                <a:latin typeface="+mj-lt"/>
              </a:rPr>
              <a:t>Services </a:t>
            </a:r>
            <a:r>
              <a:rPr lang="en-US" altLang="en-US" sz="1600" dirty="0">
                <a:latin typeface="+mj-lt"/>
              </a:rPr>
              <a:t>stopped (</a:t>
            </a:r>
            <a:r>
              <a:rPr lang="en-US" altLang="en-US" sz="1600" dirty="0" smtClean="0">
                <a:latin typeface="+mj-lt"/>
              </a:rPr>
              <a:t>43), Lack </a:t>
            </a:r>
            <a:r>
              <a:rPr lang="en-US" altLang="en-US" sz="1600" dirty="0">
                <a:latin typeface="+mj-lt"/>
              </a:rPr>
              <a:t>of support (</a:t>
            </a:r>
            <a:r>
              <a:rPr lang="en-US" altLang="en-US" sz="1600" dirty="0" smtClean="0">
                <a:latin typeface="+mj-lt"/>
              </a:rPr>
              <a:t>29), Delays </a:t>
            </a:r>
            <a:r>
              <a:rPr lang="en-US" altLang="en-US" sz="1600" dirty="0">
                <a:latin typeface="+mj-lt"/>
              </a:rPr>
              <a:t>(</a:t>
            </a:r>
            <a:r>
              <a:rPr lang="en-US" altLang="en-US" sz="1600" dirty="0" smtClean="0">
                <a:latin typeface="+mj-lt"/>
              </a:rPr>
              <a:t>24), Communication </a:t>
            </a:r>
            <a:r>
              <a:rPr lang="en-US" altLang="en-US" sz="1600" dirty="0">
                <a:latin typeface="+mj-lt"/>
              </a:rPr>
              <a:t>(</a:t>
            </a:r>
            <a:r>
              <a:rPr lang="en-US" altLang="en-US" sz="1600" dirty="0" smtClean="0">
                <a:latin typeface="+mj-lt"/>
              </a:rPr>
              <a:t>14) and Not having face-to-face contact </a:t>
            </a:r>
            <a:r>
              <a:rPr lang="en-US" altLang="en-US" sz="1600" dirty="0">
                <a:latin typeface="+mj-lt"/>
              </a:rPr>
              <a:t>(14</a:t>
            </a:r>
            <a:r>
              <a:rPr lang="en-US" altLang="en-US" sz="1600" dirty="0" smtClean="0">
                <a:latin typeface="+mj-lt"/>
              </a:rPr>
              <a:t>)</a:t>
            </a:r>
            <a:endParaRPr lang="en-GB" sz="1600" dirty="0" smtClean="0">
              <a:latin typeface="+mj-lt"/>
            </a:endParaRPr>
          </a:p>
          <a:p>
            <a:endParaRPr lang="en-GB" sz="1600" dirty="0">
              <a:latin typeface="+mj-lt"/>
            </a:endParaRPr>
          </a:p>
        </p:txBody>
      </p:sp>
      <p:sp>
        <p:nvSpPr>
          <p:cNvPr id="15" name="TextBox 14"/>
          <p:cNvSpPr txBox="1"/>
          <p:nvPr/>
        </p:nvSpPr>
        <p:spPr>
          <a:xfrm>
            <a:off x="447675" y="2406417"/>
            <a:ext cx="8550057" cy="646331"/>
          </a:xfrm>
          <a:prstGeom prst="rect">
            <a:avLst/>
          </a:prstGeom>
          <a:noFill/>
        </p:spPr>
        <p:txBody>
          <a:bodyPr wrap="square" rtlCol="0">
            <a:spAutoFit/>
          </a:bodyPr>
          <a:lstStyle/>
          <a:p>
            <a:endParaRPr lang="en-GB" sz="1800" b="1" dirty="0" smtClean="0">
              <a:latin typeface="+mj-lt"/>
            </a:endParaRPr>
          </a:p>
          <a:p>
            <a:r>
              <a:rPr lang="en-GB" sz="1800" b="1" dirty="0" smtClean="0">
                <a:latin typeface="+mj-lt"/>
              </a:rPr>
              <a:t>Q31. </a:t>
            </a:r>
            <a:r>
              <a:rPr lang="en-GB" sz="1800" b="1" dirty="0">
                <a:latin typeface="+mj-lt"/>
              </a:rPr>
              <a:t>What support from SEND Services did you find helpful throughout the pandemic? </a:t>
            </a:r>
          </a:p>
        </p:txBody>
      </p:sp>
      <p:sp>
        <p:nvSpPr>
          <p:cNvPr id="16" name="TextBox 15"/>
          <p:cNvSpPr txBox="1"/>
          <p:nvPr/>
        </p:nvSpPr>
        <p:spPr>
          <a:xfrm>
            <a:off x="533226" y="3093375"/>
            <a:ext cx="8064787" cy="830997"/>
          </a:xfrm>
          <a:prstGeom prst="rect">
            <a:avLst/>
          </a:prstGeom>
          <a:noFill/>
        </p:spPr>
        <p:txBody>
          <a:bodyPr wrap="square" rtlCol="0">
            <a:spAutoFit/>
          </a:bodyPr>
          <a:lstStyle/>
          <a:p>
            <a:r>
              <a:rPr lang="en-GB" sz="1600" dirty="0" smtClean="0">
                <a:latin typeface="+mj-lt"/>
              </a:rPr>
              <a:t>142 </a:t>
            </a:r>
            <a:r>
              <a:rPr lang="en-GB" sz="1600" dirty="0">
                <a:latin typeface="+mj-lt"/>
              </a:rPr>
              <a:t>responses, </a:t>
            </a:r>
            <a:r>
              <a:rPr lang="en-GB" sz="1600" dirty="0" smtClean="0">
                <a:latin typeface="+mj-lt"/>
              </a:rPr>
              <a:t>most common themes </a:t>
            </a:r>
            <a:r>
              <a:rPr lang="en-GB" sz="1600" dirty="0">
                <a:latin typeface="+mj-lt"/>
              </a:rPr>
              <a:t>found</a:t>
            </a:r>
            <a:r>
              <a:rPr lang="en-GB" sz="1600" dirty="0" smtClean="0">
                <a:latin typeface="+mj-lt"/>
              </a:rPr>
              <a:t>:</a:t>
            </a:r>
          </a:p>
          <a:p>
            <a:pPr marL="285750" indent="-285750">
              <a:buFont typeface="Arial" panose="020B0604020202020204" pitchFamily="34" charset="0"/>
              <a:buChar char="•"/>
            </a:pPr>
            <a:r>
              <a:rPr lang="en-GB" sz="1600" dirty="0" smtClean="0">
                <a:latin typeface="+mj-lt"/>
              </a:rPr>
              <a:t>School </a:t>
            </a:r>
            <a:r>
              <a:rPr lang="en-GB" sz="1600" dirty="0">
                <a:latin typeface="+mj-lt"/>
              </a:rPr>
              <a:t>(13), Communication (11</a:t>
            </a:r>
            <a:r>
              <a:rPr lang="en-GB" sz="1600" dirty="0" smtClean="0">
                <a:latin typeface="+mj-lt"/>
              </a:rPr>
              <a:t>), </a:t>
            </a:r>
            <a:r>
              <a:rPr lang="en-GB" sz="1600" dirty="0">
                <a:latin typeface="+mj-lt"/>
              </a:rPr>
              <a:t>Online support (9</a:t>
            </a:r>
            <a:r>
              <a:rPr lang="en-GB" sz="1600" dirty="0" smtClean="0">
                <a:latin typeface="+mj-lt"/>
              </a:rPr>
              <a:t>), </a:t>
            </a:r>
            <a:r>
              <a:rPr lang="en-GB" sz="1600" dirty="0">
                <a:latin typeface="+mj-lt"/>
              </a:rPr>
              <a:t>Mental Health support (8</a:t>
            </a:r>
            <a:r>
              <a:rPr lang="en-GB" sz="1600" dirty="0" smtClean="0">
                <a:latin typeface="+mj-lt"/>
              </a:rPr>
              <a:t>), </a:t>
            </a:r>
            <a:r>
              <a:rPr lang="en-GB" sz="1600" dirty="0">
                <a:latin typeface="+mj-lt"/>
              </a:rPr>
              <a:t>SENCo (7</a:t>
            </a:r>
            <a:r>
              <a:rPr lang="en-GB" sz="1600" dirty="0" smtClean="0">
                <a:latin typeface="+mj-lt"/>
              </a:rPr>
              <a:t>)</a:t>
            </a:r>
            <a:endParaRPr lang="en-GB" sz="1600" dirty="0">
              <a:latin typeface="+mj-lt"/>
            </a:endParaRPr>
          </a:p>
          <a:p>
            <a:endParaRPr lang="en-GB" sz="1600" dirty="0">
              <a:solidFill>
                <a:schemeClr val="accent3"/>
              </a:solidFill>
              <a:latin typeface="+mj-lt"/>
            </a:endParaRPr>
          </a:p>
        </p:txBody>
      </p:sp>
      <p:sp>
        <p:nvSpPr>
          <p:cNvPr id="17" name="TextBox 16"/>
          <p:cNvSpPr txBox="1"/>
          <p:nvPr/>
        </p:nvSpPr>
        <p:spPr>
          <a:xfrm>
            <a:off x="438467" y="4055515"/>
            <a:ext cx="8334282" cy="646331"/>
          </a:xfrm>
          <a:prstGeom prst="rect">
            <a:avLst/>
          </a:prstGeom>
          <a:noFill/>
        </p:spPr>
        <p:txBody>
          <a:bodyPr wrap="square" rtlCol="0">
            <a:spAutoFit/>
          </a:bodyPr>
          <a:lstStyle/>
          <a:p>
            <a:r>
              <a:rPr lang="en-GB" sz="1800" b="1" dirty="0" smtClean="0">
                <a:latin typeface="+mj-lt"/>
              </a:rPr>
              <a:t>Q32</a:t>
            </a:r>
            <a:r>
              <a:rPr lang="en-GB" sz="1800" b="1" dirty="0">
                <a:latin typeface="+mj-lt"/>
              </a:rPr>
              <a:t>. What further support from SEND Services do you need now, following the pandemic? </a:t>
            </a:r>
          </a:p>
        </p:txBody>
      </p:sp>
      <p:sp>
        <p:nvSpPr>
          <p:cNvPr id="18" name="TextBox 17"/>
          <p:cNvSpPr txBox="1"/>
          <p:nvPr/>
        </p:nvSpPr>
        <p:spPr>
          <a:xfrm>
            <a:off x="496417" y="4757077"/>
            <a:ext cx="8081952" cy="830997"/>
          </a:xfrm>
          <a:prstGeom prst="rect">
            <a:avLst/>
          </a:prstGeom>
          <a:noFill/>
        </p:spPr>
        <p:txBody>
          <a:bodyPr wrap="square" rtlCol="0">
            <a:spAutoFit/>
          </a:bodyPr>
          <a:lstStyle/>
          <a:p>
            <a:r>
              <a:rPr lang="en-GB" sz="1600" dirty="0" smtClean="0">
                <a:latin typeface="+mj-lt"/>
              </a:rPr>
              <a:t>149 responses, most common themes:</a:t>
            </a:r>
          </a:p>
          <a:p>
            <a:pPr marL="285750" indent="-285750">
              <a:buFont typeface="Arial" panose="020B0604020202020204" pitchFamily="34" charset="0"/>
              <a:buChar char="•"/>
            </a:pPr>
            <a:r>
              <a:rPr lang="en-GB" sz="1600" dirty="0" smtClean="0">
                <a:latin typeface="+mj-lt"/>
              </a:rPr>
              <a:t>Mental </a:t>
            </a:r>
            <a:r>
              <a:rPr lang="en-GB" sz="1600" dirty="0">
                <a:latin typeface="+mj-lt"/>
              </a:rPr>
              <a:t>health support (</a:t>
            </a:r>
            <a:r>
              <a:rPr lang="en-GB" sz="1600" dirty="0" smtClean="0">
                <a:latin typeface="+mj-lt"/>
              </a:rPr>
              <a:t>28), More </a:t>
            </a:r>
            <a:r>
              <a:rPr lang="en-GB" sz="1600" dirty="0">
                <a:latin typeface="+mj-lt"/>
              </a:rPr>
              <a:t>support </a:t>
            </a:r>
            <a:r>
              <a:rPr lang="en-GB" sz="1600" dirty="0" smtClean="0">
                <a:latin typeface="+mj-lt"/>
              </a:rPr>
              <a:t>in general (17), Activities/groups </a:t>
            </a:r>
            <a:r>
              <a:rPr lang="en-GB" sz="1600" dirty="0">
                <a:latin typeface="+mj-lt"/>
              </a:rPr>
              <a:t>(</a:t>
            </a:r>
            <a:r>
              <a:rPr lang="en-GB" sz="1600" dirty="0" smtClean="0">
                <a:latin typeface="+mj-lt"/>
              </a:rPr>
              <a:t>15), Better </a:t>
            </a:r>
            <a:r>
              <a:rPr lang="en-GB" sz="1600" dirty="0">
                <a:latin typeface="+mj-lt"/>
              </a:rPr>
              <a:t>communication (</a:t>
            </a:r>
            <a:r>
              <a:rPr lang="en-GB" sz="1600" dirty="0" smtClean="0">
                <a:latin typeface="+mj-lt"/>
              </a:rPr>
              <a:t>14), EHCP </a:t>
            </a:r>
            <a:r>
              <a:rPr lang="en-GB" sz="1600" dirty="0">
                <a:latin typeface="+mj-lt"/>
              </a:rPr>
              <a:t>(</a:t>
            </a:r>
            <a:r>
              <a:rPr lang="en-GB" sz="1600" dirty="0" smtClean="0">
                <a:latin typeface="+mj-lt"/>
              </a:rPr>
              <a:t>12), Referrals/Assessment </a:t>
            </a:r>
            <a:r>
              <a:rPr lang="en-GB" sz="1600" dirty="0">
                <a:latin typeface="+mj-lt"/>
              </a:rPr>
              <a:t>(</a:t>
            </a:r>
            <a:r>
              <a:rPr lang="en-GB" sz="1600" dirty="0" smtClean="0">
                <a:latin typeface="+mj-lt"/>
              </a:rPr>
              <a:t>12), Consistency </a:t>
            </a:r>
            <a:r>
              <a:rPr lang="en-GB" sz="1600" dirty="0">
                <a:latin typeface="+mj-lt"/>
              </a:rPr>
              <a:t>(</a:t>
            </a:r>
            <a:r>
              <a:rPr lang="en-GB" sz="1600" dirty="0" smtClean="0">
                <a:latin typeface="+mj-lt"/>
              </a:rPr>
              <a:t>11)</a:t>
            </a:r>
            <a:endParaRPr lang="en-GB" sz="1600" dirty="0" smtClean="0">
              <a:solidFill>
                <a:schemeClr val="accent3"/>
              </a:solidFill>
              <a:latin typeface="+mj-lt"/>
            </a:endParaRPr>
          </a:p>
        </p:txBody>
      </p:sp>
    </p:spTree>
    <p:extLst>
      <p:ext uri="{BB962C8B-B14F-4D97-AF65-F5344CB8AC3E}">
        <p14:creationId xmlns:p14="http://schemas.microsoft.com/office/powerpoint/2010/main" val="37521388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160565" y="0"/>
            <a:ext cx="8280400" cy="673100"/>
          </a:xfrm>
        </p:spPr>
        <p:txBody>
          <a:bodyPr/>
          <a:lstStyle/>
          <a:p>
            <a:pPr marL="0" indent="0" eaLnBrk="1" hangingPunct="1">
              <a:buFontTx/>
              <a:buNone/>
            </a:pPr>
            <a:r>
              <a:rPr lang="en-US" altLang="en-US" sz="4000" b="1" dirty="0" smtClean="0">
                <a:solidFill>
                  <a:schemeClr val="accent1"/>
                </a:solidFill>
              </a:rPr>
              <a:t>Parent/Carers</a:t>
            </a:r>
            <a:r>
              <a:rPr lang="en-US" altLang="en-US" sz="4000" b="1" dirty="0">
                <a:solidFill>
                  <a:schemeClr val="accent1"/>
                </a:solidFill>
              </a:rPr>
              <a:t> - Staying </a:t>
            </a:r>
            <a:r>
              <a:rPr lang="en-US" altLang="en-US" sz="4000" b="1" dirty="0" smtClean="0">
                <a:solidFill>
                  <a:schemeClr val="accent1"/>
                </a:solidFill>
              </a:rPr>
              <a:t>Informed</a:t>
            </a:r>
            <a:r>
              <a:rPr lang="en-US" altLang="en-US" sz="2400" dirty="0" smtClean="0">
                <a:solidFill>
                  <a:schemeClr val="bg1"/>
                </a:solidFill>
              </a:rPr>
              <a:t>  </a:t>
            </a:r>
          </a:p>
        </p:txBody>
      </p:sp>
      <p:sp>
        <p:nvSpPr>
          <p:cNvPr id="13317" name="Rectangle 3"/>
          <p:cNvSpPr txBox="1">
            <a:spLocks noChangeArrowheads="1"/>
          </p:cNvSpPr>
          <p:nvPr/>
        </p:nvSpPr>
        <p:spPr bwMode="auto">
          <a:xfrm>
            <a:off x="341540" y="686426"/>
            <a:ext cx="8758418" cy="1192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dirty="0" smtClean="0"/>
              <a:t>Q45. </a:t>
            </a:r>
            <a:r>
              <a:rPr lang="en-GB" altLang="en-US" sz="1600" dirty="0"/>
              <a:t>How do you currently receive information about the services available for SEND? (Tick as many as apply) </a:t>
            </a:r>
            <a:endParaRPr lang="en-US" altLang="en-US" sz="1600" dirty="0"/>
          </a:p>
        </p:txBody>
      </p:sp>
      <p:sp>
        <p:nvSpPr>
          <p:cNvPr id="15" name="Rectangle 3"/>
          <p:cNvSpPr txBox="1">
            <a:spLocks noChangeArrowheads="1"/>
          </p:cNvSpPr>
          <p:nvPr/>
        </p:nvSpPr>
        <p:spPr bwMode="auto">
          <a:xfrm>
            <a:off x="477364" y="1529135"/>
            <a:ext cx="4589862" cy="1143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dirty="0" smtClean="0"/>
              <a:t>242 responses</a:t>
            </a:r>
          </a:p>
        </p:txBody>
      </p:sp>
      <p:graphicFrame>
        <p:nvGraphicFramePr>
          <p:cNvPr id="13" name="Chart 12"/>
          <p:cNvGraphicFramePr>
            <a:graphicFrameLocks/>
          </p:cNvGraphicFramePr>
          <p:nvPr>
            <p:extLst>
              <p:ext uri="{D42A27DB-BD31-4B8C-83A1-F6EECF244321}">
                <p14:modId xmlns:p14="http://schemas.microsoft.com/office/powerpoint/2010/main" val="934657718"/>
              </p:ext>
            </p:extLst>
          </p:nvPr>
        </p:nvGraphicFramePr>
        <p:xfrm>
          <a:off x="1954450" y="1091662"/>
          <a:ext cx="5824102" cy="316109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492299" y="4415049"/>
            <a:ext cx="7713816" cy="757130"/>
          </a:xfrm>
          <a:prstGeom prst="rect">
            <a:avLst/>
          </a:prstGeom>
        </p:spPr>
        <p:txBody>
          <a:bodyPr wrap="square">
            <a:spAutoFit/>
          </a:bodyPr>
          <a:lstStyle/>
          <a:p>
            <a:pPr marL="0" indent="0" eaLnBrk="1" hangingPunct="1">
              <a:lnSpc>
                <a:spcPct val="90000"/>
              </a:lnSpc>
              <a:buNone/>
            </a:pPr>
            <a:r>
              <a:rPr lang="en-GB" altLang="en-US" sz="1600" dirty="0">
                <a:latin typeface="+mj-lt"/>
              </a:rPr>
              <a:t>Other, most common responses:</a:t>
            </a:r>
          </a:p>
          <a:p>
            <a:pPr marL="0" indent="0" eaLnBrk="1" hangingPunct="1">
              <a:lnSpc>
                <a:spcPct val="90000"/>
              </a:lnSpc>
              <a:buNone/>
            </a:pPr>
            <a:endParaRPr lang="en-GB" altLang="en-US" sz="1600" dirty="0">
              <a:latin typeface="+mj-lt"/>
            </a:endParaRPr>
          </a:p>
          <a:p>
            <a:pPr marL="285750" indent="-285750" eaLnBrk="1" hangingPunct="1">
              <a:lnSpc>
                <a:spcPct val="90000"/>
              </a:lnSpc>
              <a:buFont typeface="Arial" panose="020B0604020202020204" pitchFamily="34" charset="0"/>
              <a:buChar char="•"/>
            </a:pPr>
            <a:r>
              <a:rPr lang="en-GB" altLang="en-US" sz="1600" dirty="0">
                <a:latin typeface="+mj-lt"/>
              </a:rPr>
              <a:t>Do not receive info (</a:t>
            </a:r>
            <a:r>
              <a:rPr lang="en-GB" altLang="en-US" sz="1600" dirty="0" smtClean="0">
                <a:latin typeface="+mj-lt"/>
              </a:rPr>
              <a:t>11), Other </a:t>
            </a:r>
            <a:r>
              <a:rPr lang="en-GB" altLang="en-US" sz="1600" dirty="0">
                <a:latin typeface="+mj-lt"/>
              </a:rPr>
              <a:t>parents/carers (</a:t>
            </a:r>
            <a:r>
              <a:rPr lang="en-GB" altLang="en-US" sz="1600" dirty="0" smtClean="0">
                <a:latin typeface="+mj-lt"/>
              </a:rPr>
              <a:t>6), Internet </a:t>
            </a:r>
            <a:r>
              <a:rPr lang="en-GB" altLang="en-US" sz="1600" dirty="0">
                <a:latin typeface="+mj-lt"/>
              </a:rPr>
              <a:t>search (4)</a:t>
            </a:r>
          </a:p>
        </p:txBody>
      </p:sp>
    </p:spTree>
    <p:extLst>
      <p:ext uri="{BB962C8B-B14F-4D97-AF65-F5344CB8AC3E}">
        <p14:creationId xmlns:p14="http://schemas.microsoft.com/office/powerpoint/2010/main" val="38366214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780204"/>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323528" y="-107431"/>
            <a:ext cx="8280400" cy="673100"/>
          </a:xfrm>
        </p:spPr>
        <p:txBody>
          <a:bodyPr/>
          <a:lstStyle/>
          <a:p>
            <a:pPr marL="0" indent="0" eaLnBrk="1" hangingPunct="1">
              <a:buFontTx/>
              <a:buNone/>
            </a:pPr>
            <a:r>
              <a:rPr lang="en-US" altLang="en-US" sz="4000" b="1" dirty="0" smtClean="0">
                <a:solidFill>
                  <a:schemeClr val="accent1"/>
                </a:solidFill>
              </a:rPr>
              <a:t>Parents/carers- </a:t>
            </a:r>
            <a:r>
              <a:rPr lang="en-US" altLang="en-US" sz="4000" b="1" dirty="0">
                <a:solidFill>
                  <a:schemeClr val="accent1"/>
                </a:solidFill>
              </a:rPr>
              <a:t>Staying </a:t>
            </a:r>
            <a:r>
              <a:rPr lang="en-US" altLang="en-US" sz="4000" b="1" dirty="0" smtClean="0">
                <a:solidFill>
                  <a:schemeClr val="accent1"/>
                </a:solidFill>
              </a:rPr>
              <a:t>Informed</a:t>
            </a:r>
            <a:endParaRPr lang="en-US" altLang="en-US" sz="2800" dirty="0" smtClean="0"/>
          </a:p>
          <a:p>
            <a:pPr marL="0" indent="0" eaLnBrk="1" hangingPunct="1">
              <a:buFontTx/>
              <a:buNone/>
            </a:pPr>
            <a:r>
              <a:rPr lang="en-GB" altLang="en-US" sz="1600" dirty="0" smtClean="0"/>
              <a:t>Q46. </a:t>
            </a:r>
            <a:r>
              <a:rPr lang="en-GB" altLang="en-US" sz="1600" dirty="0"/>
              <a:t>What would you like to find out more about in terms of services available for children and young people with SEND? (Tick as many as apply)</a:t>
            </a:r>
            <a:endParaRPr lang="en-US" altLang="en-US" sz="1600" dirty="0" smtClean="0"/>
          </a:p>
          <a:p>
            <a:pPr marL="0" indent="0" eaLnBrk="1" hangingPunct="1">
              <a:buFontTx/>
              <a:buNone/>
            </a:pPr>
            <a:endParaRPr lang="en-US" altLang="en-US" sz="28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476987" y="4407280"/>
            <a:ext cx="7918450" cy="122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2800" dirty="0"/>
          </a:p>
        </p:txBody>
      </p:sp>
      <p:sp>
        <p:nvSpPr>
          <p:cNvPr id="3" name="TextBox 2"/>
          <p:cNvSpPr txBox="1"/>
          <p:nvPr/>
        </p:nvSpPr>
        <p:spPr>
          <a:xfrm>
            <a:off x="428430" y="3553814"/>
            <a:ext cx="9681368" cy="2862322"/>
          </a:xfrm>
          <a:prstGeom prst="rect">
            <a:avLst/>
          </a:prstGeom>
          <a:noFill/>
        </p:spPr>
        <p:txBody>
          <a:bodyPr wrap="square" numCol="1" rtlCol="0">
            <a:spAutoFit/>
          </a:bodyPr>
          <a:lstStyle/>
          <a:p>
            <a:r>
              <a:rPr lang="en-US" altLang="en-US" sz="1800" dirty="0" smtClean="0">
                <a:latin typeface="+mj-lt"/>
              </a:rPr>
              <a:t>Greatest changes</a:t>
            </a:r>
          </a:p>
          <a:p>
            <a:r>
              <a:rPr lang="en-US" altLang="en-US" sz="1800" dirty="0" smtClean="0">
                <a:latin typeface="+mj-lt"/>
              </a:rPr>
              <a:t>since 2020:</a:t>
            </a:r>
          </a:p>
          <a:p>
            <a:endParaRPr lang="en-US" altLang="en-US" sz="1800" dirty="0" smtClean="0">
              <a:latin typeface="+mj-lt"/>
            </a:endParaRPr>
          </a:p>
          <a:p>
            <a:pPr marL="285750" indent="-285750">
              <a:buFont typeface="Arial" panose="020B0604020202020204" pitchFamily="34" charset="0"/>
              <a:buChar char="•"/>
            </a:pPr>
            <a:r>
              <a:rPr lang="en-US" altLang="en-US" sz="1800" dirty="0" smtClean="0">
                <a:latin typeface="+mj-lt"/>
              </a:rPr>
              <a:t>Events +7.02%</a:t>
            </a:r>
          </a:p>
          <a:p>
            <a:pPr marL="285750" indent="-285750">
              <a:buFont typeface="Arial" panose="020B0604020202020204" pitchFamily="34" charset="0"/>
              <a:buChar char="•"/>
            </a:pPr>
            <a:r>
              <a:rPr lang="en-US" altLang="en-US" sz="1800" dirty="0" smtClean="0">
                <a:latin typeface="+mj-lt"/>
              </a:rPr>
              <a:t>Information about people running services -7.03%</a:t>
            </a:r>
          </a:p>
          <a:p>
            <a:pPr marL="285750" indent="-285750">
              <a:buFont typeface="Arial" panose="020B0604020202020204" pitchFamily="34" charset="0"/>
              <a:buChar char="•"/>
            </a:pPr>
            <a:r>
              <a:rPr lang="en-US" altLang="en-US" sz="1800" dirty="0" smtClean="0">
                <a:latin typeface="+mj-lt"/>
              </a:rPr>
              <a:t>How to compliment/comment/complain +6.47%</a:t>
            </a:r>
          </a:p>
          <a:p>
            <a:endParaRPr lang="en-US" altLang="en-US" sz="1800" dirty="0" smtClean="0">
              <a:latin typeface="+mj-lt"/>
            </a:endParaRPr>
          </a:p>
          <a:p>
            <a:r>
              <a:rPr lang="en-US" altLang="en-US" sz="1800" dirty="0" smtClean="0">
                <a:latin typeface="+mj-lt"/>
              </a:rPr>
              <a:t>Other comments: All (2), Autism-specific services (1) Family events (1), Services Post-16 (1),</a:t>
            </a:r>
          </a:p>
          <a:p>
            <a:r>
              <a:rPr lang="en-US" altLang="en-US" sz="1800" dirty="0" smtClean="0">
                <a:latin typeface="+mj-lt"/>
              </a:rPr>
              <a:t>Who to contact (1)</a:t>
            </a:r>
            <a:endParaRPr lang="en-US" altLang="en-US" sz="1800" dirty="0">
              <a:latin typeface="+mj-lt"/>
            </a:endParaRPr>
          </a:p>
          <a:p>
            <a:endParaRPr lang="en-GB" sz="1800" dirty="0">
              <a:latin typeface="+mj-lt"/>
            </a:endParaRPr>
          </a:p>
        </p:txBody>
      </p:sp>
      <p:graphicFrame>
        <p:nvGraphicFramePr>
          <p:cNvPr id="15" name="Chart 14"/>
          <p:cNvGraphicFramePr>
            <a:graphicFrameLocks/>
          </p:cNvGraphicFramePr>
          <p:nvPr>
            <p:extLst>
              <p:ext uri="{D42A27DB-BD31-4B8C-83A1-F6EECF244321}">
                <p14:modId xmlns:p14="http://schemas.microsoft.com/office/powerpoint/2010/main" val="3838758211"/>
              </p:ext>
            </p:extLst>
          </p:nvPr>
        </p:nvGraphicFramePr>
        <p:xfrm>
          <a:off x="2431609" y="1501735"/>
          <a:ext cx="5963828" cy="288673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30907" y="1556792"/>
            <a:ext cx="1820069" cy="338554"/>
          </a:xfrm>
          <a:prstGeom prst="rect">
            <a:avLst/>
          </a:prstGeom>
          <a:noFill/>
        </p:spPr>
        <p:txBody>
          <a:bodyPr wrap="square" rtlCol="0">
            <a:spAutoFit/>
          </a:bodyPr>
          <a:lstStyle/>
          <a:p>
            <a:r>
              <a:rPr lang="en-GB" sz="1600" dirty="0" smtClean="0">
                <a:latin typeface="+mj-lt"/>
              </a:rPr>
              <a:t>248 responses</a:t>
            </a:r>
          </a:p>
        </p:txBody>
      </p:sp>
    </p:spTree>
    <p:extLst>
      <p:ext uri="{BB962C8B-B14F-4D97-AF65-F5344CB8AC3E}">
        <p14:creationId xmlns:p14="http://schemas.microsoft.com/office/powerpoint/2010/main" val="2917701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4044950" y="630932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214313" y="-74001"/>
            <a:ext cx="8280400" cy="673100"/>
          </a:xfrm>
        </p:spPr>
        <p:txBody>
          <a:bodyPr/>
          <a:lstStyle/>
          <a:p>
            <a:pPr marL="0" indent="0" eaLnBrk="1" hangingPunct="1">
              <a:buFontTx/>
              <a:buNone/>
            </a:pPr>
            <a:r>
              <a:rPr lang="en-US" altLang="en-US" sz="3500" b="1" dirty="0" smtClean="0">
                <a:solidFill>
                  <a:schemeClr val="accent1"/>
                </a:solidFill>
              </a:rPr>
              <a:t>Parents/Carers - </a:t>
            </a:r>
            <a:r>
              <a:rPr lang="en-US" altLang="en-US" sz="3500" b="1" dirty="0">
                <a:solidFill>
                  <a:schemeClr val="accent1"/>
                </a:solidFill>
              </a:rPr>
              <a:t>Staying </a:t>
            </a:r>
            <a:r>
              <a:rPr lang="en-US" altLang="en-US" sz="3500" b="1" dirty="0" smtClean="0">
                <a:solidFill>
                  <a:schemeClr val="accent1"/>
                </a:solidFill>
              </a:rPr>
              <a:t>Informed</a:t>
            </a:r>
            <a:endParaRPr lang="en-US" altLang="en-US" sz="3500" dirty="0" smtClean="0"/>
          </a:p>
          <a:p>
            <a:pPr marL="0" indent="0" eaLnBrk="1" hangingPunct="1">
              <a:buFontTx/>
              <a:buNone/>
            </a:pPr>
            <a:endParaRPr lang="en-GB" altLang="en-US" sz="1800" dirty="0" smtClean="0"/>
          </a:p>
          <a:p>
            <a:pPr marL="0" indent="0" eaLnBrk="1" hangingPunct="1">
              <a:buFontTx/>
              <a:buNone/>
            </a:pPr>
            <a:endParaRPr lang="en-US" altLang="en-US" sz="3500" dirty="0" smtClean="0">
              <a:solidFill>
                <a:schemeClr val="bg1"/>
              </a:solidFill>
            </a:endParaRPr>
          </a:p>
          <a:p>
            <a:pPr marL="0" indent="0" eaLnBrk="1" hangingPunct="1">
              <a:buFontTx/>
              <a:buNone/>
            </a:pPr>
            <a:endParaRPr lang="en-US" altLang="en-US" sz="3500" dirty="0" smtClean="0">
              <a:solidFill>
                <a:schemeClr val="bg1"/>
              </a:solidFill>
            </a:endParaRPr>
          </a:p>
          <a:p>
            <a:pPr marL="0" indent="0" eaLnBrk="1" hangingPunct="1">
              <a:buFontTx/>
              <a:buNone/>
            </a:pPr>
            <a:r>
              <a:rPr lang="en-US" altLang="en-US" sz="3500" dirty="0" smtClean="0">
                <a:solidFill>
                  <a:schemeClr val="bg1"/>
                </a:solidFill>
              </a:rPr>
              <a:t>  </a:t>
            </a:r>
          </a:p>
        </p:txBody>
      </p:sp>
      <p:sp>
        <p:nvSpPr>
          <p:cNvPr id="13317" name="Rectangle 3"/>
          <p:cNvSpPr txBox="1">
            <a:spLocks noChangeArrowheads="1"/>
          </p:cNvSpPr>
          <p:nvPr/>
        </p:nvSpPr>
        <p:spPr bwMode="auto">
          <a:xfrm>
            <a:off x="576263" y="1484785"/>
            <a:ext cx="7918450" cy="122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2800" dirty="0"/>
          </a:p>
        </p:txBody>
      </p:sp>
      <p:sp>
        <p:nvSpPr>
          <p:cNvPr id="12" name="Rectangle 3"/>
          <p:cNvSpPr txBox="1">
            <a:spLocks noChangeArrowheads="1"/>
          </p:cNvSpPr>
          <p:nvPr/>
        </p:nvSpPr>
        <p:spPr bwMode="auto">
          <a:xfrm>
            <a:off x="461603" y="1484785"/>
            <a:ext cx="8759031" cy="12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GB" altLang="en-US" sz="1600" dirty="0" smtClean="0"/>
          </a:p>
          <a:p>
            <a:pPr marL="0" indent="0" eaLnBrk="1" hangingPunct="1">
              <a:lnSpc>
                <a:spcPct val="90000"/>
              </a:lnSpc>
              <a:buNone/>
            </a:pPr>
            <a:endParaRPr lang="en-GB" altLang="en-US" sz="1600" dirty="0"/>
          </a:p>
          <a:p>
            <a:pPr marL="0" indent="0" eaLnBrk="1" hangingPunct="1">
              <a:lnSpc>
                <a:spcPct val="90000"/>
              </a:lnSpc>
              <a:buNone/>
            </a:pPr>
            <a:endParaRPr lang="en-GB" altLang="en-US" sz="1600" dirty="0" smtClean="0"/>
          </a:p>
          <a:p>
            <a:pPr marL="0" indent="0" eaLnBrk="1" hangingPunct="1">
              <a:lnSpc>
                <a:spcPct val="90000"/>
              </a:lnSpc>
              <a:buNone/>
            </a:pPr>
            <a:endParaRPr lang="en-GB" altLang="en-US" sz="1600" dirty="0"/>
          </a:p>
          <a:p>
            <a:pPr marL="0" indent="0" eaLnBrk="1" hangingPunct="1">
              <a:lnSpc>
                <a:spcPct val="90000"/>
              </a:lnSpc>
              <a:buNone/>
            </a:pPr>
            <a:endParaRPr lang="en-GB" altLang="en-US" sz="1600" dirty="0" smtClean="0"/>
          </a:p>
          <a:p>
            <a:pPr marL="0" indent="0" eaLnBrk="1" hangingPunct="1">
              <a:lnSpc>
                <a:spcPct val="90000"/>
              </a:lnSpc>
              <a:buNone/>
            </a:pPr>
            <a:endParaRPr lang="en-GB" altLang="en-US" sz="1600" dirty="0"/>
          </a:p>
          <a:p>
            <a:pPr marL="0" indent="0" eaLnBrk="1" hangingPunct="1">
              <a:lnSpc>
                <a:spcPct val="90000"/>
              </a:lnSpc>
              <a:buNone/>
            </a:pPr>
            <a:endParaRPr lang="en-GB" altLang="en-US" sz="1600" dirty="0" smtClean="0"/>
          </a:p>
          <a:p>
            <a:pPr marL="0" indent="0" eaLnBrk="1" hangingPunct="1">
              <a:lnSpc>
                <a:spcPct val="90000"/>
              </a:lnSpc>
              <a:buNone/>
            </a:pPr>
            <a:endParaRPr lang="en-GB" altLang="en-US" sz="1600" dirty="0"/>
          </a:p>
        </p:txBody>
      </p:sp>
      <p:sp>
        <p:nvSpPr>
          <p:cNvPr id="2" name="TextBox 1"/>
          <p:cNvSpPr txBox="1"/>
          <p:nvPr/>
        </p:nvSpPr>
        <p:spPr>
          <a:xfrm>
            <a:off x="285779" y="599099"/>
            <a:ext cx="8773312" cy="646331"/>
          </a:xfrm>
          <a:prstGeom prst="rect">
            <a:avLst/>
          </a:prstGeom>
          <a:noFill/>
        </p:spPr>
        <p:txBody>
          <a:bodyPr wrap="square" rtlCol="0">
            <a:spAutoFit/>
          </a:bodyPr>
          <a:lstStyle/>
          <a:p>
            <a:r>
              <a:rPr lang="en-GB" altLang="en-US" sz="1800" dirty="0" smtClean="0">
                <a:latin typeface="+mj-lt"/>
              </a:rPr>
              <a:t>Q47</a:t>
            </a:r>
            <a:r>
              <a:rPr lang="en-GB" altLang="en-US" sz="1800" dirty="0">
                <a:latin typeface="+mj-lt"/>
              </a:rPr>
              <a:t>. How likely are you to access the following channels to find out about services for SEND</a:t>
            </a:r>
            <a:r>
              <a:rPr lang="en-GB" altLang="en-US" sz="1800" dirty="0" smtClean="0">
                <a:latin typeface="+mj-lt"/>
              </a:rPr>
              <a:t>?</a:t>
            </a:r>
            <a:endParaRPr lang="en-US" altLang="en-US" sz="1800" dirty="0">
              <a:latin typeface="+mj-lt"/>
            </a:endParaRPr>
          </a:p>
        </p:txBody>
      </p:sp>
      <p:graphicFrame>
        <p:nvGraphicFramePr>
          <p:cNvPr id="13" name="Chart 12"/>
          <p:cNvGraphicFramePr>
            <a:graphicFrameLocks/>
          </p:cNvGraphicFramePr>
          <p:nvPr>
            <p:extLst>
              <p:ext uri="{D42A27DB-BD31-4B8C-83A1-F6EECF244321}">
                <p14:modId xmlns:p14="http://schemas.microsoft.com/office/powerpoint/2010/main" val="3209868557"/>
              </p:ext>
            </p:extLst>
          </p:nvPr>
        </p:nvGraphicFramePr>
        <p:xfrm>
          <a:off x="1907704" y="1059668"/>
          <a:ext cx="7051746" cy="306035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47675" y="4120270"/>
            <a:ext cx="8702348" cy="2234458"/>
          </a:xfrm>
          <a:prstGeom prst="rect">
            <a:avLst/>
          </a:prstGeom>
          <a:noFill/>
        </p:spPr>
        <p:txBody>
          <a:bodyPr wrap="square" numCol="2" rtlCol="0">
            <a:spAutoFit/>
          </a:bodyPr>
          <a:lstStyle/>
          <a:p>
            <a:r>
              <a:rPr lang="en-GB" sz="1600" dirty="0" smtClean="0">
                <a:latin typeface="+mj-lt"/>
              </a:rPr>
              <a:t>Greatest Likely and Very Likely combined:</a:t>
            </a:r>
          </a:p>
          <a:p>
            <a:endParaRPr lang="en-GB" sz="1600" dirty="0">
              <a:latin typeface="+mj-lt"/>
            </a:endParaRPr>
          </a:p>
          <a:p>
            <a:pPr marL="285750" indent="-285750">
              <a:buFont typeface="Arial" panose="020B0604020202020204" pitchFamily="34" charset="0"/>
              <a:buChar char="•"/>
            </a:pPr>
            <a:r>
              <a:rPr lang="en-GB" sz="1600" dirty="0" smtClean="0">
                <a:latin typeface="+mj-lt"/>
              </a:rPr>
              <a:t>Social Media 82.28%</a:t>
            </a:r>
          </a:p>
          <a:p>
            <a:pPr marL="285750" indent="-285750">
              <a:buFont typeface="Arial" panose="020B0604020202020204" pitchFamily="34" charset="0"/>
              <a:buChar char="•"/>
            </a:pPr>
            <a:r>
              <a:rPr lang="en-GB" sz="1600" dirty="0" smtClean="0">
                <a:latin typeface="+mj-lt"/>
              </a:rPr>
              <a:t>SEND Families Voice 71.54%</a:t>
            </a:r>
          </a:p>
          <a:p>
            <a:pPr marL="285750" indent="-285750">
              <a:buFont typeface="Arial" panose="020B0604020202020204" pitchFamily="34" charset="0"/>
              <a:buChar char="•"/>
            </a:pPr>
            <a:r>
              <a:rPr lang="en-GB" sz="1600" dirty="0" smtClean="0">
                <a:latin typeface="+mj-lt"/>
              </a:rPr>
              <a:t>Services already accessed  57.20%</a:t>
            </a:r>
          </a:p>
          <a:p>
            <a:pPr marL="285750" indent="-285750">
              <a:buFont typeface="Arial" panose="020B0604020202020204" pitchFamily="34" charset="0"/>
              <a:buChar char="•"/>
            </a:pPr>
            <a:r>
              <a:rPr lang="en-GB" sz="1600" dirty="0" smtClean="0">
                <a:latin typeface="+mj-lt"/>
              </a:rPr>
              <a:t>Flyers/leaflets/posters 51.98%</a:t>
            </a:r>
            <a:endParaRPr lang="en-GB" altLang="en-US" sz="1600" dirty="0" smtClean="0">
              <a:latin typeface="+mj-lt"/>
            </a:endParaRPr>
          </a:p>
          <a:p>
            <a:pPr marL="0" indent="0" eaLnBrk="1" hangingPunct="1">
              <a:lnSpc>
                <a:spcPct val="90000"/>
              </a:lnSpc>
              <a:buNone/>
            </a:pPr>
            <a:endParaRPr lang="en-GB" altLang="en-US" sz="1600" dirty="0" smtClean="0">
              <a:latin typeface="+mj-lt"/>
            </a:endParaRPr>
          </a:p>
          <a:p>
            <a:pPr marL="0" indent="0" eaLnBrk="1" hangingPunct="1">
              <a:lnSpc>
                <a:spcPct val="90000"/>
              </a:lnSpc>
              <a:buNone/>
            </a:pPr>
            <a:endParaRPr lang="en-GB" altLang="en-US" sz="1600" dirty="0" smtClean="0">
              <a:latin typeface="+mj-lt"/>
            </a:endParaRPr>
          </a:p>
          <a:p>
            <a:pPr marL="0" indent="0" eaLnBrk="1" hangingPunct="1">
              <a:lnSpc>
                <a:spcPct val="90000"/>
              </a:lnSpc>
              <a:buNone/>
            </a:pPr>
            <a:endParaRPr lang="en-GB" altLang="en-US" sz="1600" dirty="0">
              <a:latin typeface="+mj-lt"/>
            </a:endParaRPr>
          </a:p>
        </p:txBody>
      </p:sp>
      <p:sp>
        <p:nvSpPr>
          <p:cNvPr id="4" name="TextBox 3"/>
          <p:cNvSpPr txBox="1"/>
          <p:nvPr/>
        </p:nvSpPr>
        <p:spPr>
          <a:xfrm>
            <a:off x="481619" y="1528688"/>
            <a:ext cx="3149438" cy="338554"/>
          </a:xfrm>
          <a:prstGeom prst="rect">
            <a:avLst/>
          </a:prstGeom>
          <a:noFill/>
        </p:spPr>
        <p:txBody>
          <a:bodyPr wrap="square" rtlCol="0">
            <a:spAutoFit/>
          </a:bodyPr>
          <a:lstStyle/>
          <a:p>
            <a:r>
              <a:rPr lang="en-GB" sz="1600" dirty="0">
                <a:latin typeface="+mj-lt"/>
              </a:rPr>
              <a:t>256 </a:t>
            </a:r>
            <a:r>
              <a:rPr lang="en-GB" sz="1600" dirty="0" smtClean="0">
                <a:latin typeface="+mj-lt"/>
              </a:rPr>
              <a:t>responses</a:t>
            </a:r>
            <a:endParaRPr lang="en-GB" sz="1600" dirty="0">
              <a:latin typeface="+mj-lt"/>
            </a:endParaRPr>
          </a:p>
        </p:txBody>
      </p:sp>
    </p:spTree>
    <p:extLst>
      <p:ext uri="{BB962C8B-B14F-4D97-AF65-F5344CB8AC3E}">
        <p14:creationId xmlns:p14="http://schemas.microsoft.com/office/powerpoint/2010/main" val="11228532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780204"/>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sp>
        <p:nvSpPr>
          <p:cNvPr id="13316" name="Rectangle 3"/>
          <p:cNvSpPr>
            <a:spLocks noGrp="1" noChangeArrowheads="1"/>
          </p:cNvSpPr>
          <p:nvPr>
            <p:ph type="body" sz="half" idx="1"/>
          </p:nvPr>
        </p:nvSpPr>
        <p:spPr>
          <a:xfrm>
            <a:off x="59807" y="-99392"/>
            <a:ext cx="8280400" cy="673100"/>
          </a:xfrm>
        </p:spPr>
        <p:txBody>
          <a:bodyPr/>
          <a:lstStyle/>
          <a:p>
            <a:pPr marL="0" indent="0" eaLnBrk="1" hangingPunct="1">
              <a:buFontTx/>
              <a:buNone/>
            </a:pPr>
            <a:r>
              <a:rPr lang="en-US" altLang="en-US" sz="3000" b="1" dirty="0">
                <a:solidFill>
                  <a:schemeClr val="accent1"/>
                </a:solidFill>
              </a:rPr>
              <a:t>Practitioner/ Professionals</a:t>
            </a:r>
            <a:endParaRPr lang="en-US" altLang="en-US" sz="30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965541" y="4775979"/>
            <a:ext cx="8652127" cy="216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US" altLang="en-US" sz="1600" dirty="0" smtClean="0"/>
              <a:t>Additional categories added in 2021 include: </a:t>
            </a:r>
          </a:p>
          <a:p>
            <a:pPr eaLnBrk="1" hangingPunct="1">
              <a:lnSpc>
                <a:spcPct val="90000"/>
              </a:lnSpc>
            </a:pPr>
            <a:r>
              <a:rPr lang="en-US" altLang="en-US" sz="1600" dirty="0" smtClean="0"/>
              <a:t>Child and Adolescent Mental Health Service (CAMHS): 29, 30.21%</a:t>
            </a:r>
          </a:p>
          <a:p>
            <a:pPr eaLnBrk="1" hangingPunct="1">
              <a:lnSpc>
                <a:spcPct val="90000"/>
              </a:lnSpc>
            </a:pPr>
            <a:r>
              <a:rPr lang="en-US" altLang="en-US" sz="1600" dirty="0" smtClean="0"/>
              <a:t>Targeted Mental Health Service (TAMHS): 46, 47.92%</a:t>
            </a:r>
          </a:p>
          <a:p>
            <a:pPr eaLnBrk="1" hangingPunct="1">
              <a:lnSpc>
                <a:spcPct val="90000"/>
              </a:lnSpc>
            </a:pPr>
            <a:r>
              <a:rPr lang="en-US" altLang="en-US" sz="1600" dirty="0" smtClean="0"/>
              <a:t>Early Help Hub: 65, 67.71%</a:t>
            </a:r>
          </a:p>
          <a:p>
            <a:pPr eaLnBrk="1" hangingPunct="1">
              <a:lnSpc>
                <a:spcPct val="90000"/>
              </a:lnSpc>
            </a:pPr>
            <a:r>
              <a:rPr lang="en-US" altLang="en-US" sz="1600" dirty="0" smtClean="0"/>
              <a:t>Education Psychology Service: 64, 66.67%</a:t>
            </a:r>
          </a:p>
          <a:p>
            <a:pPr marL="0" indent="0" eaLnBrk="1" hangingPunct="1">
              <a:lnSpc>
                <a:spcPct val="90000"/>
              </a:lnSpc>
              <a:buNone/>
            </a:pPr>
            <a:endParaRPr lang="en-US" altLang="en-US" sz="1600" dirty="0" smtClean="0"/>
          </a:p>
          <a:p>
            <a:pPr eaLnBrk="1" hangingPunct="1">
              <a:lnSpc>
                <a:spcPct val="90000"/>
              </a:lnSpc>
            </a:pPr>
            <a:endParaRPr lang="en-US" altLang="en-US" sz="1600" dirty="0">
              <a:solidFill>
                <a:srgbClr val="FF0000"/>
              </a:solidFill>
            </a:endParaRPr>
          </a:p>
          <a:p>
            <a:pPr eaLnBrk="1" hangingPunct="1">
              <a:lnSpc>
                <a:spcPct val="90000"/>
              </a:lnSpc>
            </a:pPr>
            <a:endParaRPr lang="en-US" altLang="en-US" sz="1600" dirty="0">
              <a:solidFill>
                <a:srgbClr val="FF0000"/>
              </a:solidFill>
            </a:endParaRPr>
          </a:p>
          <a:p>
            <a:pPr eaLnBrk="1" hangingPunct="1">
              <a:lnSpc>
                <a:spcPct val="90000"/>
              </a:lnSpc>
            </a:pPr>
            <a:endParaRPr lang="en-US" altLang="en-US" sz="1600" dirty="0">
              <a:solidFill>
                <a:srgbClr val="FF0000"/>
              </a:solidFill>
            </a:endParaRPr>
          </a:p>
        </p:txBody>
      </p:sp>
      <p:graphicFrame>
        <p:nvGraphicFramePr>
          <p:cNvPr id="12" name="Chart 11"/>
          <p:cNvGraphicFramePr>
            <a:graphicFrameLocks/>
          </p:cNvGraphicFramePr>
          <p:nvPr>
            <p:extLst>
              <p:ext uri="{D42A27DB-BD31-4B8C-83A1-F6EECF244321}">
                <p14:modId xmlns:p14="http://schemas.microsoft.com/office/powerpoint/2010/main" val="3929203351"/>
              </p:ext>
            </p:extLst>
          </p:nvPr>
        </p:nvGraphicFramePr>
        <p:xfrm>
          <a:off x="570831" y="573708"/>
          <a:ext cx="8033617" cy="332696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71600" y="4077072"/>
            <a:ext cx="6984776" cy="584775"/>
          </a:xfrm>
          <a:prstGeom prst="rect">
            <a:avLst/>
          </a:prstGeom>
          <a:noFill/>
        </p:spPr>
        <p:txBody>
          <a:bodyPr wrap="square" rtlCol="0">
            <a:spAutoFit/>
          </a:bodyPr>
          <a:lstStyle/>
          <a:p>
            <a:r>
              <a:rPr lang="en-US" altLang="en-US" sz="1600" b="1" dirty="0">
                <a:latin typeface="+mn-lt"/>
              </a:rPr>
              <a:t>Most common responses: </a:t>
            </a:r>
            <a:r>
              <a:rPr lang="en-US" altLang="en-US" sz="1600" dirty="0">
                <a:latin typeface="+mn-lt"/>
              </a:rPr>
              <a:t>SENCO </a:t>
            </a:r>
            <a:r>
              <a:rPr lang="en-US" altLang="en-US" sz="1600" dirty="0" smtClean="0">
                <a:latin typeface="+mn-lt"/>
              </a:rPr>
              <a:t>(83%), SENAT (76%), SALT (75%), Social Care (63%), Community </a:t>
            </a:r>
            <a:r>
              <a:rPr lang="en-US" altLang="en-US" sz="1600" dirty="0" err="1" smtClean="0">
                <a:latin typeface="+mn-lt"/>
              </a:rPr>
              <a:t>Paediatrician</a:t>
            </a:r>
            <a:r>
              <a:rPr lang="en-US" altLang="en-US" sz="1600" dirty="0" smtClean="0">
                <a:latin typeface="+mn-lt"/>
              </a:rPr>
              <a:t> (58%), OT (47%), Health Specialists (41%).</a:t>
            </a:r>
            <a:endParaRPr lang="en-GB" dirty="0"/>
          </a:p>
        </p:txBody>
      </p:sp>
    </p:spTree>
    <p:extLst>
      <p:ext uri="{BB962C8B-B14F-4D97-AF65-F5344CB8AC3E}">
        <p14:creationId xmlns:p14="http://schemas.microsoft.com/office/powerpoint/2010/main" val="26210894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40768"/>
            <a:ext cx="8301038" cy="453615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61913" y="-57283"/>
            <a:ext cx="8280400" cy="673100"/>
          </a:xfrm>
        </p:spPr>
        <p:txBody>
          <a:bodyPr/>
          <a:lstStyle/>
          <a:p>
            <a:pPr marL="0" indent="0" eaLnBrk="1" hangingPunct="1">
              <a:buNone/>
            </a:pPr>
            <a:r>
              <a:rPr lang="en-US" altLang="en-US" sz="3000" b="1" dirty="0">
                <a:solidFill>
                  <a:schemeClr val="accent1"/>
                </a:solidFill>
              </a:rPr>
              <a:t>Practitioner/ </a:t>
            </a:r>
            <a:r>
              <a:rPr lang="en-US" altLang="en-US" sz="3000" b="1" dirty="0" smtClean="0">
                <a:solidFill>
                  <a:schemeClr val="accent1"/>
                </a:solidFill>
              </a:rPr>
              <a:t>Professionals - </a:t>
            </a:r>
            <a:r>
              <a:rPr lang="en-US" altLang="en-US" sz="3000" b="1" dirty="0">
                <a:solidFill>
                  <a:schemeClr val="accent1"/>
                </a:solidFill>
              </a:rPr>
              <a:t>Opinion about SEND Services</a:t>
            </a:r>
            <a:endParaRPr lang="en-US" altLang="en-US" sz="3000" b="1" dirty="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555625" y="4236270"/>
            <a:ext cx="8301038" cy="178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1600" dirty="0" smtClean="0"/>
          </a:p>
          <a:p>
            <a:pPr marL="0" indent="0" eaLnBrk="1" hangingPunct="1">
              <a:lnSpc>
                <a:spcPct val="90000"/>
              </a:lnSpc>
              <a:buNone/>
            </a:pPr>
            <a:r>
              <a:rPr lang="en-US" altLang="en-US" sz="1600" dirty="0" smtClean="0"/>
              <a:t>36% practitioners were ‘Satisfied’ or ‘Very Satisfied’ with level of support available for C/YP with SEND (decrease of 6%).</a:t>
            </a:r>
            <a:endParaRPr lang="en-US" altLang="en-US" sz="1600" dirty="0"/>
          </a:p>
          <a:p>
            <a:pPr marL="0" indent="0" eaLnBrk="1" hangingPunct="1">
              <a:lnSpc>
                <a:spcPct val="90000"/>
              </a:lnSpc>
              <a:buNone/>
            </a:pPr>
            <a:endParaRPr lang="en-US" altLang="en-US" sz="1600" dirty="0"/>
          </a:p>
          <a:p>
            <a:pPr eaLnBrk="1" hangingPunct="1">
              <a:lnSpc>
                <a:spcPct val="90000"/>
              </a:lnSpc>
            </a:pPr>
            <a:r>
              <a:rPr lang="en-US" altLang="en-US" sz="1600" dirty="0" smtClean="0"/>
              <a:t>Dissatisfaction increased since 2020 </a:t>
            </a:r>
            <a:r>
              <a:rPr lang="en-US" altLang="en-US" sz="1600" dirty="0"/>
              <a:t>(+10.65</a:t>
            </a:r>
            <a:r>
              <a:rPr lang="en-US" altLang="en-US" sz="1600" dirty="0" smtClean="0"/>
              <a:t>%)</a:t>
            </a:r>
            <a:endParaRPr lang="en-US" altLang="en-US" sz="1600" dirty="0"/>
          </a:p>
          <a:p>
            <a:pPr eaLnBrk="1" hangingPunct="1">
              <a:lnSpc>
                <a:spcPct val="90000"/>
              </a:lnSpc>
            </a:pPr>
            <a:r>
              <a:rPr lang="en-US" altLang="en-US" sz="1600" dirty="0"/>
              <a:t>Satisfaction decreased (-6.50</a:t>
            </a:r>
            <a:r>
              <a:rPr lang="en-US" altLang="en-US" sz="1600" dirty="0" smtClean="0"/>
              <a:t>%)</a:t>
            </a:r>
            <a:endParaRPr lang="en-US" altLang="en-US" sz="1600" dirty="0">
              <a:solidFill>
                <a:srgbClr val="FF0000"/>
              </a:solidFill>
            </a:endParaRPr>
          </a:p>
          <a:p>
            <a:pPr eaLnBrk="1" hangingPunct="1">
              <a:lnSpc>
                <a:spcPct val="90000"/>
              </a:lnSpc>
            </a:pPr>
            <a:endParaRPr lang="en-US" altLang="en-US" sz="1600" dirty="0">
              <a:solidFill>
                <a:srgbClr val="FF0000"/>
              </a:solidFill>
            </a:endParaRPr>
          </a:p>
          <a:p>
            <a:pPr eaLnBrk="1" hangingPunct="1">
              <a:lnSpc>
                <a:spcPct val="90000"/>
              </a:lnSpc>
            </a:pPr>
            <a:endParaRPr lang="en-US" altLang="en-US" sz="1600" dirty="0">
              <a:solidFill>
                <a:srgbClr val="FF0000"/>
              </a:solidFill>
            </a:endParaRPr>
          </a:p>
          <a:p>
            <a:pPr eaLnBrk="1" hangingPunct="1">
              <a:lnSpc>
                <a:spcPct val="90000"/>
              </a:lnSpc>
            </a:pPr>
            <a:endParaRPr lang="en-US" altLang="en-US" sz="1600" dirty="0">
              <a:solidFill>
                <a:srgbClr val="FF0000"/>
              </a:solidFill>
            </a:endParaRPr>
          </a:p>
        </p:txBody>
      </p:sp>
      <p:graphicFrame>
        <p:nvGraphicFramePr>
          <p:cNvPr id="12" name="Chart 11"/>
          <p:cNvGraphicFramePr>
            <a:graphicFrameLocks/>
          </p:cNvGraphicFramePr>
          <p:nvPr>
            <p:extLst>
              <p:ext uri="{D42A27DB-BD31-4B8C-83A1-F6EECF244321}">
                <p14:modId xmlns:p14="http://schemas.microsoft.com/office/powerpoint/2010/main" val="2379587634"/>
              </p:ext>
            </p:extLst>
          </p:nvPr>
        </p:nvGraphicFramePr>
        <p:xfrm>
          <a:off x="680436" y="1186530"/>
          <a:ext cx="7688783" cy="31211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40768"/>
            <a:ext cx="8301038" cy="453615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107504" y="-55431"/>
            <a:ext cx="8280400" cy="673100"/>
          </a:xfrm>
        </p:spPr>
        <p:txBody>
          <a:bodyPr/>
          <a:lstStyle/>
          <a:p>
            <a:pPr marL="0" indent="0" eaLnBrk="1" hangingPunct="1">
              <a:buFontTx/>
              <a:buNone/>
            </a:pPr>
            <a:r>
              <a:rPr lang="en-US" altLang="en-US" sz="3000" b="1" dirty="0">
                <a:solidFill>
                  <a:schemeClr val="accent1"/>
                </a:solidFill>
              </a:rPr>
              <a:t>Practitioner/ Professionals</a:t>
            </a:r>
            <a:endParaRPr lang="en-US" altLang="en-US" sz="3000" dirty="0" smtClean="0">
              <a:solidFill>
                <a:schemeClr val="bg1"/>
              </a:solidFill>
            </a:endParaRPr>
          </a:p>
          <a:p>
            <a:pPr marL="0" indent="0" eaLnBrk="1" hangingPunct="1">
              <a:buFontTx/>
              <a:buNone/>
            </a:pPr>
            <a:endParaRPr lang="en-US" altLang="en-US" sz="3000" dirty="0" smtClean="0">
              <a:solidFill>
                <a:schemeClr val="bg1"/>
              </a:solidFill>
            </a:endParaRPr>
          </a:p>
          <a:p>
            <a:pPr marL="0" indent="0" eaLnBrk="1" hangingPunct="1">
              <a:buFontTx/>
              <a:buNone/>
            </a:pPr>
            <a:endParaRPr lang="en-US" altLang="en-US" sz="3000" dirty="0" smtClean="0">
              <a:solidFill>
                <a:schemeClr val="bg1"/>
              </a:solidFill>
            </a:endParaRPr>
          </a:p>
          <a:p>
            <a:pPr marL="0" indent="0" eaLnBrk="1" hangingPunct="1">
              <a:buFontTx/>
              <a:buNone/>
            </a:pPr>
            <a:endParaRPr lang="en-US" altLang="en-US" sz="3000" dirty="0" smtClean="0">
              <a:solidFill>
                <a:schemeClr val="bg1"/>
              </a:solidFill>
            </a:endParaRPr>
          </a:p>
          <a:p>
            <a:pPr marL="0" indent="0" eaLnBrk="1" hangingPunct="1">
              <a:buFontTx/>
              <a:buNone/>
            </a:pPr>
            <a:endParaRPr lang="en-US" altLang="en-US" sz="3000" dirty="0" smtClean="0">
              <a:solidFill>
                <a:schemeClr val="bg1"/>
              </a:solidFill>
            </a:endParaRPr>
          </a:p>
          <a:p>
            <a:pPr marL="0" indent="0" eaLnBrk="1" hangingPunct="1">
              <a:buFontTx/>
              <a:buNone/>
            </a:pPr>
            <a:endParaRPr lang="en-US" altLang="en-US" sz="3000" dirty="0" smtClean="0">
              <a:solidFill>
                <a:schemeClr val="bg1"/>
              </a:solidFill>
            </a:endParaRPr>
          </a:p>
          <a:p>
            <a:pPr marL="0" indent="0" eaLnBrk="1" hangingPunct="1">
              <a:buFontTx/>
              <a:buNone/>
            </a:pPr>
            <a:r>
              <a:rPr lang="en-US" altLang="en-US" sz="3000" dirty="0" smtClean="0">
                <a:solidFill>
                  <a:schemeClr val="bg1"/>
                </a:solidFill>
              </a:rPr>
              <a:t>  </a:t>
            </a:r>
          </a:p>
        </p:txBody>
      </p:sp>
      <p:sp>
        <p:nvSpPr>
          <p:cNvPr id="13" name="Rectangle 3"/>
          <p:cNvSpPr txBox="1">
            <a:spLocks noChangeArrowheads="1"/>
          </p:cNvSpPr>
          <p:nvPr/>
        </p:nvSpPr>
        <p:spPr bwMode="auto">
          <a:xfrm>
            <a:off x="469454" y="2952983"/>
            <a:ext cx="7918450" cy="121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endParaRPr lang="en-US" altLang="en-US" sz="1600" dirty="0" smtClean="0"/>
          </a:p>
          <a:p>
            <a:pPr eaLnBrk="1" hangingPunct="1">
              <a:lnSpc>
                <a:spcPct val="90000"/>
              </a:lnSpc>
            </a:pPr>
            <a:r>
              <a:rPr lang="en-US" altLang="en-US" sz="1600" dirty="0" smtClean="0"/>
              <a:t>Over half of the respondents rated Sometimes (51.55%)</a:t>
            </a:r>
          </a:p>
          <a:p>
            <a:pPr eaLnBrk="1" hangingPunct="1">
              <a:lnSpc>
                <a:spcPct val="90000"/>
              </a:lnSpc>
            </a:pPr>
            <a:r>
              <a:rPr lang="en-US" altLang="en-US" sz="1600" dirty="0" smtClean="0"/>
              <a:t>32.99% rated Infrequently or Never</a:t>
            </a:r>
          </a:p>
          <a:p>
            <a:pPr eaLnBrk="1" hangingPunct="1">
              <a:lnSpc>
                <a:spcPct val="90000"/>
              </a:lnSpc>
            </a:pPr>
            <a:r>
              <a:rPr lang="en-US" altLang="en-US" sz="1600" dirty="0" smtClean="0"/>
              <a:t>15.46% rated Always or Frequently</a:t>
            </a:r>
          </a:p>
          <a:p>
            <a:pPr marL="0" indent="0" eaLnBrk="1" hangingPunct="1">
              <a:lnSpc>
                <a:spcPct val="90000"/>
              </a:lnSpc>
              <a:buNone/>
            </a:pPr>
            <a:endParaRPr lang="en-US" altLang="en-US" sz="1600" dirty="0" smtClean="0"/>
          </a:p>
          <a:p>
            <a:pPr marL="0" indent="0" eaLnBrk="1" hangingPunct="1">
              <a:lnSpc>
                <a:spcPct val="90000"/>
              </a:lnSpc>
              <a:buNone/>
            </a:pPr>
            <a:r>
              <a:rPr lang="en-US" altLang="en-US" sz="1600" dirty="0" smtClean="0"/>
              <a:t>76 further comments: </a:t>
            </a:r>
            <a:endParaRPr lang="en-US" altLang="en-US" sz="1600" dirty="0"/>
          </a:p>
          <a:p>
            <a:pPr eaLnBrk="1" hangingPunct="1">
              <a:lnSpc>
                <a:spcPct val="90000"/>
              </a:lnSpc>
            </a:pPr>
            <a:r>
              <a:rPr lang="en-US" altLang="en-US" sz="1600" dirty="0"/>
              <a:t>Long waiting lists (42)</a:t>
            </a:r>
          </a:p>
          <a:p>
            <a:pPr eaLnBrk="1" hangingPunct="1">
              <a:lnSpc>
                <a:spcPct val="90000"/>
              </a:lnSpc>
            </a:pPr>
            <a:r>
              <a:rPr lang="en-US" altLang="en-US" sz="1600" dirty="0"/>
              <a:t>Limited access (19)</a:t>
            </a:r>
          </a:p>
          <a:p>
            <a:pPr eaLnBrk="1" hangingPunct="1">
              <a:lnSpc>
                <a:spcPct val="90000"/>
              </a:lnSpc>
            </a:pPr>
            <a:r>
              <a:rPr lang="en-US" altLang="en-US" sz="1600" dirty="0"/>
              <a:t>Limited support (14)</a:t>
            </a:r>
          </a:p>
          <a:p>
            <a:pPr eaLnBrk="1" hangingPunct="1">
              <a:lnSpc>
                <a:spcPct val="90000"/>
              </a:lnSpc>
            </a:pPr>
            <a:r>
              <a:rPr lang="en-US" altLang="en-US" sz="1600" dirty="0"/>
              <a:t>Delays (11)</a:t>
            </a:r>
          </a:p>
          <a:p>
            <a:pPr eaLnBrk="1" hangingPunct="1">
              <a:lnSpc>
                <a:spcPct val="90000"/>
              </a:lnSpc>
            </a:pPr>
            <a:r>
              <a:rPr lang="en-US" altLang="en-US" sz="1600" dirty="0"/>
              <a:t>Not long enough (11)</a:t>
            </a:r>
          </a:p>
          <a:p>
            <a:pPr eaLnBrk="1" hangingPunct="1">
              <a:lnSpc>
                <a:spcPct val="90000"/>
              </a:lnSpc>
            </a:pPr>
            <a:r>
              <a:rPr lang="en-US" altLang="en-US" sz="1600" dirty="0"/>
              <a:t>Multi-disciplinary working needed (10)</a:t>
            </a:r>
          </a:p>
          <a:p>
            <a:pPr eaLnBrk="1" hangingPunct="1">
              <a:lnSpc>
                <a:spcPct val="90000"/>
              </a:lnSpc>
            </a:pPr>
            <a:r>
              <a:rPr lang="en-US" altLang="en-US" sz="1600" dirty="0"/>
              <a:t>Need more staff (10</a:t>
            </a:r>
            <a:r>
              <a:rPr lang="en-US" altLang="en-US" sz="1600" dirty="0" smtClean="0"/>
              <a:t>)</a:t>
            </a:r>
            <a:endParaRPr lang="en-US" altLang="en-US" sz="1600" dirty="0"/>
          </a:p>
        </p:txBody>
      </p:sp>
      <p:graphicFrame>
        <p:nvGraphicFramePr>
          <p:cNvPr id="15" name="Chart 14"/>
          <p:cNvGraphicFramePr>
            <a:graphicFrameLocks/>
          </p:cNvGraphicFramePr>
          <p:nvPr>
            <p:extLst>
              <p:ext uri="{D42A27DB-BD31-4B8C-83A1-F6EECF244321}">
                <p14:modId xmlns:p14="http://schemas.microsoft.com/office/powerpoint/2010/main" val="3702940565"/>
              </p:ext>
            </p:extLst>
          </p:nvPr>
        </p:nvGraphicFramePr>
        <p:xfrm>
          <a:off x="776547" y="607644"/>
          <a:ext cx="7646095" cy="22216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95618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4" y="1366838"/>
            <a:ext cx="8516813"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49779" y="-97509"/>
            <a:ext cx="8280400" cy="673100"/>
          </a:xfrm>
        </p:spPr>
        <p:txBody>
          <a:bodyPr/>
          <a:lstStyle/>
          <a:p>
            <a:pPr marL="0" indent="0" eaLnBrk="1" hangingPunct="1">
              <a:buFontTx/>
              <a:buNone/>
            </a:pPr>
            <a:r>
              <a:rPr lang="en-US" altLang="en-US" sz="3500" b="1" dirty="0">
                <a:solidFill>
                  <a:schemeClr val="accent1"/>
                </a:solidFill>
              </a:rPr>
              <a:t>Practitioner/ </a:t>
            </a:r>
            <a:r>
              <a:rPr lang="en-US" altLang="en-US" sz="3500" b="1" dirty="0" smtClean="0">
                <a:solidFill>
                  <a:schemeClr val="accent1"/>
                </a:solidFill>
              </a:rPr>
              <a:t>Professionals</a:t>
            </a:r>
            <a:endParaRPr lang="en-US" altLang="en-US" sz="35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642810" y="1478213"/>
            <a:ext cx="7128792"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GB" altLang="en-US" sz="1600" dirty="0"/>
              <a:t>Good staff working (23</a:t>
            </a:r>
            <a:r>
              <a:rPr lang="en-GB" altLang="en-US" sz="1600" dirty="0" smtClean="0"/>
              <a:t>)</a:t>
            </a:r>
          </a:p>
          <a:p>
            <a:pPr eaLnBrk="1" hangingPunct="1">
              <a:lnSpc>
                <a:spcPct val="90000"/>
              </a:lnSpc>
            </a:pPr>
            <a:r>
              <a:rPr lang="en-GB" altLang="en-US" sz="1600" dirty="0"/>
              <a:t>Educational Psychology Service (16</a:t>
            </a:r>
            <a:r>
              <a:rPr lang="en-GB" altLang="en-US" sz="1600" dirty="0" smtClean="0"/>
              <a:t>)</a:t>
            </a:r>
          </a:p>
          <a:p>
            <a:pPr eaLnBrk="1" hangingPunct="1">
              <a:lnSpc>
                <a:spcPct val="90000"/>
              </a:lnSpc>
            </a:pPr>
            <a:r>
              <a:rPr lang="en-GB" altLang="en-US" sz="1600" dirty="0"/>
              <a:t>Positive working with CYP (6</a:t>
            </a:r>
            <a:r>
              <a:rPr lang="en-GB" altLang="en-US" sz="1600" dirty="0" smtClean="0"/>
              <a:t>)</a:t>
            </a:r>
          </a:p>
          <a:p>
            <a:pPr eaLnBrk="1" hangingPunct="1">
              <a:lnSpc>
                <a:spcPct val="90000"/>
              </a:lnSpc>
            </a:pPr>
            <a:r>
              <a:rPr lang="en-GB" altLang="en-US" sz="1600" dirty="0"/>
              <a:t>Speech and Language (5)</a:t>
            </a:r>
          </a:p>
          <a:p>
            <a:pPr eaLnBrk="1" hangingPunct="1">
              <a:lnSpc>
                <a:spcPct val="90000"/>
              </a:lnSpc>
            </a:pPr>
            <a:r>
              <a:rPr lang="en-GB" altLang="en-US" sz="1600" dirty="0"/>
              <a:t>Staff training (</a:t>
            </a:r>
            <a:r>
              <a:rPr lang="en-GB" altLang="en-US" sz="1600" dirty="0" smtClean="0"/>
              <a:t>5) and Staffing </a:t>
            </a:r>
            <a:r>
              <a:rPr lang="en-GB" altLang="en-US" sz="1600" dirty="0"/>
              <a:t>(5</a:t>
            </a:r>
            <a:r>
              <a:rPr lang="en-GB" altLang="en-US" sz="1600" dirty="0" smtClean="0"/>
              <a:t>)</a:t>
            </a:r>
            <a:endParaRPr lang="en-GB" altLang="en-US" sz="1600" dirty="0"/>
          </a:p>
          <a:p>
            <a:pPr marL="0" indent="0" eaLnBrk="1" hangingPunct="1">
              <a:lnSpc>
                <a:spcPct val="90000"/>
              </a:lnSpc>
              <a:buNone/>
            </a:pPr>
            <a:endParaRPr lang="en-GB" altLang="en-US" sz="1600" dirty="0" smtClean="0"/>
          </a:p>
          <a:p>
            <a:pPr marL="0" indent="0" eaLnBrk="1" hangingPunct="1">
              <a:lnSpc>
                <a:spcPct val="90000"/>
              </a:lnSpc>
              <a:buNone/>
            </a:pPr>
            <a:endParaRPr lang="en-GB" altLang="en-US" sz="1600" dirty="0"/>
          </a:p>
          <a:p>
            <a:pPr marL="0" indent="0" eaLnBrk="1" hangingPunct="1">
              <a:lnSpc>
                <a:spcPct val="90000"/>
              </a:lnSpc>
              <a:buNone/>
            </a:pPr>
            <a:endParaRPr lang="en-GB" altLang="en-US" sz="1600" dirty="0" smtClean="0"/>
          </a:p>
          <a:p>
            <a:pPr marL="0" indent="0" eaLnBrk="1" hangingPunct="1">
              <a:lnSpc>
                <a:spcPct val="90000"/>
              </a:lnSpc>
              <a:buNone/>
            </a:pPr>
            <a:endParaRPr lang="en-GB" altLang="en-US" sz="1600" dirty="0" smtClean="0"/>
          </a:p>
          <a:p>
            <a:pPr marL="0" indent="0" eaLnBrk="1" hangingPunct="1">
              <a:lnSpc>
                <a:spcPct val="90000"/>
              </a:lnSpc>
              <a:buNone/>
            </a:pPr>
            <a:endParaRPr lang="en-GB" altLang="en-US" sz="1600" dirty="0"/>
          </a:p>
          <a:p>
            <a:pPr eaLnBrk="1" hangingPunct="1">
              <a:lnSpc>
                <a:spcPct val="90000"/>
              </a:lnSpc>
            </a:pPr>
            <a:endParaRPr lang="en-GB" altLang="en-US" sz="1600" dirty="0" smtClean="0"/>
          </a:p>
          <a:p>
            <a:pPr eaLnBrk="1" hangingPunct="1">
              <a:lnSpc>
                <a:spcPct val="90000"/>
              </a:lnSpc>
            </a:pPr>
            <a:endParaRPr lang="en-GB" altLang="en-US" sz="1600" dirty="0" smtClean="0"/>
          </a:p>
          <a:p>
            <a:pPr eaLnBrk="1" hangingPunct="1">
              <a:lnSpc>
                <a:spcPct val="90000"/>
              </a:lnSpc>
            </a:pPr>
            <a:endParaRPr lang="en-GB" altLang="en-US" sz="1600" dirty="0"/>
          </a:p>
        </p:txBody>
      </p:sp>
      <p:sp>
        <p:nvSpPr>
          <p:cNvPr id="12" name="Rectangle 3"/>
          <p:cNvSpPr txBox="1">
            <a:spLocks noChangeArrowheads="1"/>
          </p:cNvSpPr>
          <p:nvPr/>
        </p:nvSpPr>
        <p:spPr bwMode="auto">
          <a:xfrm>
            <a:off x="411729" y="610649"/>
            <a:ext cx="7918450" cy="50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800" b="1" dirty="0" smtClean="0"/>
              <a:t>Q36. </a:t>
            </a:r>
            <a:r>
              <a:rPr lang="en-GB" altLang="en-US" sz="1800" b="1" dirty="0"/>
              <a:t>What has worked well for your service over the last 12 months? </a:t>
            </a:r>
          </a:p>
        </p:txBody>
      </p:sp>
      <p:sp>
        <p:nvSpPr>
          <p:cNvPr id="2" name="TextBox 1"/>
          <p:cNvSpPr txBox="1"/>
          <p:nvPr/>
        </p:nvSpPr>
        <p:spPr>
          <a:xfrm>
            <a:off x="568424" y="999814"/>
            <a:ext cx="4868795" cy="313932"/>
          </a:xfrm>
          <a:prstGeom prst="rect">
            <a:avLst/>
          </a:prstGeom>
          <a:noFill/>
        </p:spPr>
        <p:txBody>
          <a:bodyPr wrap="square" rtlCol="0">
            <a:spAutoFit/>
          </a:bodyPr>
          <a:lstStyle/>
          <a:p>
            <a:pPr marL="0" indent="0" eaLnBrk="1" hangingPunct="1">
              <a:lnSpc>
                <a:spcPct val="90000"/>
              </a:lnSpc>
              <a:buNone/>
            </a:pPr>
            <a:r>
              <a:rPr lang="en-GB" altLang="en-US" sz="1600" dirty="0">
                <a:latin typeface="+mj-lt"/>
              </a:rPr>
              <a:t>69 responses, </a:t>
            </a:r>
            <a:r>
              <a:rPr lang="en-GB" altLang="en-US" sz="1600" dirty="0" smtClean="0">
                <a:latin typeface="+mj-lt"/>
              </a:rPr>
              <a:t>the most common themes were:</a:t>
            </a:r>
            <a:endParaRPr lang="en-GB" altLang="en-US" sz="1600" dirty="0">
              <a:latin typeface="+mj-lt"/>
            </a:endParaRPr>
          </a:p>
        </p:txBody>
      </p:sp>
      <p:sp>
        <p:nvSpPr>
          <p:cNvPr id="13" name="Rectangle 3"/>
          <p:cNvSpPr txBox="1">
            <a:spLocks noChangeArrowheads="1"/>
          </p:cNvSpPr>
          <p:nvPr/>
        </p:nvSpPr>
        <p:spPr bwMode="auto">
          <a:xfrm>
            <a:off x="447674" y="3020566"/>
            <a:ext cx="7918450" cy="47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800" b="1" dirty="0" smtClean="0"/>
              <a:t>Q37. </a:t>
            </a:r>
            <a:r>
              <a:rPr lang="en-GB" altLang="en-US" sz="1800" b="1" dirty="0"/>
              <a:t>How could SEND services be better for you in the future? </a:t>
            </a:r>
          </a:p>
        </p:txBody>
      </p:sp>
      <p:sp>
        <p:nvSpPr>
          <p:cNvPr id="15" name="TextBox 14"/>
          <p:cNvSpPr txBox="1"/>
          <p:nvPr/>
        </p:nvSpPr>
        <p:spPr>
          <a:xfrm>
            <a:off x="645464" y="3389722"/>
            <a:ext cx="5976664" cy="313932"/>
          </a:xfrm>
          <a:prstGeom prst="rect">
            <a:avLst/>
          </a:prstGeom>
          <a:noFill/>
        </p:spPr>
        <p:txBody>
          <a:bodyPr wrap="square" rtlCol="0">
            <a:spAutoFit/>
          </a:bodyPr>
          <a:lstStyle/>
          <a:p>
            <a:pPr marL="0" indent="0" eaLnBrk="1" hangingPunct="1">
              <a:lnSpc>
                <a:spcPct val="90000"/>
              </a:lnSpc>
              <a:buNone/>
            </a:pPr>
            <a:r>
              <a:rPr lang="en-GB" altLang="en-US" sz="1600" dirty="0">
                <a:latin typeface="+mj-lt"/>
              </a:rPr>
              <a:t>76 responses, </a:t>
            </a:r>
            <a:r>
              <a:rPr lang="en-GB" altLang="en-US" sz="1600" dirty="0" smtClean="0">
                <a:latin typeface="+mj-lt"/>
              </a:rPr>
              <a:t>most common themes include:</a:t>
            </a:r>
            <a:endParaRPr lang="en-GB" altLang="en-US" sz="1600" dirty="0">
              <a:latin typeface="+mj-lt"/>
            </a:endParaRPr>
          </a:p>
        </p:txBody>
      </p:sp>
      <p:sp>
        <p:nvSpPr>
          <p:cNvPr id="16" name="Rectangle 3"/>
          <p:cNvSpPr txBox="1">
            <a:spLocks noChangeArrowheads="1"/>
          </p:cNvSpPr>
          <p:nvPr/>
        </p:nvSpPr>
        <p:spPr bwMode="auto">
          <a:xfrm>
            <a:off x="560387" y="3873282"/>
            <a:ext cx="8283726"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GB" altLang="en-US" sz="1600" dirty="0" smtClean="0"/>
              <a:t>Better </a:t>
            </a:r>
            <a:r>
              <a:rPr lang="en-GB" altLang="en-US" sz="1600" dirty="0"/>
              <a:t>communication (23)</a:t>
            </a:r>
          </a:p>
          <a:p>
            <a:pPr eaLnBrk="1" hangingPunct="1">
              <a:lnSpc>
                <a:spcPct val="90000"/>
              </a:lnSpc>
            </a:pPr>
            <a:r>
              <a:rPr lang="en-GB" altLang="en-US" sz="1600" dirty="0"/>
              <a:t>Staffing (13)</a:t>
            </a:r>
          </a:p>
          <a:p>
            <a:pPr eaLnBrk="1" hangingPunct="1">
              <a:lnSpc>
                <a:spcPct val="90000"/>
              </a:lnSpc>
            </a:pPr>
            <a:r>
              <a:rPr lang="en-GB" altLang="en-US" sz="1600" dirty="0"/>
              <a:t>Shorter wait lists (11)</a:t>
            </a:r>
          </a:p>
          <a:p>
            <a:pPr eaLnBrk="1" hangingPunct="1">
              <a:lnSpc>
                <a:spcPct val="90000"/>
              </a:lnSpc>
            </a:pPr>
            <a:r>
              <a:rPr lang="en-GB" altLang="en-US" sz="1600" dirty="0" smtClean="0"/>
              <a:t>Clearer </a:t>
            </a:r>
            <a:r>
              <a:rPr lang="en-GB" altLang="en-US" sz="1600" dirty="0"/>
              <a:t>guidance (10)</a:t>
            </a:r>
          </a:p>
          <a:p>
            <a:pPr eaLnBrk="1" hangingPunct="1">
              <a:lnSpc>
                <a:spcPct val="90000"/>
              </a:lnSpc>
            </a:pPr>
            <a:r>
              <a:rPr lang="en-GB" altLang="en-US" sz="1600" dirty="0"/>
              <a:t>Timely responses (8</a:t>
            </a:r>
            <a:r>
              <a:rPr lang="en-GB" altLang="en-US" sz="1600" dirty="0" smtClean="0"/>
              <a:t>)</a:t>
            </a:r>
          </a:p>
          <a:p>
            <a:pPr eaLnBrk="1" hangingPunct="1">
              <a:lnSpc>
                <a:spcPct val="90000"/>
              </a:lnSpc>
            </a:pPr>
            <a:r>
              <a:rPr lang="en-GB" altLang="en-US" sz="1600" dirty="0" smtClean="0"/>
              <a:t>Address funding (7)</a:t>
            </a:r>
          </a:p>
          <a:p>
            <a:pPr eaLnBrk="1" hangingPunct="1">
              <a:lnSpc>
                <a:spcPct val="90000"/>
              </a:lnSpc>
            </a:pPr>
            <a:r>
              <a:rPr lang="en-GB" altLang="en-US" sz="1600" dirty="0"/>
              <a:t>Online accessibility (7)</a:t>
            </a:r>
          </a:p>
          <a:p>
            <a:pPr eaLnBrk="1" hangingPunct="1">
              <a:lnSpc>
                <a:spcPct val="90000"/>
              </a:lnSpc>
            </a:pPr>
            <a:r>
              <a:rPr lang="en-GB" altLang="en-US" sz="1600" dirty="0"/>
              <a:t>Streamline processes (7)</a:t>
            </a:r>
          </a:p>
          <a:p>
            <a:pPr eaLnBrk="1" hangingPunct="1">
              <a:lnSpc>
                <a:spcPct val="90000"/>
              </a:lnSpc>
            </a:pPr>
            <a:r>
              <a:rPr lang="en-GB" altLang="en-US" sz="1600" dirty="0"/>
              <a:t>Staff training (6</a:t>
            </a:r>
            <a:r>
              <a:rPr lang="en-GB" altLang="en-US" sz="1600" dirty="0" smtClean="0"/>
              <a:t>)</a:t>
            </a:r>
          </a:p>
          <a:p>
            <a:pPr eaLnBrk="1" hangingPunct="1">
              <a:lnSpc>
                <a:spcPct val="90000"/>
              </a:lnSpc>
            </a:pPr>
            <a:endParaRPr lang="en-GB" altLang="en-US" sz="1600" dirty="0" smtClean="0"/>
          </a:p>
          <a:p>
            <a:pPr eaLnBrk="1" hangingPunct="1">
              <a:lnSpc>
                <a:spcPct val="90000"/>
              </a:lnSpc>
            </a:pPr>
            <a:endParaRPr lang="en-GB" altLang="en-US" sz="1600" dirty="0" smtClean="0"/>
          </a:p>
        </p:txBody>
      </p:sp>
    </p:spTree>
    <p:extLst>
      <p:ext uri="{BB962C8B-B14F-4D97-AF65-F5344CB8AC3E}">
        <p14:creationId xmlns:p14="http://schemas.microsoft.com/office/powerpoint/2010/main" val="716710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214313" y="-99392"/>
            <a:ext cx="8280400" cy="673100"/>
          </a:xfrm>
        </p:spPr>
        <p:txBody>
          <a:bodyPr/>
          <a:lstStyle/>
          <a:p>
            <a:pPr marL="0" indent="0" eaLnBrk="1" hangingPunct="1">
              <a:buFontTx/>
              <a:buNone/>
            </a:pPr>
            <a:r>
              <a:rPr lang="en-US" altLang="en-US" sz="4000" b="1" dirty="0">
                <a:solidFill>
                  <a:schemeClr val="accent1"/>
                </a:solidFill>
              </a:rPr>
              <a:t>Practitioner/ Professionals</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683568" y="4879470"/>
            <a:ext cx="7918450" cy="1417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US" altLang="en-US" sz="1600" dirty="0" smtClean="0"/>
              <a:t>Very Positive ratings decreased across all 5 categories since 2020</a:t>
            </a:r>
          </a:p>
          <a:p>
            <a:pPr eaLnBrk="1" hangingPunct="1">
              <a:lnSpc>
                <a:spcPct val="90000"/>
              </a:lnSpc>
            </a:pPr>
            <a:r>
              <a:rPr lang="en-US" altLang="en-US" sz="1600" dirty="0" smtClean="0"/>
              <a:t>Very Negative ratings also decreased across all categories since 2020</a:t>
            </a:r>
          </a:p>
          <a:p>
            <a:pPr eaLnBrk="1" hangingPunct="1">
              <a:lnSpc>
                <a:spcPct val="90000"/>
              </a:lnSpc>
            </a:pPr>
            <a:r>
              <a:rPr lang="en-US" altLang="en-US" sz="1600" dirty="0" smtClean="0"/>
              <a:t>Neutral had positive increases for all categories since 2020</a:t>
            </a:r>
          </a:p>
          <a:p>
            <a:pPr eaLnBrk="1" hangingPunct="1">
              <a:lnSpc>
                <a:spcPct val="90000"/>
              </a:lnSpc>
            </a:pPr>
            <a:endParaRPr lang="en-US" altLang="en-US" sz="1600" dirty="0"/>
          </a:p>
        </p:txBody>
      </p:sp>
      <p:graphicFrame>
        <p:nvGraphicFramePr>
          <p:cNvPr id="12" name="Chart 11"/>
          <p:cNvGraphicFramePr>
            <a:graphicFrameLocks/>
          </p:cNvGraphicFramePr>
          <p:nvPr>
            <p:extLst>
              <p:ext uri="{D42A27DB-BD31-4B8C-83A1-F6EECF244321}">
                <p14:modId xmlns:p14="http://schemas.microsoft.com/office/powerpoint/2010/main" val="3225877143"/>
              </p:ext>
            </p:extLst>
          </p:nvPr>
        </p:nvGraphicFramePr>
        <p:xfrm>
          <a:off x="683568" y="651807"/>
          <a:ext cx="7704855" cy="39081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067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0" y="1366838"/>
            <a:ext cx="9036495"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sz="1600"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sz="1600" dirty="0">
                  <a:latin typeface="Times" charset="0"/>
                  <a:ea typeface="ＭＳ Ｐゴシック" charset="0"/>
                  <a:cs typeface="ＭＳ Ｐゴシック" charset="0"/>
                </a:rPr>
                <a:t> </a:t>
              </a:r>
            </a:p>
          </p:txBody>
        </p:sp>
      </p:grpSp>
      <p:sp>
        <p:nvSpPr>
          <p:cNvPr id="5124" name="Rectangle 3"/>
          <p:cNvSpPr>
            <a:spLocks noGrp="1" noChangeArrowheads="1"/>
          </p:cNvSpPr>
          <p:nvPr>
            <p:ph type="body" sz="half" idx="1"/>
          </p:nvPr>
        </p:nvSpPr>
        <p:spPr>
          <a:xfrm>
            <a:off x="395288" y="404813"/>
            <a:ext cx="8280400" cy="673100"/>
          </a:xfrm>
        </p:spPr>
        <p:txBody>
          <a:bodyPr/>
          <a:lstStyle/>
          <a:p>
            <a:pPr marL="0" indent="0" eaLnBrk="1" hangingPunct="1">
              <a:buFontTx/>
              <a:buNone/>
            </a:pPr>
            <a:r>
              <a:rPr lang="en-US" altLang="en-US" sz="4000" b="1" dirty="0" smtClean="0">
                <a:solidFill>
                  <a:schemeClr val="accent1"/>
                </a:solidFill>
              </a:rPr>
              <a:t>Headlines– Young People</a:t>
            </a:r>
            <a:endParaRPr lang="en-US" altLang="en-US" sz="4000" b="1" dirty="0" smtClean="0">
              <a:solidFill>
                <a:schemeClr val="bg1"/>
              </a:solidFill>
            </a:endParaRPr>
          </a:p>
        </p:txBody>
      </p:sp>
      <p:sp>
        <p:nvSpPr>
          <p:cNvPr id="5125" name="Rectangle 3"/>
          <p:cNvSpPr txBox="1">
            <a:spLocks noChangeArrowheads="1"/>
          </p:cNvSpPr>
          <p:nvPr/>
        </p:nvSpPr>
        <p:spPr bwMode="auto">
          <a:xfrm>
            <a:off x="612453" y="1366596"/>
            <a:ext cx="7846070" cy="1296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GB" altLang="en-US" sz="1600" dirty="0" smtClean="0"/>
              <a:t>60% stated they were either ‘Very Satisfied’ or ‘Satisfied’ with Swindon’s SEND services (decrease 16% since 2020).</a:t>
            </a:r>
          </a:p>
          <a:p>
            <a:pPr marL="0" indent="0" eaLnBrk="1" hangingPunct="1">
              <a:lnSpc>
                <a:spcPct val="90000"/>
              </a:lnSpc>
              <a:buNone/>
            </a:pPr>
            <a:endParaRPr lang="en-GB" altLang="en-US" sz="1600" dirty="0" smtClean="0"/>
          </a:p>
          <a:p>
            <a:pPr eaLnBrk="1" hangingPunct="1">
              <a:lnSpc>
                <a:spcPct val="90000"/>
              </a:lnSpc>
            </a:pPr>
            <a:r>
              <a:rPr lang="en-US" altLang="en-US" sz="1600" dirty="0"/>
              <a:t>59% </a:t>
            </a:r>
            <a:r>
              <a:rPr lang="en-US" altLang="en-US" sz="1600" dirty="0" smtClean="0"/>
              <a:t>YP felt </a:t>
            </a:r>
            <a:r>
              <a:rPr lang="en-US" altLang="en-US" sz="1600" dirty="0"/>
              <a:t>they received timely support ‘Always’ or ‘Most of the time’ (decrease of 9</a:t>
            </a:r>
            <a:r>
              <a:rPr lang="en-US" altLang="en-US" sz="1600" dirty="0" smtClean="0"/>
              <a:t>% since 2020).</a:t>
            </a:r>
          </a:p>
          <a:p>
            <a:pPr marL="0" indent="0" eaLnBrk="1" hangingPunct="1">
              <a:lnSpc>
                <a:spcPct val="90000"/>
              </a:lnSpc>
              <a:buNone/>
            </a:pPr>
            <a:endParaRPr lang="en-US" altLang="en-US" sz="1600" dirty="0"/>
          </a:p>
          <a:p>
            <a:pPr eaLnBrk="1" hangingPunct="1">
              <a:lnSpc>
                <a:spcPct val="90000"/>
              </a:lnSpc>
            </a:pPr>
            <a:r>
              <a:rPr lang="en-US" altLang="en-US" sz="1600" dirty="0" smtClean="0"/>
              <a:t>50% YP felt </a:t>
            </a:r>
            <a:r>
              <a:rPr lang="en-US" altLang="en-US" sz="1600" dirty="0"/>
              <a:t>support had improved over the last </a:t>
            </a:r>
            <a:r>
              <a:rPr lang="en-US" altLang="en-US" sz="1600" dirty="0" smtClean="0"/>
              <a:t>year</a:t>
            </a:r>
            <a:r>
              <a:rPr lang="en-US" altLang="en-US" sz="1600" dirty="0"/>
              <a:t> </a:t>
            </a:r>
            <a:r>
              <a:rPr lang="en-US" altLang="en-US" sz="1600" dirty="0" smtClean="0"/>
              <a:t>(decrease of 7% </a:t>
            </a:r>
            <a:r>
              <a:rPr lang="en-US" altLang="en-US" sz="1600" dirty="0"/>
              <a:t>since </a:t>
            </a:r>
            <a:r>
              <a:rPr lang="en-US" altLang="en-US" sz="1600" dirty="0" smtClean="0"/>
              <a:t>2020).</a:t>
            </a:r>
          </a:p>
          <a:p>
            <a:pPr marL="0" indent="0" eaLnBrk="1" hangingPunct="1">
              <a:lnSpc>
                <a:spcPct val="90000"/>
              </a:lnSpc>
              <a:buNone/>
            </a:pPr>
            <a:endParaRPr lang="en-US" altLang="en-US" sz="1600" dirty="0"/>
          </a:p>
          <a:p>
            <a:pPr eaLnBrk="1" hangingPunct="1">
              <a:lnSpc>
                <a:spcPct val="90000"/>
              </a:lnSpc>
            </a:pPr>
            <a:r>
              <a:rPr lang="en-GB" sz="1600" dirty="0" smtClean="0"/>
              <a:t>40% YP felt </a:t>
            </a:r>
            <a:r>
              <a:rPr lang="en-GB" sz="1600" dirty="0"/>
              <a:t>that services were interested in their thoughts to improve than last year</a:t>
            </a:r>
            <a:r>
              <a:rPr lang="en-GB" sz="1600" dirty="0" smtClean="0"/>
              <a:t>, </a:t>
            </a:r>
            <a:r>
              <a:rPr lang="en-GB" altLang="en-US" sz="1600" dirty="0" smtClean="0"/>
              <a:t>‘</a:t>
            </a:r>
            <a:r>
              <a:rPr lang="en-GB" altLang="en-US" sz="1600" dirty="0"/>
              <a:t>Always’ or ‘Most of the time</a:t>
            </a:r>
            <a:r>
              <a:rPr lang="en-GB" altLang="en-US" sz="1600" dirty="0" smtClean="0"/>
              <a:t>’ (decrease of 20%).</a:t>
            </a:r>
          </a:p>
          <a:p>
            <a:pPr eaLnBrk="1" hangingPunct="1">
              <a:lnSpc>
                <a:spcPct val="90000"/>
              </a:lnSpc>
            </a:pPr>
            <a:endParaRPr lang="en-GB" altLang="en-US" sz="1600" dirty="0"/>
          </a:p>
          <a:p>
            <a:pPr eaLnBrk="1" hangingPunct="1">
              <a:lnSpc>
                <a:spcPct val="90000"/>
              </a:lnSpc>
            </a:pPr>
            <a:r>
              <a:rPr lang="en-GB" sz="1600" dirty="0" smtClean="0"/>
              <a:t>56% YP </a:t>
            </a:r>
            <a:r>
              <a:rPr lang="en-GB" altLang="en-US" sz="1600" dirty="0" smtClean="0"/>
              <a:t>felt </a:t>
            </a:r>
            <a:r>
              <a:rPr lang="en-GB" altLang="en-US" sz="1600" dirty="0"/>
              <a:t>that they were </a:t>
            </a:r>
            <a:r>
              <a:rPr lang="en-GB" altLang="en-US" sz="1600" dirty="0" smtClean="0"/>
              <a:t>‘Always’ </a:t>
            </a:r>
            <a:r>
              <a:rPr lang="en-GB" altLang="en-US" sz="1600" dirty="0"/>
              <a:t>or </a:t>
            </a:r>
            <a:r>
              <a:rPr lang="en-GB" altLang="en-US" sz="1600" dirty="0" smtClean="0"/>
              <a:t>‘Mostly’ </a:t>
            </a:r>
            <a:r>
              <a:rPr lang="en-GB" altLang="en-US" sz="1600" dirty="0"/>
              <a:t>involved in decisions about their </a:t>
            </a:r>
            <a:r>
              <a:rPr lang="en-GB" altLang="en-US" sz="1600" dirty="0" smtClean="0"/>
              <a:t>life (decrease of 15%).</a:t>
            </a:r>
          </a:p>
          <a:p>
            <a:pPr eaLnBrk="1" hangingPunct="1">
              <a:lnSpc>
                <a:spcPct val="90000"/>
              </a:lnSpc>
            </a:pPr>
            <a:endParaRPr lang="en-GB" altLang="en-US" sz="1600" dirty="0"/>
          </a:p>
          <a:p>
            <a:pPr eaLnBrk="1" hangingPunct="1">
              <a:lnSpc>
                <a:spcPct val="90000"/>
              </a:lnSpc>
            </a:pPr>
            <a:r>
              <a:rPr lang="en-GB" altLang="en-US" sz="1600" dirty="0" smtClean="0"/>
              <a:t>50</a:t>
            </a:r>
            <a:r>
              <a:rPr lang="en-GB" altLang="en-US" sz="1600" dirty="0"/>
              <a:t>% </a:t>
            </a:r>
            <a:r>
              <a:rPr lang="en-GB" altLang="en-US" sz="1600" dirty="0" smtClean="0"/>
              <a:t>YP responded </a:t>
            </a:r>
            <a:r>
              <a:rPr lang="en-GB" altLang="en-US" sz="1600" dirty="0"/>
              <a:t>either ‘Very positive’ or ‘Positive</a:t>
            </a:r>
            <a:r>
              <a:rPr lang="en-GB" altLang="en-US" sz="1600" dirty="0" smtClean="0"/>
              <a:t>’ regarding how they felt about their future (Social life 56%, Good Health 76%, Independent Living 46%, EET 46%).</a:t>
            </a:r>
          </a:p>
          <a:p>
            <a:pPr eaLnBrk="1" hangingPunct="1">
              <a:lnSpc>
                <a:spcPct val="90000"/>
              </a:lnSpc>
            </a:pPr>
            <a:endParaRPr lang="en-GB" sz="1600" dirty="0" smtClean="0">
              <a:solidFill>
                <a:srgbClr val="FF0000"/>
              </a:solidFill>
            </a:endParaRPr>
          </a:p>
          <a:p>
            <a:pPr marL="0" indent="0" eaLnBrk="1" hangingPunct="1">
              <a:lnSpc>
                <a:spcPct val="90000"/>
              </a:lnSpc>
              <a:buNone/>
            </a:pPr>
            <a:endParaRPr lang="en-GB" sz="1600" dirty="0"/>
          </a:p>
        </p:txBody>
      </p:sp>
    </p:spTree>
    <p:extLst>
      <p:ext uri="{BB962C8B-B14F-4D97-AF65-F5344CB8AC3E}">
        <p14:creationId xmlns:p14="http://schemas.microsoft.com/office/powerpoint/2010/main" val="41536134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61913" y="-38467"/>
            <a:ext cx="8280400" cy="673100"/>
          </a:xfrm>
        </p:spPr>
        <p:txBody>
          <a:bodyPr/>
          <a:lstStyle/>
          <a:p>
            <a:pPr marL="0" indent="0" eaLnBrk="1" hangingPunct="1">
              <a:buFontTx/>
              <a:buNone/>
            </a:pPr>
            <a:r>
              <a:rPr lang="en-US" altLang="en-US" sz="3500" b="1" dirty="0">
                <a:solidFill>
                  <a:schemeClr val="accent1"/>
                </a:solidFill>
              </a:rPr>
              <a:t>Practitioner/ Professionals</a:t>
            </a:r>
            <a:endParaRPr lang="en-US" altLang="en-US" sz="35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387455" y="4107817"/>
            <a:ext cx="8353425" cy="1179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US" altLang="en-US" sz="1600" dirty="0" smtClean="0"/>
              <a:t>The 2021 ratings changed to ‘Yes’, ‘Stayed the same’, and ‘No’.</a:t>
            </a:r>
          </a:p>
          <a:p>
            <a:pPr marL="0" indent="0" eaLnBrk="1" hangingPunct="1">
              <a:lnSpc>
                <a:spcPct val="90000"/>
              </a:lnSpc>
              <a:buNone/>
            </a:pPr>
            <a:r>
              <a:rPr lang="en-US" altLang="en-US" sz="1600" dirty="0" smtClean="0"/>
              <a:t>For 2020, ‘Strongly Agree’ and ‘Agree’ were combined for ‘Yes’, and ‘Disagree’ and ‘Strongly Disagree’ were combined into ‘No’</a:t>
            </a:r>
          </a:p>
          <a:p>
            <a:pPr marL="0" indent="0" eaLnBrk="1" hangingPunct="1">
              <a:lnSpc>
                <a:spcPct val="90000"/>
              </a:lnSpc>
              <a:buNone/>
            </a:pPr>
            <a:endParaRPr lang="en-US" altLang="en-US" sz="1600" dirty="0" smtClean="0"/>
          </a:p>
          <a:p>
            <a:pPr eaLnBrk="1" hangingPunct="1">
              <a:lnSpc>
                <a:spcPct val="90000"/>
              </a:lnSpc>
            </a:pPr>
            <a:r>
              <a:rPr lang="en-US" altLang="en-US" sz="1600" dirty="0" smtClean="0"/>
              <a:t>‘Yes’ decreased by -19.76%</a:t>
            </a:r>
            <a:endParaRPr lang="en-US" altLang="en-US" sz="1600" dirty="0"/>
          </a:p>
          <a:p>
            <a:pPr eaLnBrk="1" hangingPunct="1">
              <a:lnSpc>
                <a:spcPct val="90000"/>
              </a:lnSpc>
            </a:pPr>
            <a:r>
              <a:rPr lang="en-US" altLang="en-US" sz="1600" dirty="0" smtClean="0"/>
              <a:t>‘Stayed the same’ was was relatively similar (+2.23%)</a:t>
            </a:r>
          </a:p>
          <a:p>
            <a:pPr eaLnBrk="1" hangingPunct="1">
              <a:lnSpc>
                <a:spcPct val="90000"/>
              </a:lnSpc>
            </a:pPr>
            <a:r>
              <a:rPr lang="en-US" altLang="en-US" sz="1600" dirty="0" smtClean="0"/>
              <a:t>‘No’ increased by 17.53%</a:t>
            </a:r>
            <a:endParaRPr lang="en-US" altLang="en-US" sz="1600" dirty="0"/>
          </a:p>
          <a:p>
            <a:pPr eaLnBrk="1" hangingPunct="1">
              <a:lnSpc>
                <a:spcPct val="90000"/>
              </a:lnSpc>
            </a:pPr>
            <a:endParaRPr lang="en-US" altLang="en-US" sz="1600" dirty="0">
              <a:solidFill>
                <a:srgbClr val="FF0000"/>
              </a:solidFill>
            </a:endParaRPr>
          </a:p>
          <a:p>
            <a:pPr eaLnBrk="1" hangingPunct="1">
              <a:lnSpc>
                <a:spcPct val="90000"/>
              </a:lnSpc>
            </a:pPr>
            <a:endParaRPr lang="en-US" altLang="en-US" sz="1600" dirty="0">
              <a:solidFill>
                <a:srgbClr val="FF0000"/>
              </a:solidFill>
            </a:endParaRPr>
          </a:p>
          <a:p>
            <a:pPr eaLnBrk="1" hangingPunct="1">
              <a:lnSpc>
                <a:spcPct val="90000"/>
              </a:lnSpc>
            </a:pPr>
            <a:endParaRPr lang="en-US" altLang="en-US" sz="1600" dirty="0">
              <a:solidFill>
                <a:srgbClr val="FF0000"/>
              </a:solidFill>
            </a:endParaRPr>
          </a:p>
          <a:p>
            <a:pPr eaLnBrk="1" hangingPunct="1">
              <a:lnSpc>
                <a:spcPct val="90000"/>
              </a:lnSpc>
            </a:pPr>
            <a:endParaRPr lang="en-US" altLang="en-US" sz="1600" dirty="0">
              <a:solidFill>
                <a:srgbClr val="FF0000"/>
              </a:solidFill>
            </a:endParaRPr>
          </a:p>
        </p:txBody>
      </p:sp>
      <p:graphicFrame>
        <p:nvGraphicFramePr>
          <p:cNvPr id="15" name="Chart 14"/>
          <p:cNvGraphicFramePr>
            <a:graphicFrameLocks/>
          </p:cNvGraphicFramePr>
          <p:nvPr>
            <p:extLst>
              <p:ext uri="{D42A27DB-BD31-4B8C-83A1-F6EECF244321}">
                <p14:modId xmlns:p14="http://schemas.microsoft.com/office/powerpoint/2010/main" val="2551102218"/>
              </p:ext>
            </p:extLst>
          </p:nvPr>
        </p:nvGraphicFramePr>
        <p:xfrm>
          <a:off x="539552" y="689475"/>
          <a:ext cx="7212578" cy="32435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15505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61913" y="-71824"/>
            <a:ext cx="8280400" cy="673100"/>
          </a:xfrm>
        </p:spPr>
        <p:txBody>
          <a:bodyPr/>
          <a:lstStyle/>
          <a:p>
            <a:pPr marL="0" indent="0" eaLnBrk="1" hangingPunct="1">
              <a:buFontTx/>
              <a:buNone/>
            </a:pPr>
            <a:r>
              <a:rPr lang="en-US" altLang="en-US" sz="4000" b="1" dirty="0">
                <a:solidFill>
                  <a:schemeClr val="accent1"/>
                </a:solidFill>
              </a:rPr>
              <a:t>Practitioner/ Professionals</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168081" y="690144"/>
            <a:ext cx="8353425" cy="1179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US" altLang="en-US" sz="1800" b="1" dirty="0" smtClean="0"/>
              <a:t>Q40. What is your overall opinion of Swindon’s SEND Service?</a:t>
            </a:r>
            <a:endParaRPr lang="en-US" altLang="en-US" sz="1800" b="1" dirty="0"/>
          </a:p>
          <a:p>
            <a:pPr eaLnBrk="1" hangingPunct="1">
              <a:lnSpc>
                <a:spcPct val="90000"/>
              </a:lnSpc>
            </a:pPr>
            <a:endParaRPr lang="en-US" altLang="en-US" sz="2800" dirty="0">
              <a:solidFill>
                <a:srgbClr val="FF0000"/>
              </a:solidFill>
            </a:endParaRPr>
          </a:p>
          <a:p>
            <a:pPr eaLnBrk="1" hangingPunct="1">
              <a:lnSpc>
                <a:spcPct val="90000"/>
              </a:lnSpc>
            </a:pPr>
            <a:endParaRPr lang="en-US" altLang="en-US" sz="2800" dirty="0">
              <a:solidFill>
                <a:srgbClr val="FF0000"/>
              </a:solidFill>
            </a:endParaRPr>
          </a:p>
          <a:p>
            <a:pPr eaLnBrk="1" hangingPunct="1">
              <a:lnSpc>
                <a:spcPct val="90000"/>
              </a:lnSpc>
            </a:pPr>
            <a:endParaRPr lang="en-US" altLang="en-US" sz="2800" dirty="0">
              <a:solidFill>
                <a:srgbClr val="FF0000"/>
              </a:solidFill>
            </a:endParaRPr>
          </a:p>
          <a:p>
            <a:pPr eaLnBrk="1" hangingPunct="1">
              <a:lnSpc>
                <a:spcPct val="90000"/>
              </a:lnSpc>
            </a:pPr>
            <a:endParaRPr lang="en-US" altLang="en-US" sz="2800" dirty="0">
              <a:solidFill>
                <a:srgbClr val="FF0000"/>
              </a:solidFill>
            </a:endParaRPr>
          </a:p>
        </p:txBody>
      </p:sp>
      <p:graphicFrame>
        <p:nvGraphicFramePr>
          <p:cNvPr id="15" name="Chart 14"/>
          <p:cNvGraphicFramePr>
            <a:graphicFrameLocks/>
          </p:cNvGraphicFramePr>
          <p:nvPr>
            <p:extLst>
              <p:ext uri="{D42A27DB-BD31-4B8C-83A1-F6EECF244321}">
                <p14:modId xmlns:p14="http://schemas.microsoft.com/office/powerpoint/2010/main" val="4017049224"/>
              </p:ext>
            </p:extLst>
          </p:nvPr>
        </p:nvGraphicFramePr>
        <p:xfrm>
          <a:off x="1362203" y="1207459"/>
          <a:ext cx="6389927" cy="279760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03238" y="4132003"/>
            <a:ext cx="8353425" cy="1754326"/>
          </a:xfrm>
          <a:prstGeom prst="rect">
            <a:avLst/>
          </a:prstGeom>
          <a:noFill/>
        </p:spPr>
        <p:txBody>
          <a:bodyPr wrap="square" rtlCol="0">
            <a:spAutoFit/>
          </a:bodyPr>
          <a:lstStyle/>
          <a:p>
            <a:r>
              <a:rPr lang="en-GB" sz="1800" dirty="0" smtClean="0">
                <a:latin typeface="+mj-lt"/>
              </a:rPr>
              <a:t>97 responses in 2021 compared with 143 in 2020</a:t>
            </a:r>
          </a:p>
          <a:p>
            <a:endParaRPr lang="en-GB" sz="1800" dirty="0" smtClean="0">
              <a:latin typeface="+mj-lt"/>
            </a:endParaRPr>
          </a:p>
          <a:p>
            <a:r>
              <a:rPr lang="en-GB" sz="1800" dirty="0" smtClean="0">
                <a:latin typeface="+mj-lt"/>
              </a:rPr>
              <a:t>Since 2020:</a:t>
            </a:r>
          </a:p>
          <a:p>
            <a:pPr marL="285750" indent="-285750">
              <a:buFont typeface="Arial" panose="020B0604020202020204" pitchFamily="34" charset="0"/>
              <a:buChar char="•"/>
            </a:pPr>
            <a:r>
              <a:rPr lang="en-GB" sz="1800" dirty="0" smtClean="0">
                <a:latin typeface="+mj-lt"/>
              </a:rPr>
              <a:t>Satisfied decreased (-26.53%) </a:t>
            </a:r>
          </a:p>
          <a:p>
            <a:pPr marL="285750" indent="-285750">
              <a:buFont typeface="Arial" panose="020B0604020202020204" pitchFamily="34" charset="0"/>
              <a:buChar char="•"/>
            </a:pPr>
            <a:r>
              <a:rPr lang="en-GB" sz="1800" dirty="0" smtClean="0">
                <a:latin typeface="+mj-lt"/>
              </a:rPr>
              <a:t>Dissatisfied increased (+21.66%)</a:t>
            </a:r>
          </a:p>
          <a:p>
            <a:pPr marL="285750" indent="-285750">
              <a:buFont typeface="Arial" panose="020B0604020202020204" pitchFamily="34" charset="0"/>
              <a:buChar char="•"/>
            </a:pPr>
            <a:r>
              <a:rPr lang="en-GB" sz="1800" dirty="0" smtClean="0">
                <a:latin typeface="+mj-lt"/>
              </a:rPr>
              <a:t>Very dissatisfied increased (+6.44%)</a:t>
            </a:r>
          </a:p>
        </p:txBody>
      </p:sp>
    </p:spTree>
    <p:extLst>
      <p:ext uri="{BB962C8B-B14F-4D97-AF65-F5344CB8AC3E}">
        <p14:creationId xmlns:p14="http://schemas.microsoft.com/office/powerpoint/2010/main" val="4474115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179512" y="-59862"/>
            <a:ext cx="8280400" cy="673100"/>
          </a:xfrm>
        </p:spPr>
        <p:txBody>
          <a:bodyPr/>
          <a:lstStyle/>
          <a:p>
            <a:pPr marL="0" indent="0" eaLnBrk="1" hangingPunct="1">
              <a:buFontTx/>
              <a:buNone/>
            </a:pPr>
            <a:r>
              <a:rPr lang="en-US" altLang="en-US" sz="4000" b="1" dirty="0">
                <a:solidFill>
                  <a:schemeClr val="accent1"/>
                </a:solidFill>
              </a:rPr>
              <a:t>Practitioner/ Professionals</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340117" y="4221088"/>
            <a:ext cx="8408596" cy="1209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US" altLang="en-US" sz="1800" dirty="0"/>
              <a:t>90.27% were Very Confident or Quite Confident </a:t>
            </a:r>
            <a:r>
              <a:rPr lang="en-US" altLang="en-US" sz="1800" dirty="0" smtClean="0"/>
              <a:t>in knowing who to contact, which was similar to 2020. </a:t>
            </a:r>
          </a:p>
          <a:p>
            <a:pPr eaLnBrk="1" hangingPunct="1">
              <a:lnSpc>
                <a:spcPct val="90000"/>
              </a:lnSpc>
            </a:pPr>
            <a:endParaRPr lang="en-US" altLang="en-US" sz="1800" dirty="0"/>
          </a:p>
          <a:p>
            <a:pPr eaLnBrk="1" hangingPunct="1">
              <a:lnSpc>
                <a:spcPct val="90000"/>
              </a:lnSpc>
            </a:pPr>
            <a:r>
              <a:rPr lang="en-US" altLang="en-US" sz="1800" dirty="0" smtClean="0"/>
              <a:t>However, Very </a:t>
            </a:r>
            <a:r>
              <a:rPr lang="en-US" altLang="en-US" sz="1800" dirty="0"/>
              <a:t>Confident decreased by -13.97%, and Quite Confident increased by +13.78</a:t>
            </a:r>
            <a:r>
              <a:rPr lang="en-US" altLang="en-US" sz="1800" dirty="0" smtClean="0"/>
              <a:t>%</a:t>
            </a:r>
            <a:endParaRPr lang="en-US" altLang="en-US" sz="1800" dirty="0"/>
          </a:p>
          <a:p>
            <a:pPr eaLnBrk="1" hangingPunct="1">
              <a:lnSpc>
                <a:spcPct val="90000"/>
              </a:lnSpc>
            </a:pPr>
            <a:endParaRPr lang="en-US" altLang="en-US" sz="1800" dirty="0" smtClean="0"/>
          </a:p>
        </p:txBody>
      </p:sp>
      <p:graphicFrame>
        <p:nvGraphicFramePr>
          <p:cNvPr id="13" name="Chart 12"/>
          <p:cNvGraphicFramePr>
            <a:graphicFrameLocks/>
          </p:cNvGraphicFramePr>
          <p:nvPr>
            <p:extLst>
              <p:ext uri="{D42A27DB-BD31-4B8C-83A1-F6EECF244321}">
                <p14:modId xmlns:p14="http://schemas.microsoft.com/office/powerpoint/2010/main" val="875493124"/>
              </p:ext>
            </p:extLst>
          </p:nvPr>
        </p:nvGraphicFramePr>
        <p:xfrm>
          <a:off x="611560" y="883381"/>
          <a:ext cx="7560840" cy="30487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60349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61913" y="-160098"/>
            <a:ext cx="8280400" cy="673100"/>
          </a:xfrm>
        </p:spPr>
        <p:txBody>
          <a:bodyPr/>
          <a:lstStyle/>
          <a:p>
            <a:pPr marL="0" indent="0" eaLnBrk="1" hangingPunct="1">
              <a:buFontTx/>
              <a:buNone/>
            </a:pPr>
            <a:r>
              <a:rPr lang="en-US" altLang="en-US" sz="4000" b="1" dirty="0">
                <a:solidFill>
                  <a:schemeClr val="accent1"/>
                </a:solidFill>
              </a:rPr>
              <a:t>Practitioner/ Professionals</a:t>
            </a: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431415" y="523318"/>
            <a:ext cx="8408596" cy="604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US" altLang="en-US" sz="1800" b="1" dirty="0" smtClean="0"/>
              <a:t>Q42. What difficulties (if any) did you experience delivering your service throughout the pandemic?</a:t>
            </a:r>
          </a:p>
        </p:txBody>
      </p:sp>
      <p:sp>
        <p:nvSpPr>
          <p:cNvPr id="3" name="TextBox 2"/>
          <p:cNvSpPr txBox="1"/>
          <p:nvPr/>
        </p:nvSpPr>
        <p:spPr>
          <a:xfrm>
            <a:off x="478375" y="1502473"/>
            <a:ext cx="8090729" cy="646331"/>
          </a:xfrm>
          <a:prstGeom prst="rect">
            <a:avLst/>
          </a:prstGeom>
          <a:noFill/>
        </p:spPr>
        <p:txBody>
          <a:bodyPr wrap="square" numCol="1" rtlCol="0">
            <a:spAutoFit/>
          </a:bodyPr>
          <a:lstStyle/>
          <a:p>
            <a:pPr marL="285750" indent="-285750">
              <a:buFont typeface="Arial" panose="020B0604020202020204" pitchFamily="34" charset="0"/>
              <a:buChar char="•"/>
            </a:pPr>
            <a:r>
              <a:rPr lang="en-GB" sz="1800" dirty="0">
                <a:latin typeface="+mj-lt"/>
              </a:rPr>
              <a:t>Not face-to-face working (</a:t>
            </a:r>
            <a:r>
              <a:rPr lang="en-GB" sz="1800" dirty="0" smtClean="0">
                <a:latin typeface="+mj-lt"/>
              </a:rPr>
              <a:t>19), Communication (11), Increased </a:t>
            </a:r>
            <a:r>
              <a:rPr lang="en-GB" sz="1800" dirty="0">
                <a:latin typeface="+mj-lt"/>
              </a:rPr>
              <a:t>workload (</a:t>
            </a:r>
            <a:r>
              <a:rPr lang="en-GB" sz="1800" dirty="0" smtClean="0">
                <a:latin typeface="+mj-lt"/>
              </a:rPr>
              <a:t>9), IT </a:t>
            </a:r>
            <a:r>
              <a:rPr lang="en-GB" sz="1800" dirty="0">
                <a:latin typeface="+mj-lt"/>
              </a:rPr>
              <a:t>Issues (</a:t>
            </a:r>
            <a:r>
              <a:rPr lang="en-GB" sz="1800" dirty="0" smtClean="0">
                <a:latin typeface="+mj-lt"/>
              </a:rPr>
              <a:t>8), Reduced </a:t>
            </a:r>
            <a:r>
              <a:rPr lang="en-GB" sz="1800" dirty="0">
                <a:latin typeface="+mj-lt"/>
              </a:rPr>
              <a:t>support for families/CYP (</a:t>
            </a:r>
            <a:r>
              <a:rPr lang="en-GB" sz="1800" dirty="0" smtClean="0">
                <a:latin typeface="+mj-lt"/>
              </a:rPr>
              <a:t>8), Staffing </a:t>
            </a:r>
            <a:r>
              <a:rPr lang="en-GB" sz="1800" dirty="0">
                <a:latin typeface="+mj-lt"/>
              </a:rPr>
              <a:t>(8</a:t>
            </a:r>
            <a:r>
              <a:rPr lang="en-GB" sz="1800" dirty="0" smtClean="0">
                <a:latin typeface="+mj-lt"/>
              </a:rPr>
              <a:t>)</a:t>
            </a:r>
          </a:p>
        </p:txBody>
      </p:sp>
      <p:sp>
        <p:nvSpPr>
          <p:cNvPr id="4" name="TextBox 3"/>
          <p:cNvSpPr txBox="1"/>
          <p:nvPr/>
        </p:nvSpPr>
        <p:spPr>
          <a:xfrm>
            <a:off x="611560" y="1052475"/>
            <a:ext cx="4896544" cy="369332"/>
          </a:xfrm>
          <a:prstGeom prst="rect">
            <a:avLst/>
          </a:prstGeom>
          <a:noFill/>
        </p:spPr>
        <p:txBody>
          <a:bodyPr wrap="square" rtlCol="0">
            <a:spAutoFit/>
          </a:bodyPr>
          <a:lstStyle/>
          <a:p>
            <a:r>
              <a:rPr lang="en-GB" sz="1800" dirty="0">
                <a:latin typeface="+mj-lt"/>
              </a:rPr>
              <a:t>64 </a:t>
            </a:r>
            <a:r>
              <a:rPr lang="en-GB" sz="1800" dirty="0" smtClean="0">
                <a:latin typeface="+mj-lt"/>
              </a:rPr>
              <a:t>responses, most common themes:</a:t>
            </a:r>
            <a:endParaRPr lang="en-GB" sz="1800" dirty="0">
              <a:latin typeface="+mj-lt"/>
            </a:endParaRPr>
          </a:p>
        </p:txBody>
      </p:sp>
      <p:sp>
        <p:nvSpPr>
          <p:cNvPr id="13" name="Rectangle 3"/>
          <p:cNvSpPr txBox="1">
            <a:spLocks noChangeArrowheads="1"/>
          </p:cNvSpPr>
          <p:nvPr/>
        </p:nvSpPr>
        <p:spPr bwMode="auto">
          <a:xfrm>
            <a:off x="465151" y="2437729"/>
            <a:ext cx="8408596" cy="1209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US" altLang="en-US" sz="1800" b="1" dirty="0" smtClean="0"/>
              <a:t>Q43. How supported have you felt as a professional throughout the pandemic?</a:t>
            </a:r>
          </a:p>
        </p:txBody>
      </p:sp>
      <p:sp>
        <p:nvSpPr>
          <p:cNvPr id="15" name="TextBox 14"/>
          <p:cNvSpPr txBox="1"/>
          <p:nvPr/>
        </p:nvSpPr>
        <p:spPr>
          <a:xfrm>
            <a:off x="725439" y="2828260"/>
            <a:ext cx="5616624" cy="1754326"/>
          </a:xfrm>
          <a:prstGeom prst="rect">
            <a:avLst/>
          </a:prstGeom>
          <a:noFill/>
        </p:spPr>
        <p:txBody>
          <a:bodyPr wrap="square" rtlCol="0">
            <a:spAutoFit/>
          </a:bodyPr>
          <a:lstStyle/>
          <a:p>
            <a:r>
              <a:rPr lang="en-GB" sz="1800" dirty="0" smtClean="0">
                <a:latin typeface="+mj-lt"/>
              </a:rPr>
              <a:t>97 responses:</a:t>
            </a:r>
          </a:p>
          <a:p>
            <a:pPr marL="285750" indent="-285750">
              <a:buFont typeface="Arial" panose="020B0604020202020204" pitchFamily="34" charset="0"/>
              <a:buChar char="•"/>
            </a:pPr>
            <a:r>
              <a:rPr lang="en-GB" sz="1800" dirty="0" smtClean="0">
                <a:latin typeface="+mj-lt"/>
              </a:rPr>
              <a:t>Very satisfied: 6.19%</a:t>
            </a:r>
          </a:p>
          <a:p>
            <a:pPr marL="285750" indent="-285750">
              <a:buFont typeface="Arial" panose="020B0604020202020204" pitchFamily="34" charset="0"/>
              <a:buChar char="•"/>
            </a:pPr>
            <a:r>
              <a:rPr lang="en-GB" sz="1800" dirty="0" smtClean="0">
                <a:latin typeface="+mj-lt"/>
              </a:rPr>
              <a:t>Satisfied: 30.93%</a:t>
            </a:r>
          </a:p>
          <a:p>
            <a:pPr marL="285750" indent="-285750">
              <a:buFont typeface="Arial" panose="020B0604020202020204" pitchFamily="34" charset="0"/>
              <a:buChar char="•"/>
            </a:pPr>
            <a:r>
              <a:rPr lang="en-GB" sz="1800" dirty="0" smtClean="0">
                <a:latin typeface="+mj-lt"/>
              </a:rPr>
              <a:t>Neutral: 40.21%</a:t>
            </a:r>
          </a:p>
          <a:p>
            <a:pPr marL="285750" indent="-285750">
              <a:buFont typeface="Arial" panose="020B0604020202020204" pitchFamily="34" charset="0"/>
              <a:buChar char="•"/>
            </a:pPr>
            <a:r>
              <a:rPr lang="en-GB" sz="1800" dirty="0" smtClean="0">
                <a:latin typeface="+mj-lt"/>
              </a:rPr>
              <a:t>Dissatisfied: 16.49%</a:t>
            </a:r>
          </a:p>
          <a:p>
            <a:pPr marL="285750" indent="-285750">
              <a:buFont typeface="Arial" panose="020B0604020202020204" pitchFamily="34" charset="0"/>
              <a:buChar char="•"/>
            </a:pPr>
            <a:r>
              <a:rPr lang="en-GB" sz="1800" dirty="0" smtClean="0">
                <a:latin typeface="+mj-lt"/>
              </a:rPr>
              <a:t>Very dissatisfied: 6.19%</a:t>
            </a:r>
          </a:p>
        </p:txBody>
      </p:sp>
      <p:sp>
        <p:nvSpPr>
          <p:cNvPr id="16" name="Rectangle 3"/>
          <p:cNvSpPr txBox="1">
            <a:spLocks noChangeArrowheads="1"/>
          </p:cNvSpPr>
          <p:nvPr/>
        </p:nvSpPr>
        <p:spPr bwMode="auto">
          <a:xfrm>
            <a:off x="472876" y="4979082"/>
            <a:ext cx="8408596" cy="1209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US" altLang="en-US" sz="1800" b="1" dirty="0" smtClean="0"/>
              <a:t>Q44. What further support (if any) do you need as a professional following the pandemic?</a:t>
            </a:r>
          </a:p>
          <a:p>
            <a:pPr marL="285750" indent="-285750">
              <a:buFont typeface="Arial" panose="020B0604020202020204" pitchFamily="34" charset="0"/>
              <a:buChar char="•"/>
            </a:pPr>
            <a:r>
              <a:rPr lang="en-GB" sz="1800" dirty="0"/>
              <a:t>Better communication (</a:t>
            </a:r>
            <a:r>
              <a:rPr lang="en-GB" sz="1800" dirty="0" smtClean="0"/>
              <a:t>7), Help </a:t>
            </a:r>
            <a:r>
              <a:rPr lang="en-GB" sz="1800" dirty="0"/>
              <a:t>with workload (</a:t>
            </a:r>
            <a:r>
              <a:rPr lang="en-GB" sz="1800" dirty="0" smtClean="0"/>
              <a:t>7), Shorter </a:t>
            </a:r>
            <a:r>
              <a:rPr lang="en-GB" sz="1800" dirty="0"/>
              <a:t>wait lists (</a:t>
            </a:r>
            <a:r>
              <a:rPr lang="en-GB" sz="1800" dirty="0" smtClean="0"/>
              <a:t>7), Staff </a:t>
            </a:r>
            <a:r>
              <a:rPr lang="en-GB" sz="1800" dirty="0"/>
              <a:t>mental health (7)</a:t>
            </a:r>
          </a:p>
          <a:p>
            <a:pPr marL="0" indent="0" eaLnBrk="1" hangingPunct="1">
              <a:lnSpc>
                <a:spcPct val="90000"/>
              </a:lnSpc>
              <a:buNone/>
            </a:pPr>
            <a:endParaRPr lang="en-US" altLang="en-US" sz="1800" dirty="0" smtClean="0"/>
          </a:p>
        </p:txBody>
      </p:sp>
    </p:spTree>
    <p:extLst>
      <p:ext uri="{BB962C8B-B14F-4D97-AF65-F5344CB8AC3E}">
        <p14:creationId xmlns:p14="http://schemas.microsoft.com/office/powerpoint/2010/main" val="19404060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61912" y="-49311"/>
            <a:ext cx="9082087" cy="673100"/>
          </a:xfrm>
        </p:spPr>
        <p:txBody>
          <a:bodyPr/>
          <a:lstStyle/>
          <a:p>
            <a:pPr marL="0" indent="0" eaLnBrk="1" hangingPunct="1">
              <a:buFontTx/>
              <a:buNone/>
            </a:pPr>
            <a:r>
              <a:rPr lang="en-US" altLang="en-US" sz="3500" b="1" dirty="0">
                <a:solidFill>
                  <a:schemeClr val="accent1"/>
                </a:solidFill>
              </a:rPr>
              <a:t>Practitioner/ Professionals - Staying </a:t>
            </a:r>
            <a:r>
              <a:rPr lang="en-US" altLang="en-US" sz="3500" b="1" dirty="0" smtClean="0">
                <a:solidFill>
                  <a:schemeClr val="accent1"/>
                </a:solidFill>
              </a:rPr>
              <a:t>Informed</a:t>
            </a:r>
            <a:endParaRPr lang="en-US" altLang="en-US" sz="3500" dirty="0" smtClean="0"/>
          </a:p>
          <a:p>
            <a:pPr marL="0" indent="0" eaLnBrk="1" hangingPunct="1">
              <a:buFontTx/>
              <a:buNone/>
            </a:pPr>
            <a:endParaRPr lang="en-US" altLang="en-US" sz="3500" dirty="0" smtClean="0">
              <a:solidFill>
                <a:schemeClr val="bg1"/>
              </a:solidFill>
            </a:endParaRPr>
          </a:p>
          <a:p>
            <a:pPr marL="0" indent="0" eaLnBrk="1" hangingPunct="1">
              <a:buFontTx/>
              <a:buNone/>
            </a:pPr>
            <a:endParaRPr lang="en-US" altLang="en-US" sz="3500" dirty="0" smtClean="0">
              <a:solidFill>
                <a:schemeClr val="bg1"/>
              </a:solidFill>
            </a:endParaRPr>
          </a:p>
          <a:p>
            <a:pPr marL="0" indent="0" eaLnBrk="1" hangingPunct="1">
              <a:buFontTx/>
              <a:buNone/>
            </a:pPr>
            <a:endParaRPr lang="en-US" altLang="en-US" sz="3500" dirty="0" smtClean="0">
              <a:solidFill>
                <a:schemeClr val="bg1"/>
              </a:solidFill>
            </a:endParaRPr>
          </a:p>
          <a:p>
            <a:pPr marL="0" indent="0" eaLnBrk="1" hangingPunct="1">
              <a:buFontTx/>
              <a:buNone/>
            </a:pPr>
            <a:r>
              <a:rPr lang="en-US" altLang="en-US" sz="3500" dirty="0" smtClean="0">
                <a:solidFill>
                  <a:schemeClr val="bg1"/>
                </a:solidFill>
              </a:rPr>
              <a:t>  </a:t>
            </a:r>
          </a:p>
        </p:txBody>
      </p:sp>
      <p:sp>
        <p:nvSpPr>
          <p:cNvPr id="12" name="Rectangle 3"/>
          <p:cNvSpPr txBox="1">
            <a:spLocks noChangeArrowheads="1"/>
          </p:cNvSpPr>
          <p:nvPr/>
        </p:nvSpPr>
        <p:spPr bwMode="auto">
          <a:xfrm rot="10800000" flipV="1">
            <a:off x="576319" y="4169717"/>
            <a:ext cx="8053272" cy="171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dirty="0"/>
              <a:t>Largest </a:t>
            </a:r>
            <a:r>
              <a:rPr lang="en-GB" altLang="en-US" sz="1600" dirty="0" smtClean="0"/>
              <a:t>differences </a:t>
            </a:r>
            <a:r>
              <a:rPr lang="en-GB" altLang="en-US" sz="1600" dirty="0"/>
              <a:t>from 2020:</a:t>
            </a:r>
          </a:p>
          <a:p>
            <a:pPr marL="0" indent="0" eaLnBrk="1" hangingPunct="1">
              <a:lnSpc>
                <a:spcPct val="90000"/>
              </a:lnSpc>
              <a:buNone/>
            </a:pPr>
            <a:endParaRPr lang="en-GB" altLang="en-US" sz="1600" dirty="0" smtClean="0"/>
          </a:p>
          <a:p>
            <a:pPr eaLnBrk="1" hangingPunct="1">
              <a:lnSpc>
                <a:spcPct val="90000"/>
              </a:lnSpc>
            </a:pPr>
            <a:r>
              <a:rPr lang="en-GB" altLang="en-US" sz="1600" dirty="0" smtClean="0"/>
              <a:t>Local Offer +50.62%</a:t>
            </a:r>
          </a:p>
          <a:p>
            <a:pPr eaLnBrk="1" hangingPunct="1">
              <a:lnSpc>
                <a:spcPct val="90000"/>
              </a:lnSpc>
            </a:pPr>
            <a:r>
              <a:rPr lang="en-GB" altLang="en-US" sz="1600" dirty="0" smtClean="0"/>
              <a:t>Education setting -6.34%</a:t>
            </a:r>
          </a:p>
          <a:p>
            <a:pPr eaLnBrk="1" hangingPunct="1">
              <a:lnSpc>
                <a:spcPct val="90000"/>
              </a:lnSpc>
            </a:pPr>
            <a:r>
              <a:rPr lang="en-GB" altLang="en-US" sz="1600" dirty="0" smtClean="0"/>
              <a:t>Small groups -8.44%</a:t>
            </a:r>
          </a:p>
          <a:p>
            <a:pPr eaLnBrk="1" hangingPunct="1">
              <a:lnSpc>
                <a:spcPct val="90000"/>
              </a:lnSpc>
            </a:pPr>
            <a:r>
              <a:rPr lang="en-GB" altLang="en-US" sz="1600" dirty="0" smtClean="0"/>
              <a:t>Flyers -17.20%</a:t>
            </a:r>
          </a:p>
          <a:p>
            <a:pPr marL="0" indent="0" eaLnBrk="1" hangingPunct="1">
              <a:lnSpc>
                <a:spcPct val="90000"/>
              </a:lnSpc>
              <a:buNone/>
            </a:pPr>
            <a:endParaRPr lang="en-GB" altLang="en-US" sz="1600" dirty="0" smtClean="0"/>
          </a:p>
          <a:p>
            <a:pPr marL="0" indent="0" eaLnBrk="1" hangingPunct="1">
              <a:lnSpc>
                <a:spcPct val="90000"/>
              </a:lnSpc>
              <a:buNone/>
            </a:pPr>
            <a:r>
              <a:rPr lang="en-GB" altLang="en-US" sz="1600" dirty="0" smtClean="0"/>
              <a:t>Other (5):</a:t>
            </a:r>
          </a:p>
          <a:p>
            <a:pPr eaLnBrk="1" hangingPunct="1">
              <a:lnSpc>
                <a:spcPct val="90000"/>
              </a:lnSpc>
            </a:pPr>
            <a:r>
              <a:rPr lang="en-GB" altLang="en-US" sz="1600" dirty="0" smtClean="0"/>
              <a:t>Find information myself (1)</a:t>
            </a:r>
          </a:p>
          <a:p>
            <a:pPr eaLnBrk="1" hangingPunct="1">
              <a:lnSpc>
                <a:spcPct val="90000"/>
              </a:lnSpc>
            </a:pPr>
            <a:r>
              <a:rPr lang="en-GB" altLang="en-US" sz="1600" dirty="0" smtClean="0"/>
              <a:t>Head teachers’ letters (1)</a:t>
            </a:r>
          </a:p>
          <a:p>
            <a:pPr eaLnBrk="1" hangingPunct="1">
              <a:lnSpc>
                <a:spcPct val="90000"/>
              </a:lnSpc>
            </a:pPr>
            <a:r>
              <a:rPr lang="en-GB" altLang="en-US" sz="1600" dirty="0" smtClean="0"/>
              <a:t>Internet search (1)</a:t>
            </a:r>
          </a:p>
          <a:p>
            <a:pPr eaLnBrk="1" hangingPunct="1">
              <a:lnSpc>
                <a:spcPct val="90000"/>
              </a:lnSpc>
            </a:pPr>
            <a:r>
              <a:rPr lang="en-GB" altLang="en-US" sz="1600" dirty="0" smtClean="0"/>
              <a:t>Network meeting (1)</a:t>
            </a:r>
          </a:p>
          <a:p>
            <a:pPr eaLnBrk="1" hangingPunct="1">
              <a:lnSpc>
                <a:spcPct val="90000"/>
              </a:lnSpc>
            </a:pPr>
            <a:r>
              <a:rPr lang="en-GB" altLang="en-US" sz="1600" dirty="0" smtClean="0"/>
              <a:t>SEND Newsletter (1)</a:t>
            </a:r>
          </a:p>
        </p:txBody>
      </p:sp>
      <p:graphicFrame>
        <p:nvGraphicFramePr>
          <p:cNvPr id="13" name="Chart 12"/>
          <p:cNvGraphicFramePr>
            <a:graphicFrameLocks/>
          </p:cNvGraphicFramePr>
          <p:nvPr>
            <p:extLst>
              <p:ext uri="{D42A27DB-BD31-4B8C-83A1-F6EECF244321}">
                <p14:modId xmlns:p14="http://schemas.microsoft.com/office/powerpoint/2010/main" val="4175763385"/>
              </p:ext>
            </p:extLst>
          </p:nvPr>
        </p:nvGraphicFramePr>
        <p:xfrm>
          <a:off x="2181174" y="769708"/>
          <a:ext cx="6276256" cy="311108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47076" y="1410265"/>
            <a:ext cx="3749465" cy="757130"/>
          </a:xfrm>
          <a:prstGeom prst="rect">
            <a:avLst/>
          </a:prstGeom>
          <a:noFill/>
        </p:spPr>
        <p:txBody>
          <a:bodyPr wrap="square" rtlCol="0">
            <a:spAutoFit/>
          </a:bodyPr>
          <a:lstStyle/>
          <a:p>
            <a:pPr marL="0" indent="0" eaLnBrk="1" hangingPunct="1">
              <a:lnSpc>
                <a:spcPct val="90000"/>
              </a:lnSpc>
              <a:buNone/>
            </a:pPr>
            <a:r>
              <a:rPr lang="en-GB" altLang="en-US" sz="1600" dirty="0">
                <a:latin typeface="+mj-lt"/>
              </a:rPr>
              <a:t>97 </a:t>
            </a:r>
            <a:r>
              <a:rPr lang="en-GB" altLang="en-US" sz="1600" dirty="0" smtClean="0">
                <a:latin typeface="+mj-lt"/>
              </a:rPr>
              <a:t>responses</a:t>
            </a:r>
          </a:p>
          <a:p>
            <a:pPr marL="0" indent="0" eaLnBrk="1" hangingPunct="1">
              <a:lnSpc>
                <a:spcPct val="90000"/>
              </a:lnSpc>
              <a:buNone/>
            </a:pPr>
            <a:endParaRPr lang="en-GB" altLang="en-US" sz="1600" dirty="0">
              <a:latin typeface="+mj-lt"/>
            </a:endParaRPr>
          </a:p>
          <a:p>
            <a:pPr marL="0" indent="0" eaLnBrk="1" hangingPunct="1">
              <a:lnSpc>
                <a:spcPct val="90000"/>
              </a:lnSpc>
              <a:buNone/>
            </a:pPr>
            <a:endParaRPr lang="en-GB" altLang="en-US" sz="1600" dirty="0">
              <a:latin typeface="+mj-lt"/>
            </a:endParaRPr>
          </a:p>
        </p:txBody>
      </p:sp>
    </p:spTree>
    <p:extLst>
      <p:ext uri="{BB962C8B-B14F-4D97-AF65-F5344CB8AC3E}">
        <p14:creationId xmlns:p14="http://schemas.microsoft.com/office/powerpoint/2010/main" val="14432543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5" y="1366838"/>
            <a:ext cx="8301038" cy="4780204"/>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115037" y="-16611"/>
            <a:ext cx="9028963" cy="673100"/>
          </a:xfrm>
        </p:spPr>
        <p:txBody>
          <a:bodyPr/>
          <a:lstStyle/>
          <a:p>
            <a:pPr marL="0" indent="0" eaLnBrk="1" hangingPunct="1">
              <a:buFontTx/>
              <a:buNone/>
            </a:pPr>
            <a:r>
              <a:rPr lang="en-US" altLang="en-US" sz="3600" b="1" dirty="0">
                <a:solidFill>
                  <a:schemeClr val="accent1"/>
                </a:solidFill>
              </a:rPr>
              <a:t>Practitioner/ Professionals - Staying </a:t>
            </a:r>
            <a:r>
              <a:rPr lang="en-US" altLang="en-US" sz="3600" b="1" dirty="0" smtClean="0">
                <a:solidFill>
                  <a:schemeClr val="accent1"/>
                </a:solidFill>
              </a:rPr>
              <a:t>Informed</a:t>
            </a:r>
            <a:endParaRPr lang="en-US" altLang="en-US" sz="3600" dirty="0" smtClean="0"/>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476987" y="4407280"/>
            <a:ext cx="7918450" cy="122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2800" dirty="0"/>
          </a:p>
        </p:txBody>
      </p:sp>
      <p:sp>
        <p:nvSpPr>
          <p:cNvPr id="12" name="Rectangle 3"/>
          <p:cNvSpPr txBox="1">
            <a:spLocks noChangeArrowheads="1"/>
          </p:cNvSpPr>
          <p:nvPr/>
        </p:nvSpPr>
        <p:spPr bwMode="auto">
          <a:xfrm>
            <a:off x="476987" y="4008036"/>
            <a:ext cx="9065476" cy="2929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dirty="0"/>
              <a:t>Other </a:t>
            </a:r>
            <a:r>
              <a:rPr lang="en-GB" altLang="en-US" sz="1600" dirty="0" smtClean="0"/>
              <a:t>(6):</a:t>
            </a:r>
          </a:p>
          <a:p>
            <a:pPr eaLnBrk="1" hangingPunct="1">
              <a:lnSpc>
                <a:spcPct val="90000"/>
              </a:lnSpc>
            </a:pPr>
            <a:r>
              <a:rPr lang="en-GB" altLang="en-US" sz="1600" dirty="0" smtClean="0"/>
              <a:t>Entry criteria for services (1)</a:t>
            </a:r>
          </a:p>
          <a:p>
            <a:pPr eaLnBrk="1" hangingPunct="1">
              <a:lnSpc>
                <a:spcPct val="90000"/>
              </a:lnSpc>
            </a:pPr>
            <a:r>
              <a:rPr lang="en-GB" altLang="en-US" sz="1600" dirty="0" smtClean="0"/>
              <a:t>Information about outsourced services (1)</a:t>
            </a:r>
          </a:p>
          <a:p>
            <a:pPr eaLnBrk="1" hangingPunct="1">
              <a:lnSpc>
                <a:spcPct val="90000"/>
              </a:lnSpc>
            </a:pPr>
            <a:r>
              <a:rPr lang="en-GB" altLang="en-US" sz="1600" dirty="0" smtClean="0"/>
              <a:t>Networking for parents (1)</a:t>
            </a:r>
          </a:p>
          <a:p>
            <a:pPr eaLnBrk="1" hangingPunct="1">
              <a:lnSpc>
                <a:spcPct val="90000"/>
              </a:lnSpc>
            </a:pPr>
            <a:r>
              <a:rPr lang="en-GB" altLang="en-US" sz="1600" dirty="0" smtClean="0"/>
              <a:t>Services for undiagnosed pupils (1)</a:t>
            </a:r>
          </a:p>
          <a:p>
            <a:pPr eaLnBrk="1" hangingPunct="1">
              <a:lnSpc>
                <a:spcPct val="90000"/>
              </a:lnSpc>
            </a:pPr>
            <a:r>
              <a:rPr lang="en-GB" altLang="en-US" sz="1600" dirty="0" smtClean="0"/>
              <a:t>Signposting for parents (1)</a:t>
            </a:r>
          </a:p>
          <a:p>
            <a:pPr eaLnBrk="1" hangingPunct="1">
              <a:lnSpc>
                <a:spcPct val="90000"/>
              </a:lnSpc>
            </a:pPr>
            <a:r>
              <a:rPr lang="en-GB" altLang="en-US" sz="1600" dirty="0" smtClean="0"/>
              <a:t>Updates on a termly basis (1)</a:t>
            </a:r>
            <a:endParaRPr lang="en-GB" altLang="en-US" sz="1600" dirty="0">
              <a:solidFill>
                <a:srgbClr val="FF0000"/>
              </a:solidFill>
            </a:endParaRPr>
          </a:p>
        </p:txBody>
      </p:sp>
      <p:graphicFrame>
        <p:nvGraphicFramePr>
          <p:cNvPr id="13" name="Chart 12"/>
          <p:cNvGraphicFramePr>
            <a:graphicFrameLocks/>
          </p:cNvGraphicFramePr>
          <p:nvPr>
            <p:extLst>
              <p:ext uri="{D42A27DB-BD31-4B8C-83A1-F6EECF244321}">
                <p14:modId xmlns:p14="http://schemas.microsoft.com/office/powerpoint/2010/main" val="2909199257"/>
              </p:ext>
            </p:extLst>
          </p:nvPr>
        </p:nvGraphicFramePr>
        <p:xfrm>
          <a:off x="899592" y="737032"/>
          <a:ext cx="7366329" cy="26446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76987" y="3586124"/>
            <a:ext cx="4608512" cy="341632"/>
          </a:xfrm>
          <a:prstGeom prst="rect">
            <a:avLst/>
          </a:prstGeom>
          <a:noFill/>
        </p:spPr>
        <p:txBody>
          <a:bodyPr wrap="square" rtlCol="0">
            <a:spAutoFit/>
          </a:bodyPr>
          <a:lstStyle/>
          <a:p>
            <a:pPr marL="0" indent="0" eaLnBrk="1" hangingPunct="1">
              <a:lnSpc>
                <a:spcPct val="90000"/>
              </a:lnSpc>
              <a:buNone/>
            </a:pPr>
            <a:r>
              <a:rPr lang="en-GB" altLang="en-US" sz="1800" dirty="0">
                <a:latin typeface="+mj-lt"/>
              </a:rPr>
              <a:t>93 </a:t>
            </a:r>
            <a:r>
              <a:rPr lang="en-GB" altLang="en-US" sz="1800" dirty="0" smtClean="0">
                <a:latin typeface="+mj-lt"/>
              </a:rPr>
              <a:t>responses</a:t>
            </a:r>
            <a:endParaRPr lang="en-GB" altLang="en-US" sz="1800" dirty="0">
              <a:latin typeface="+mj-lt"/>
            </a:endParaRPr>
          </a:p>
        </p:txBody>
      </p:sp>
    </p:spTree>
    <p:extLst>
      <p:ext uri="{BB962C8B-B14F-4D97-AF65-F5344CB8AC3E}">
        <p14:creationId xmlns:p14="http://schemas.microsoft.com/office/powerpoint/2010/main" val="22074391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
          <p:cNvGrpSpPr>
            <a:grpSpLocks/>
          </p:cNvGrpSpPr>
          <p:nvPr/>
        </p:nvGrpSpPr>
        <p:grpSpPr bwMode="auto">
          <a:xfrm>
            <a:off x="447676" y="1277939"/>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13315" name="Group 10"/>
          <p:cNvGrpSpPr>
            <a:grpSpLocks/>
          </p:cNvGrpSpPr>
          <p:nvPr/>
        </p:nvGrpSpPr>
        <p:grpSpPr bwMode="auto">
          <a:xfrm>
            <a:off x="3995738" y="6165850"/>
            <a:ext cx="4860925" cy="450850"/>
            <a:chOff x="4598671" y="6165304"/>
            <a:chExt cx="4257665" cy="450883"/>
          </a:xfrm>
        </p:grpSpPr>
        <p:pic>
          <p:nvPicPr>
            <p:cNvPr id="1331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16" name="Rectangle 3"/>
          <p:cNvSpPr>
            <a:spLocks noGrp="1" noChangeArrowheads="1"/>
          </p:cNvSpPr>
          <p:nvPr>
            <p:ph type="body" sz="half" idx="1"/>
          </p:nvPr>
        </p:nvSpPr>
        <p:spPr>
          <a:xfrm>
            <a:off x="0" y="-74001"/>
            <a:ext cx="8964488" cy="673100"/>
          </a:xfrm>
        </p:spPr>
        <p:txBody>
          <a:bodyPr/>
          <a:lstStyle/>
          <a:p>
            <a:pPr marL="0" indent="0" eaLnBrk="1" hangingPunct="1">
              <a:buFontTx/>
              <a:buNone/>
            </a:pPr>
            <a:r>
              <a:rPr lang="en-US" altLang="en-US" sz="3500" b="1" dirty="0">
                <a:solidFill>
                  <a:schemeClr val="accent1"/>
                </a:solidFill>
              </a:rPr>
              <a:t>Practitioner/ Professionals - Staying </a:t>
            </a:r>
            <a:r>
              <a:rPr lang="en-US" altLang="en-US" sz="3500" b="1" dirty="0" smtClean="0">
                <a:solidFill>
                  <a:schemeClr val="accent1"/>
                </a:solidFill>
              </a:rPr>
              <a:t>Informed</a:t>
            </a:r>
            <a:endParaRPr lang="en-US" altLang="en-US" sz="3500" dirty="0" smtClean="0"/>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2800" dirty="0" smtClean="0">
              <a:solidFill>
                <a:schemeClr val="bg1"/>
              </a:solidFill>
            </a:endParaRPr>
          </a:p>
          <a:p>
            <a:pPr marL="0" indent="0" eaLnBrk="1" hangingPunct="1">
              <a:buFontTx/>
              <a:buNone/>
            </a:pPr>
            <a:endParaRPr lang="en-US" altLang="en-US" sz="1500" dirty="0" smtClean="0">
              <a:solidFill>
                <a:schemeClr val="bg1"/>
              </a:solidFill>
            </a:endParaRPr>
          </a:p>
          <a:p>
            <a:pPr marL="0" indent="0" eaLnBrk="1" hangingPunct="1">
              <a:buFontTx/>
              <a:buNone/>
            </a:pPr>
            <a:r>
              <a:rPr lang="en-US" altLang="en-US" sz="2400" dirty="0" smtClean="0">
                <a:solidFill>
                  <a:schemeClr val="bg1"/>
                </a:solidFill>
              </a:rPr>
              <a:t>  </a:t>
            </a:r>
          </a:p>
        </p:txBody>
      </p:sp>
      <p:sp>
        <p:nvSpPr>
          <p:cNvPr id="13317" name="Rectangle 3"/>
          <p:cNvSpPr txBox="1">
            <a:spLocks noChangeArrowheads="1"/>
          </p:cNvSpPr>
          <p:nvPr/>
        </p:nvSpPr>
        <p:spPr bwMode="auto">
          <a:xfrm>
            <a:off x="576263" y="1484785"/>
            <a:ext cx="7918450" cy="122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endParaRPr lang="en-US" altLang="en-US" sz="2800" dirty="0"/>
          </a:p>
        </p:txBody>
      </p:sp>
      <p:sp>
        <p:nvSpPr>
          <p:cNvPr id="12" name="Rectangle 3"/>
          <p:cNvSpPr txBox="1">
            <a:spLocks noChangeArrowheads="1"/>
          </p:cNvSpPr>
          <p:nvPr/>
        </p:nvSpPr>
        <p:spPr bwMode="auto">
          <a:xfrm>
            <a:off x="408533" y="4293096"/>
            <a:ext cx="9246517" cy="262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lnSpc>
                <a:spcPct val="90000"/>
              </a:lnSpc>
              <a:buNone/>
            </a:pPr>
            <a:r>
              <a:rPr lang="en-GB" altLang="en-US" sz="1600" dirty="0" smtClean="0"/>
              <a:t>97 responses </a:t>
            </a:r>
          </a:p>
          <a:p>
            <a:pPr marL="0" indent="0" eaLnBrk="1" hangingPunct="1">
              <a:lnSpc>
                <a:spcPct val="90000"/>
              </a:lnSpc>
              <a:buNone/>
            </a:pPr>
            <a:endParaRPr lang="en-GB" altLang="en-US" sz="1600" dirty="0" smtClean="0"/>
          </a:p>
          <a:p>
            <a:pPr marL="0" indent="0" eaLnBrk="1" hangingPunct="1">
              <a:lnSpc>
                <a:spcPct val="90000"/>
              </a:lnSpc>
              <a:buNone/>
            </a:pPr>
            <a:r>
              <a:rPr lang="en-GB" altLang="en-US" sz="1600" dirty="0" smtClean="0"/>
              <a:t>‘Very Likely’ and ‘Likely’ combined:</a:t>
            </a:r>
            <a:endParaRPr lang="en-GB" altLang="en-US" sz="1600" dirty="0"/>
          </a:p>
          <a:p>
            <a:pPr eaLnBrk="1" hangingPunct="1">
              <a:lnSpc>
                <a:spcPct val="90000"/>
              </a:lnSpc>
            </a:pPr>
            <a:r>
              <a:rPr lang="en-GB" altLang="en-US" sz="1600" dirty="0" smtClean="0"/>
              <a:t>Flyers: 75.53% (+15.83% since 2020)</a:t>
            </a:r>
          </a:p>
          <a:p>
            <a:pPr eaLnBrk="1" hangingPunct="1">
              <a:lnSpc>
                <a:spcPct val="90000"/>
              </a:lnSpc>
            </a:pPr>
            <a:r>
              <a:rPr lang="en-GB" altLang="en-US" sz="1600" dirty="0" smtClean="0"/>
              <a:t>Training Sessions: 84.04% (+24.14% since 2020) </a:t>
            </a:r>
          </a:p>
          <a:p>
            <a:pPr eaLnBrk="1" hangingPunct="1">
              <a:lnSpc>
                <a:spcPct val="90000"/>
              </a:lnSpc>
            </a:pPr>
            <a:r>
              <a:rPr lang="en-GB" altLang="en-US" sz="1600" dirty="0" smtClean="0"/>
              <a:t>Services accessed: 96.85% (+25.75% since 2020)</a:t>
            </a:r>
          </a:p>
          <a:p>
            <a:pPr eaLnBrk="1" hangingPunct="1">
              <a:lnSpc>
                <a:spcPct val="90000"/>
              </a:lnSpc>
            </a:pPr>
            <a:r>
              <a:rPr lang="en-GB" altLang="en-US" sz="1600" dirty="0"/>
              <a:t>Swindon Local Offer: 83.51% </a:t>
            </a:r>
            <a:r>
              <a:rPr lang="en-GB" altLang="en-US" sz="1600" dirty="0" smtClean="0"/>
              <a:t>(+</a:t>
            </a:r>
            <a:r>
              <a:rPr lang="en-GB" altLang="en-US" sz="1600" dirty="0"/>
              <a:t>24.01</a:t>
            </a:r>
            <a:r>
              <a:rPr lang="en-GB" altLang="en-US" sz="1600" dirty="0" smtClean="0"/>
              <a:t>% since 2020)</a:t>
            </a:r>
          </a:p>
          <a:p>
            <a:pPr eaLnBrk="1" hangingPunct="1">
              <a:lnSpc>
                <a:spcPct val="90000"/>
              </a:lnSpc>
            </a:pPr>
            <a:endParaRPr lang="en-GB" altLang="en-US" sz="1600" dirty="0"/>
          </a:p>
        </p:txBody>
      </p:sp>
      <p:sp>
        <p:nvSpPr>
          <p:cNvPr id="4" name="TextBox 3"/>
          <p:cNvSpPr txBox="1"/>
          <p:nvPr/>
        </p:nvSpPr>
        <p:spPr>
          <a:xfrm>
            <a:off x="398940" y="576949"/>
            <a:ext cx="7689723" cy="646331"/>
          </a:xfrm>
          <a:prstGeom prst="rect">
            <a:avLst/>
          </a:prstGeom>
          <a:noFill/>
        </p:spPr>
        <p:txBody>
          <a:bodyPr wrap="square" rtlCol="0">
            <a:spAutoFit/>
          </a:bodyPr>
          <a:lstStyle/>
          <a:p>
            <a:r>
              <a:rPr lang="en-GB" sz="1800" dirty="0">
                <a:latin typeface="+mj-lt"/>
              </a:rPr>
              <a:t>Q50. How likely are you to access the following channels to find out about services for SEN</a:t>
            </a:r>
          </a:p>
        </p:txBody>
      </p:sp>
      <p:graphicFrame>
        <p:nvGraphicFramePr>
          <p:cNvPr id="13" name="Chart 12"/>
          <p:cNvGraphicFramePr>
            <a:graphicFrameLocks/>
          </p:cNvGraphicFramePr>
          <p:nvPr>
            <p:extLst>
              <p:ext uri="{D42A27DB-BD31-4B8C-83A1-F6EECF244321}">
                <p14:modId xmlns:p14="http://schemas.microsoft.com/office/powerpoint/2010/main" val="1134857722"/>
              </p:ext>
            </p:extLst>
          </p:nvPr>
        </p:nvGraphicFramePr>
        <p:xfrm>
          <a:off x="584386" y="1315493"/>
          <a:ext cx="7795716" cy="28562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26098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10"/>
          <p:cNvGrpSpPr>
            <a:grpSpLocks/>
          </p:cNvGrpSpPr>
          <p:nvPr/>
        </p:nvGrpSpPr>
        <p:grpSpPr bwMode="auto">
          <a:xfrm>
            <a:off x="3924300" y="6165850"/>
            <a:ext cx="4932363" cy="693738"/>
            <a:chOff x="4764068" y="6165304"/>
            <a:chExt cx="4092268" cy="693627"/>
          </a:xfrm>
        </p:grpSpPr>
        <p:pic>
          <p:nvPicPr>
            <p:cNvPr id="3379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Rectangle 4"/>
            <p:cNvSpPr>
              <a:spLocks noChangeArrowheads="1"/>
            </p:cNvSpPr>
            <p:nvPr/>
          </p:nvSpPr>
          <p:spPr bwMode="auto">
            <a:xfrm>
              <a:off x="4764068" y="6243409"/>
              <a:ext cx="2959410" cy="615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GB" altLang="en-US" sz="1700" dirty="0">
                  <a:solidFill>
                    <a:srgbClr val="404040"/>
                  </a:solidFill>
                </a:rPr>
                <a:t>Performance, Intelligence &amp; Insight</a:t>
              </a:r>
              <a:endParaRPr lang="en-US" altLang="en-US" sz="1700" dirty="0"/>
            </a:p>
            <a:p>
              <a:pPr algn="just">
                <a:spcBef>
                  <a:spcPct val="0"/>
                </a:spcBef>
                <a:buFontTx/>
                <a:buNone/>
              </a:pPr>
              <a:endParaRPr lang="en-US" altLang="en-US" sz="1700" dirty="0"/>
            </a:p>
          </p:txBody>
        </p:sp>
        <p:cxnSp>
          <p:nvCxnSpPr>
            <p:cNvPr id="14" name="Straight Connector 13"/>
            <p:cNvCxnSpPr/>
            <p:nvPr/>
          </p:nvCxnSpPr>
          <p:spPr>
            <a:xfrm>
              <a:off x="7450977" y="6243080"/>
              <a:ext cx="0" cy="353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795" name="Rectangle 3"/>
          <p:cNvSpPr>
            <a:spLocks noGrp="1" noChangeArrowheads="1"/>
          </p:cNvSpPr>
          <p:nvPr>
            <p:ph type="body" sz="half" idx="1"/>
          </p:nvPr>
        </p:nvSpPr>
        <p:spPr>
          <a:xfrm>
            <a:off x="447675" y="620713"/>
            <a:ext cx="7004050" cy="5472112"/>
          </a:xfrm>
        </p:spPr>
        <p:txBody>
          <a:bodyPr/>
          <a:lstStyle/>
          <a:p>
            <a:pPr marL="0" indent="0" eaLnBrk="1" hangingPunct="1">
              <a:buFontTx/>
              <a:buNone/>
            </a:pPr>
            <a:r>
              <a:rPr lang="en-US" altLang="en-US" sz="2800" dirty="0" smtClean="0">
                <a:solidFill>
                  <a:srgbClr val="7F7F7F"/>
                </a:solidFill>
              </a:rPr>
              <a:t>Thank you</a:t>
            </a:r>
          </a:p>
          <a:p>
            <a:pPr marL="0" indent="0" eaLnBrk="1" hangingPunct="1">
              <a:buFontTx/>
              <a:buNone/>
            </a:pPr>
            <a:r>
              <a:rPr lang="en-US" altLang="en-US" sz="2800" dirty="0" smtClean="0">
                <a:solidFill>
                  <a:schemeClr val="accent1"/>
                </a:solidFill>
              </a:rPr>
              <a:t>www.swindon.gov.uk</a:t>
            </a:r>
          </a:p>
          <a:p>
            <a:pPr marL="0" indent="0" eaLnBrk="1" hangingPunct="1">
              <a:buFontTx/>
              <a:buNone/>
            </a:pPr>
            <a:endParaRPr lang="en-US" altLang="en-US" sz="2800" dirty="0" smtClean="0">
              <a:solidFill>
                <a:srgbClr val="7F7F7F"/>
              </a:solidFill>
            </a:endParaRPr>
          </a:p>
          <a:p>
            <a:pPr marL="0" indent="0" eaLnBrk="1" hangingPunct="1">
              <a:buFontTx/>
              <a:buNone/>
            </a:pPr>
            <a:endParaRPr lang="en-US" altLang="en-US" sz="2400" dirty="0" smtClean="0">
              <a:solidFill>
                <a:schemeClr val="accent1"/>
              </a:solidFill>
            </a:endParaRPr>
          </a:p>
          <a:p>
            <a:pPr marL="0" indent="0" eaLnBrk="1" hangingPunct="1">
              <a:buFontTx/>
              <a:buNone/>
            </a:pPr>
            <a:endParaRPr lang="en-US" altLang="en-US" sz="2400" dirty="0" smtClean="0">
              <a:solidFill>
                <a:schemeClr val="accent1"/>
              </a:solidFill>
            </a:endParaRPr>
          </a:p>
          <a:p>
            <a:pPr marL="0" indent="0" eaLnBrk="1" hangingPunct="1">
              <a:buFontTx/>
              <a:buNone/>
            </a:pPr>
            <a:endParaRPr lang="en-US" altLang="en-US" sz="2400" dirty="0" smtClean="0">
              <a:solidFill>
                <a:schemeClr val="accent1"/>
              </a:solidFill>
            </a:endParaRPr>
          </a:p>
          <a:p>
            <a:pPr marL="0" indent="0" eaLnBrk="1" hangingPunct="1">
              <a:buFontTx/>
              <a:buNone/>
            </a:pPr>
            <a:endParaRPr lang="en-US" altLang="en-US" sz="2400" dirty="0" smtClean="0">
              <a:solidFill>
                <a:schemeClr val="accent1"/>
              </a:solidFill>
            </a:endParaRPr>
          </a:p>
          <a:p>
            <a:pPr marL="0" indent="0" eaLnBrk="1" hangingPunct="1">
              <a:buFontTx/>
              <a:buNone/>
            </a:pPr>
            <a:endParaRPr lang="en-US" altLang="en-US" sz="2400" dirty="0" smtClean="0">
              <a:solidFill>
                <a:schemeClr val="accent1"/>
              </a:solidFill>
            </a:endParaRPr>
          </a:p>
          <a:p>
            <a:pPr marL="0" indent="0" eaLnBrk="1" hangingPunct="1">
              <a:buFontTx/>
              <a:buNone/>
            </a:pPr>
            <a:endParaRPr lang="en-US" altLang="en-US" sz="2400" dirty="0" smtClean="0">
              <a:solidFill>
                <a:schemeClr val="accent1"/>
              </a:solidFill>
            </a:endParaRPr>
          </a:p>
          <a:p>
            <a:pPr marL="0" indent="0" eaLnBrk="1" hangingPunct="1">
              <a:buFontTx/>
              <a:buNone/>
            </a:pPr>
            <a:endParaRPr lang="en-US" altLang="en-US" sz="2400" dirty="0" smtClean="0">
              <a:solidFill>
                <a:schemeClr val="accent1"/>
              </a:solidFill>
            </a:endParaRPr>
          </a:p>
          <a:p>
            <a:pPr marL="0" indent="0" eaLnBrk="1" hangingPunct="1">
              <a:buFontTx/>
              <a:buNone/>
            </a:pPr>
            <a:endParaRPr lang="en-US" altLang="en-US" sz="2400" b="1" dirty="0" smtClean="0">
              <a:solidFill>
                <a:srgbClr val="FFFFFF"/>
              </a:solidFill>
            </a:endParaRPr>
          </a:p>
          <a:p>
            <a:pPr marL="0" indent="0" eaLnBrk="1" hangingPunct="1">
              <a:buFontTx/>
              <a:buNone/>
            </a:pPr>
            <a:endParaRPr lang="en-US" altLang="en-US" sz="2400" b="1" dirty="0" smtClean="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0" y="1366838"/>
            <a:ext cx="9036495"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sz="1600"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sz="1600" dirty="0">
                  <a:latin typeface="Times" charset="0"/>
                  <a:ea typeface="ＭＳ Ｐゴシック" charset="0"/>
                  <a:cs typeface="ＭＳ Ｐゴシック" charset="0"/>
                </a:rPr>
                <a:t> </a:t>
              </a:r>
            </a:p>
          </p:txBody>
        </p:sp>
      </p:grpSp>
      <p:sp>
        <p:nvSpPr>
          <p:cNvPr id="5124" name="Rectangle 3"/>
          <p:cNvSpPr>
            <a:spLocks noGrp="1" noChangeArrowheads="1"/>
          </p:cNvSpPr>
          <p:nvPr>
            <p:ph type="body" sz="half" idx="1"/>
          </p:nvPr>
        </p:nvSpPr>
        <p:spPr>
          <a:xfrm>
            <a:off x="395288" y="404813"/>
            <a:ext cx="8280400" cy="673100"/>
          </a:xfrm>
        </p:spPr>
        <p:txBody>
          <a:bodyPr/>
          <a:lstStyle/>
          <a:p>
            <a:pPr marL="0" indent="0" eaLnBrk="1" hangingPunct="1">
              <a:buFontTx/>
              <a:buNone/>
            </a:pPr>
            <a:r>
              <a:rPr lang="en-US" altLang="en-US" sz="4000" b="1" dirty="0" smtClean="0">
                <a:solidFill>
                  <a:schemeClr val="accent1"/>
                </a:solidFill>
              </a:rPr>
              <a:t>Headlines– Young People</a:t>
            </a:r>
            <a:endParaRPr lang="en-US" altLang="en-US" sz="4000" b="1" dirty="0" smtClean="0">
              <a:solidFill>
                <a:schemeClr val="bg1"/>
              </a:solidFill>
            </a:endParaRPr>
          </a:p>
        </p:txBody>
      </p:sp>
      <p:sp>
        <p:nvSpPr>
          <p:cNvPr id="5125" name="Rectangle 3"/>
          <p:cNvSpPr txBox="1">
            <a:spLocks noChangeArrowheads="1"/>
          </p:cNvSpPr>
          <p:nvPr/>
        </p:nvSpPr>
        <p:spPr bwMode="auto">
          <a:xfrm>
            <a:off x="612453" y="1366596"/>
            <a:ext cx="7846070" cy="1296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endParaRPr lang="en-GB" altLang="en-US" sz="1600" dirty="0" smtClean="0"/>
          </a:p>
          <a:p>
            <a:pPr eaLnBrk="1" hangingPunct="1">
              <a:lnSpc>
                <a:spcPct val="90000"/>
              </a:lnSpc>
            </a:pPr>
            <a:r>
              <a:rPr lang="en-GB" altLang="en-US" sz="1600" dirty="0" smtClean="0"/>
              <a:t>YP </a:t>
            </a:r>
            <a:r>
              <a:rPr lang="en-GB" altLang="en-US" sz="1600" dirty="0"/>
              <a:t>felt more neutral about their future in general, and less positive about social life &amp; relationships, having good health and employment/education/training, than in 2020.</a:t>
            </a:r>
          </a:p>
          <a:p>
            <a:pPr eaLnBrk="1" hangingPunct="1">
              <a:lnSpc>
                <a:spcPct val="90000"/>
              </a:lnSpc>
            </a:pPr>
            <a:endParaRPr lang="en-GB" sz="1600" dirty="0"/>
          </a:p>
          <a:p>
            <a:pPr eaLnBrk="1" hangingPunct="1">
              <a:lnSpc>
                <a:spcPct val="90000"/>
              </a:lnSpc>
            </a:pPr>
            <a:r>
              <a:rPr lang="en-GB" sz="1600" dirty="0" smtClean="0"/>
              <a:t>YP </a:t>
            </a:r>
            <a:r>
              <a:rPr lang="en-GB" sz="1600" dirty="0"/>
              <a:t>felt that s</a:t>
            </a:r>
            <a:r>
              <a:rPr lang="en-GB" altLang="en-US" sz="1600" dirty="0"/>
              <a:t>upport from their school or college (N=7), STEP (N=5), and help from teachers or teaching assistants (N=4) were most helpful this year</a:t>
            </a:r>
            <a:r>
              <a:rPr lang="en-GB" altLang="en-US" sz="1600" dirty="0" smtClean="0"/>
              <a:t>.</a:t>
            </a:r>
          </a:p>
          <a:p>
            <a:pPr marL="0" indent="0" eaLnBrk="1" hangingPunct="1">
              <a:lnSpc>
                <a:spcPct val="90000"/>
              </a:lnSpc>
              <a:buNone/>
            </a:pPr>
            <a:endParaRPr lang="en-GB" altLang="en-US" sz="1600" dirty="0"/>
          </a:p>
          <a:p>
            <a:pPr eaLnBrk="1" hangingPunct="1">
              <a:lnSpc>
                <a:spcPct val="90000"/>
              </a:lnSpc>
            </a:pPr>
            <a:r>
              <a:rPr lang="en-GB" sz="1600" dirty="0"/>
              <a:t>Some YP would like to be listened to more (N=2), and for people to explain things in a more understandable way (N=2</a:t>
            </a:r>
            <a:r>
              <a:rPr lang="en-GB" sz="1600" dirty="0" smtClean="0"/>
              <a:t>).</a:t>
            </a:r>
          </a:p>
          <a:p>
            <a:pPr marL="0" indent="0" eaLnBrk="1" hangingPunct="1">
              <a:lnSpc>
                <a:spcPct val="90000"/>
              </a:lnSpc>
              <a:buNone/>
            </a:pPr>
            <a:endParaRPr lang="en-GB" sz="1600" dirty="0"/>
          </a:p>
          <a:p>
            <a:pPr eaLnBrk="1" hangingPunct="1">
              <a:lnSpc>
                <a:spcPct val="90000"/>
              </a:lnSpc>
            </a:pPr>
            <a:r>
              <a:rPr lang="en-GB" sz="1600" dirty="0"/>
              <a:t>Majority of YP stated their parents/carers normally find out the information they need about SEND services and support (92</a:t>
            </a:r>
            <a:r>
              <a:rPr lang="en-GB" sz="1600" dirty="0" smtClean="0"/>
              <a:t>%).</a:t>
            </a:r>
          </a:p>
          <a:p>
            <a:pPr marL="0" indent="0" eaLnBrk="1" hangingPunct="1">
              <a:lnSpc>
                <a:spcPct val="90000"/>
              </a:lnSpc>
              <a:buNone/>
            </a:pPr>
            <a:endParaRPr lang="en-GB" sz="1600" dirty="0"/>
          </a:p>
          <a:p>
            <a:pPr eaLnBrk="1" hangingPunct="1">
              <a:lnSpc>
                <a:spcPct val="90000"/>
              </a:lnSpc>
            </a:pPr>
            <a:r>
              <a:rPr lang="en-GB" sz="1600" dirty="0"/>
              <a:t>Greatest proportion of YP would use the internet to find information about SEND Services, if they had to do this themselves (50%).</a:t>
            </a:r>
          </a:p>
          <a:p>
            <a:pPr marL="0" indent="0" eaLnBrk="1" hangingPunct="1">
              <a:lnSpc>
                <a:spcPct val="90000"/>
              </a:lnSpc>
              <a:buNone/>
            </a:pPr>
            <a:endParaRPr lang="en-GB" sz="1600" dirty="0"/>
          </a:p>
        </p:txBody>
      </p:sp>
    </p:spTree>
    <p:extLst>
      <p:ext uri="{BB962C8B-B14F-4D97-AF65-F5344CB8AC3E}">
        <p14:creationId xmlns:p14="http://schemas.microsoft.com/office/powerpoint/2010/main" val="2843397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413272" y="1244699"/>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sp>
        <p:nvSpPr>
          <p:cNvPr id="5124" name="Rectangle 3"/>
          <p:cNvSpPr>
            <a:spLocks noGrp="1" noChangeArrowheads="1"/>
          </p:cNvSpPr>
          <p:nvPr>
            <p:ph type="body" sz="half" idx="1"/>
          </p:nvPr>
        </p:nvSpPr>
        <p:spPr>
          <a:xfrm>
            <a:off x="169789" y="173434"/>
            <a:ext cx="8280400" cy="673100"/>
          </a:xfrm>
        </p:spPr>
        <p:txBody>
          <a:bodyPr/>
          <a:lstStyle/>
          <a:p>
            <a:pPr marL="0" indent="0" eaLnBrk="1" hangingPunct="1">
              <a:buFontTx/>
              <a:buNone/>
            </a:pPr>
            <a:r>
              <a:rPr lang="en-US" altLang="en-US" sz="4000" b="1" dirty="0" smtClean="0">
                <a:solidFill>
                  <a:schemeClr val="accent1"/>
                </a:solidFill>
              </a:rPr>
              <a:t>Headlines– Parent/Carers</a:t>
            </a:r>
            <a:endParaRPr lang="en-US" altLang="en-US" sz="4000" b="1" dirty="0" smtClean="0">
              <a:solidFill>
                <a:schemeClr val="bg1"/>
              </a:solidFill>
            </a:endParaRPr>
          </a:p>
        </p:txBody>
      </p:sp>
      <p:sp>
        <p:nvSpPr>
          <p:cNvPr id="5125" name="Rectangle 3"/>
          <p:cNvSpPr txBox="1">
            <a:spLocks noChangeArrowheads="1"/>
          </p:cNvSpPr>
          <p:nvPr/>
        </p:nvSpPr>
        <p:spPr bwMode="auto">
          <a:xfrm>
            <a:off x="386632" y="980728"/>
            <a:ext cx="8327678" cy="1296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r>
              <a:rPr lang="en-US" altLang="en-US" sz="1600" dirty="0" smtClean="0"/>
              <a:t>10% </a:t>
            </a:r>
            <a:r>
              <a:rPr lang="en-US" altLang="en-US" sz="1600" dirty="0"/>
              <a:t>parents agreed that </a:t>
            </a:r>
            <a:r>
              <a:rPr lang="en-US" altLang="en-US" sz="1600" dirty="0" smtClean="0"/>
              <a:t>opportunities for C/YP with SEND </a:t>
            </a:r>
            <a:r>
              <a:rPr lang="en-US" altLang="en-US" sz="1600" dirty="0"/>
              <a:t>had improved </a:t>
            </a:r>
            <a:r>
              <a:rPr lang="en-US" altLang="en-US" sz="1600" dirty="0" smtClean="0"/>
              <a:t>(decrease </a:t>
            </a:r>
            <a:r>
              <a:rPr lang="en-US" altLang="en-US" sz="1600" dirty="0"/>
              <a:t>of </a:t>
            </a:r>
            <a:r>
              <a:rPr lang="en-US" altLang="en-US" sz="1600" dirty="0" smtClean="0"/>
              <a:t>3% </a:t>
            </a:r>
            <a:r>
              <a:rPr lang="en-US" altLang="en-US" sz="1600" dirty="0"/>
              <a:t>since 2020</a:t>
            </a:r>
            <a:r>
              <a:rPr lang="en-US" altLang="en-US" sz="1600" dirty="0" smtClean="0"/>
              <a:t>).</a:t>
            </a:r>
          </a:p>
          <a:p>
            <a:pPr marL="0" indent="0">
              <a:buNone/>
            </a:pPr>
            <a:endParaRPr lang="en-US" altLang="en-US" sz="1600" dirty="0"/>
          </a:p>
          <a:p>
            <a:r>
              <a:rPr lang="en-US" altLang="en-US" sz="1600" dirty="0"/>
              <a:t>Decrease in percentage </a:t>
            </a:r>
            <a:r>
              <a:rPr lang="en-US" altLang="en-US" sz="1600" dirty="0" smtClean="0"/>
              <a:t>who felt positive about the level of support available (19% stated ‘Very </a:t>
            </a:r>
            <a:r>
              <a:rPr lang="en-US" altLang="en-US" sz="1600" dirty="0"/>
              <a:t>satisfied’ and ‘Satisfied’ </a:t>
            </a:r>
            <a:r>
              <a:rPr lang="en-US" altLang="en-US" sz="1600" dirty="0" smtClean="0"/>
              <a:t>(decrease </a:t>
            </a:r>
            <a:r>
              <a:rPr lang="en-US" altLang="en-US" sz="1600" dirty="0"/>
              <a:t>of 10.6</a:t>
            </a:r>
            <a:r>
              <a:rPr lang="en-US" altLang="en-US" sz="1600" dirty="0" smtClean="0"/>
              <a:t>%).</a:t>
            </a:r>
          </a:p>
          <a:p>
            <a:endParaRPr lang="en-US" altLang="en-US" sz="1600" dirty="0"/>
          </a:p>
          <a:p>
            <a:r>
              <a:rPr lang="en-GB" altLang="en-US" sz="1600" dirty="0" smtClean="0"/>
              <a:t>Decrease in percentage who felt services provided the right support at the right time;  ‘Always’ </a:t>
            </a:r>
            <a:r>
              <a:rPr lang="en-GB" altLang="en-US" sz="1600" dirty="0"/>
              <a:t>and </a:t>
            </a:r>
            <a:r>
              <a:rPr lang="en-GB" altLang="en-US" sz="1600" dirty="0" smtClean="0"/>
              <a:t>‘Frequently’ </a:t>
            </a:r>
            <a:r>
              <a:rPr lang="en-GB" altLang="en-US" sz="1600" dirty="0"/>
              <a:t>(total 9%, decrease of 8</a:t>
            </a:r>
            <a:r>
              <a:rPr lang="en-GB" altLang="en-US" sz="1600" dirty="0" smtClean="0"/>
              <a:t>%).</a:t>
            </a:r>
          </a:p>
          <a:p>
            <a:pPr marL="0" indent="0">
              <a:buNone/>
            </a:pPr>
            <a:endParaRPr lang="en-GB" altLang="en-US" sz="1600" dirty="0" smtClean="0"/>
          </a:p>
          <a:p>
            <a:pPr eaLnBrk="1" hangingPunct="1">
              <a:lnSpc>
                <a:spcPct val="90000"/>
              </a:lnSpc>
            </a:pPr>
            <a:r>
              <a:rPr lang="en-US" altLang="en-US" sz="1600" dirty="0" smtClean="0"/>
              <a:t>31</a:t>
            </a:r>
            <a:r>
              <a:rPr lang="en-US" altLang="en-US" sz="1600" dirty="0"/>
              <a:t>% parents stated they were ‘Very Satisfied’ or ‘Satisfied’ with Swindon SEND Services (decrease of 21% since 2020</a:t>
            </a:r>
            <a:r>
              <a:rPr lang="en-US" altLang="en-US" sz="1600" dirty="0" smtClean="0"/>
              <a:t>).</a:t>
            </a:r>
          </a:p>
          <a:p>
            <a:pPr marL="0" indent="0" eaLnBrk="1" hangingPunct="1">
              <a:lnSpc>
                <a:spcPct val="90000"/>
              </a:lnSpc>
              <a:buNone/>
            </a:pPr>
            <a:endParaRPr lang="en-US" altLang="en-US" sz="1600" dirty="0"/>
          </a:p>
          <a:p>
            <a:r>
              <a:rPr lang="en-GB" sz="1600" dirty="0" smtClean="0">
                <a:latin typeface="+mj-lt"/>
              </a:rPr>
              <a:t>What worked well over the last year was s</a:t>
            </a:r>
            <a:r>
              <a:rPr lang="en-GB" altLang="en-US" sz="1600" dirty="0" smtClean="0">
                <a:latin typeface="+mj-lt"/>
              </a:rPr>
              <a:t>upport </a:t>
            </a:r>
            <a:r>
              <a:rPr lang="en-GB" altLang="en-US" sz="1600" dirty="0">
                <a:latin typeface="+mj-lt"/>
              </a:rPr>
              <a:t>from </a:t>
            </a:r>
            <a:r>
              <a:rPr lang="en-GB" altLang="en-US" sz="1600" dirty="0" smtClean="0">
                <a:latin typeface="+mj-lt"/>
              </a:rPr>
              <a:t>pupils’ school or nursery (N=39), </a:t>
            </a:r>
            <a:r>
              <a:rPr lang="en-GB" altLang="en-US" sz="1600" dirty="0" err="1" smtClean="0">
                <a:latin typeface="+mj-lt"/>
              </a:rPr>
              <a:t>SENCos</a:t>
            </a:r>
            <a:r>
              <a:rPr lang="en-GB" altLang="en-US" sz="1600" dirty="0" smtClean="0">
                <a:latin typeface="+mj-lt"/>
              </a:rPr>
              <a:t> (N=15), support </a:t>
            </a:r>
            <a:r>
              <a:rPr lang="en-GB" altLang="en-US" sz="1600" dirty="0">
                <a:latin typeface="+mj-lt"/>
              </a:rPr>
              <a:t>from parents/carers </a:t>
            </a:r>
            <a:r>
              <a:rPr lang="en-GB" altLang="en-US" sz="1600" dirty="0" smtClean="0">
                <a:latin typeface="+mj-lt"/>
              </a:rPr>
              <a:t>(N=14).</a:t>
            </a:r>
          </a:p>
          <a:p>
            <a:pPr marL="0" indent="0">
              <a:buNone/>
            </a:pPr>
            <a:endParaRPr lang="en-GB" altLang="en-US" sz="1600" dirty="0" smtClean="0">
              <a:latin typeface="+mj-lt"/>
            </a:endParaRPr>
          </a:p>
          <a:p>
            <a:r>
              <a:rPr lang="en-US" altLang="en-US" sz="1600" dirty="0"/>
              <a:t>‘Positive’ or ‘Very positive</a:t>
            </a:r>
            <a:r>
              <a:rPr lang="en-US" altLang="en-US" sz="1600" dirty="0" smtClean="0"/>
              <a:t>’ ratings for how parents felt about their C/YP’s future were: 28% Overall, 21% Social Life &amp; Relationships, 46% Good Health, 25% Independent Living, 26% EET.</a:t>
            </a:r>
          </a:p>
          <a:p>
            <a:pPr marL="0" indent="0">
              <a:buNone/>
            </a:pPr>
            <a:endParaRPr lang="en-GB" sz="1600" dirty="0" smtClean="0"/>
          </a:p>
          <a:p>
            <a:r>
              <a:rPr lang="en-GB" sz="1600" dirty="0" smtClean="0"/>
              <a:t>Parents </a:t>
            </a:r>
            <a:r>
              <a:rPr lang="en-GB" sz="1600" dirty="0"/>
              <a:t>felt less positive about their child’s future across Employment/ Education/ Training, Independent Living, Good Health, Social Life &amp; Relationships and overall compared to 2020.</a:t>
            </a:r>
            <a:endParaRPr lang="en-GB" sz="1600" dirty="0">
              <a:solidFill>
                <a:srgbClr val="FF0000"/>
              </a:solidFill>
            </a:endParaRPr>
          </a:p>
          <a:p>
            <a:endParaRPr lang="en-US" altLang="en-US" sz="1600" dirty="0" smtClean="0"/>
          </a:p>
          <a:p>
            <a:endParaRPr lang="en-GB" sz="1600" dirty="0" smtClean="0">
              <a:solidFill>
                <a:srgbClr val="FF0000"/>
              </a:solidFill>
              <a:latin typeface="+mj-lt"/>
            </a:endParaRPr>
          </a:p>
          <a:p>
            <a:endParaRPr lang="en-GB" sz="1600" dirty="0" smtClean="0">
              <a:solidFill>
                <a:srgbClr val="FF0000"/>
              </a:solidFill>
              <a:latin typeface="+mj-lt"/>
            </a:endParaRPr>
          </a:p>
          <a:p>
            <a:pPr marL="0" indent="0">
              <a:buNone/>
            </a:pPr>
            <a:endParaRPr lang="en-GB" sz="1600" dirty="0">
              <a:solidFill>
                <a:srgbClr val="FF0000"/>
              </a:solidFill>
              <a:latin typeface="+mj-lt"/>
            </a:endParaRPr>
          </a:p>
        </p:txBody>
      </p:sp>
    </p:spTree>
    <p:extLst>
      <p:ext uri="{BB962C8B-B14F-4D97-AF65-F5344CB8AC3E}">
        <p14:creationId xmlns:p14="http://schemas.microsoft.com/office/powerpoint/2010/main" val="1444166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413272" y="1244699"/>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sp>
        <p:nvSpPr>
          <p:cNvPr id="5124" name="Rectangle 3"/>
          <p:cNvSpPr>
            <a:spLocks noGrp="1" noChangeArrowheads="1"/>
          </p:cNvSpPr>
          <p:nvPr>
            <p:ph type="body" sz="half" idx="1"/>
          </p:nvPr>
        </p:nvSpPr>
        <p:spPr>
          <a:xfrm>
            <a:off x="169789" y="173434"/>
            <a:ext cx="8280400" cy="673100"/>
          </a:xfrm>
        </p:spPr>
        <p:txBody>
          <a:bodyPr/>
          <a:lstStyle/>
          <a:p>
            <a:pPr marL="0" indent="0" eaLnBrk="1" hangingPunct="1">
              <a:buFontTx/>
              <a:buNone/>
            </a:pPr>
            <a:r>
              <a:rPr lang="en-US" altLang="en-US" sz="4000" b="1" dirty="0" smtClean="0">
                <a:solidFill>
                  <a:schemeClr val="accent1"/>
                </a:solidFill>
              </a:rPr>
              <a:t>Headlines– Parent/Carers</a:t>
            </a:r>
            <a:endParaRPr lang="en-US" altLang="en-US" sz="4000" b="1" dirty="0" smtClean="0">
              <a:solidFill>
                <a:schemeClr val="bg1"/>
              </a:solidFill>
            </a:endParaRPr>
          </a:p>
        </p:txBody>
      </p:sp>
      <p:sp>
        <p:nvSpPr>
          <p:cNvPr id="5125" name="Rectangle 3"/>
          <p:cNvSpPr txBox="1">
            <a:spLocks noChangeArrowheads="1"/>
          </p:cNvSpPr>
          <p:nvPr/>
        </p:nvSpPr>
        <p:spPr bwMode="auto">
          <a:xfrm>
            <a:off x="386632" y="1257598"/>
            <a:ext cx="8327678" cy="1296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r>
              <a:rPr lang="en-GB" sz="1600" dirty="0" smtClean="0"/>
              <a:t>Parents stated they </a:t>
            </a:r>
            <a:r>
              <a:rPr lang="en-GB" sz="1600" dirty="0"/>
              <a:t>had worked with SENCos and </a:t>
            </a:r>
            <a:r>
              <a:rPr lang="en-GB" sz="1600" dirty="0" smtClean="0"/>
              <a:t>Community </a:t>
            </a:r>
            <a:r>
              <a:rPr lang="en-GB" sz="1600" dirty="0" err="1" smtClean="0"/>
              <a:t>Paeds</a:t>
            </a:r>
            <a:r>
              <a:rPr lang="en-GB" sz="1600" dirty="0" smtClean="0"/>
              <a:t> </a:t>
            </a:r>
            <a:r>
              <a:rPr lang="en-GB" sz="1600" dirty="0"/>
              <a:t>more than other </a:t>
            </a:r>
            <a:r>
              <a:rPr lang="en-GB" sz="1600" dirty="0" smtClean="0"/>
              <a:t>staff.</a:t>
            </a:r>
          </a:p>
          <a:p>
            <a:endParaRPr lang="en-GB" sz="1600" dirty="0"/>
          </a:p>
          <a:p>
            <a:r>
              <a:rPr lang="en-US" altLang="en-US" sz="1600" dirty="0" smtClean="0"/>
              <a:t>11% parents reported feeling that they and YP were listened to ‘Consistently</a:t>
            </a:r>
            <a:r>
              <a:rPr lang="en-US" altLang="en-US" sz="1600" dirty="0"/>
              <a:t>’ &amp; ‘Frequently’ </a:t>
            </a:r>
            <a:r>
              <a:rPr lang="en-US" altLang="en-US" sz="1600" dirty="0" smtClean="0"/>
              <a:t>(decrease </a:t>
            </a:r>
            <a:r>
              <a:rPr lang="en-US" altLang="en-US" sz="1600" dirty="0"/>
              <a:t>of 1</a:t>
            </a:r>
            <a:r>
              <a:rPr lang="en-US" altLang="en-US" sz="1600" dirty="0" smtClean="0"/>
              <a:t>%)</a:t>
            </a:r>
          </a:p>
          <a:p>
            <a:endParaRPr lang="en-US" altLang="en-US" sz="1600" dirty="0"/>
          </a:p>
          <a:p>
            <a:r>
              <a:rPr lang="en-GB" altLang="en-US" sz="1600" dirty="0"/>
              <a:t>Most common </a:t>
            </a:r>
            <a:r>
              <a:rPr lang="en-GB" altLang="en-US" sz="1600" dirty="0" smtClean="0"/>
              <a:t>responses to question ‘who would you talk to if worried about your C/YP’: </a:t>
            </a:r>
            <a:r>
              <a:rPr lang="en-GB" altLang="en-US" sz="1600" dirty="0"/>
              <a:t>Parents/Carers (52%), SENCO (51%), Friends (45%), Teacher (43%)</a:t>
            </a:r>
          </a:p>
          <a:p>
            <a:endParaRPr lang="en-US" altLang="en-US" sz="1600" dirty="0"/>
          </a:p>
          <a:p>
            <a:r>
              <a:rPr lang="en-GB" sz="1600" dirty="0" smtClean="0"/>
              <a:t> </a:t>
            </a:r>
            <a:r>
              <a:rPr lang="en-GB" sz="1600" dirty="0" smtClean="0">
                <a:latin typeface="+mj-lt"/>
              </a:rPr>
              <a:t>The largest difficulties over the pandemic reported by parents were that s</a:t>
            </a:r>
            <a:r>
              <a:rPr lang="en-US" altLang="en-US" sz="1600" dirty="0" err="1" smtClean="0">
                <a:latin typeface="+mj-lt"/>
              </a:rPr>
              <a:t>ervices</a:t>
            </a:r>
            <a:r>
              <a:rPr lang="en-US" altLang="en-US" sz="1600" dirty="0" smtClean="0">
                <a:latin typeface="+mj-lt"/>
              </a:rPr>
              <a:t> stopped (N=43), there was a lack of support (N=29) and delays in processes (N=24).</a:t>
            </a:r>
            <a:endParaRPr lang="en-GB" sz="1600" dirty="0" smtClean="0">
              <a:latin typeface="+mj-lt"/>
            </a:endParaRPr>
          </a:p>
          <a:p>
            <a:endParaRPr lang="en-GB" sz="1600" dirty="0" smtClean="0">
              <a:latin typeface="+mj-lt"/>
            </a:endParaRPr>
          </a:p>
          <a:p>
            <a:r>
              <a:rPr lang="en-GB" sz="1600" dirty="0" smtClean="0">
                <a:latin typeface="+mj-lt"/>
              </a:rPr>
              <a:t>The most help over the pandemic were through schools (N=13) and communication (N=11).</a:t>
            </a:r>
          </a:p>
          <a:p>
            <a:endParaRPr lang="en-GB" sz="1600" dirty="0" smtClean="0"/>
          </a:p>
          <a:p>
            <a:r>
              <a:rPr lang="en-GB" sz="1600" dirty="0" smtClean="0"/>
              <a:t>Parents felt services </a:t>
            </a:r>
            <a:r>
              <a:rPr lang="en-GB" sz="1600" dirty="0"/>
              <a:t>could be better in future through b</a:t>
            </a:r>
            <a:r>
              <a:rPr lang="en-GB" altLang="en-US" sz="1600" dirty="0"/>
              <a:t>etter </a:t>
            </a:r>
            <a:r>
              <a:rPr lang="en-GB" altLang="en-US" sz="1600" dirty="0" smtClean="0"/>
              <a:t>communication (N=58), reduced </a:t>
            </a:r>
            <a:r>
              <a:rPr lang="en-GB" altLang="en-US" sz="1600" dirty="0"/>
              <a:t>waiting </a:t>
            </a:r>
            <a:r>
              <a:rPr lang="en-GB" altLang="en-US" sz="1600" dirty="0" smtClean="0"/>
              <a:t>lists (N=43), </a:t>
            </a:r>
            <a:r>
              <a:rPr lang="en-GB" altLang="en-US" sz="1600" dirty="0"/>
              <a:t>and providing more support for </a:t>
            </a:r>
            <a:r>
              <a:rPr lang="en-GB" altLang="en-US" sz="1600" dirty="0" smtClean="0"/>
              <a:t>C/YP (N=41). </a:t>
            </a:r>
            <a:r>
              <a:rPr lang="en-GB" sz="1600" dirty="0" smtClean="0">
                <a:latin typeface="+mj-lt"/>
              </a:rPr>
              <a:t>They would also like more mental health support, improved access, </a:t>
            </a:r>
            <a:r>
              <a:rPr lang="en-GB" sz="1600" dirty="0" err="1" smtClean="0">
                <a:latin typeface="+mj-lt"/>
              </a:rPr>
              <a:t>activites</a:t>
            </a:r>
            <a:r>
              <a:rPr lang="en-GB" sz="1600" smtClean="0">
                <a:latin typeface="+mj-lt"/>
              </a:rPr>
              <a:t>/groups </a:t>
            </a:r>
            <a:r>
              <a:rPr lang="en-GB" sz="1600" dirty="0" smtClean="0">
                <a:latin typeface="+mj-lt"/>
              </a:rPr>
              <a:t>staff training and more support in general.</a:t>
            </a:r>
          </a:p>
          <a:p>
            <a:endParaRPr lang="en-GB" sz="1600" dirty="0" smtClean="0">
              <a:solidFill>
                <a:srgbClr val="FF0000"/>
              </a:solidFill>
              <a:latin typeface="+mj-lt"/>
            </a:endParaRPr>
          </a:p>
          <a:p>
            <a:pPr marL="0" indent="0">
              <a:buNone/>
            </a:pPr>
            <a:endParaRPr lang="en-GB" sz="1600" dirty="0">
              <a:solidFill>
                <a:srgbClr val="FF0000"/>
              </a:solidFill>
              <a:latin typeface="+mj-lt"/>
            </a:endParaRPr>
          </a:p>
        </p:txBody>
      </p:sp>
    </p:spTree>
    <p:extLst>
      <p:ext uri="{BB962C8B-B14F-4D97-AF65-F5344CB8AC3E}">
        <p14:creationId xmlns:p14="http://schemas.microsoft.com/office/powerpoint/2010/main" val="2463439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380654" y="1052736"/>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5123" name="Group 10"/>
          <p:cNvGrpSpPr>
            <a:grpSpLocks/>
          </p:cNvGrpSpPr>
          <p:nvPr/>
        </p:nvGrpSpPr>
        <p:grpSpPr bwMode="auto">
          <a:xfrm>
            <a:off x="3995738" y="6165850"/>
            <a:ext cx="4860925" cy="450850"/>
            <a:chOff x="4598671" y="6165304"/>
            <a:chExt cx="4257665" cy="450883"/>
          </a:xfrm>
        </p:grpSpPr>
        <p:pic>
          <p:nvPicPr>
            <p:cNvPr id="512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24" name="Rectangle 3"/>
          <p:cNvSpPr>
            <a:spLocks noGrp="1" noChangeArrowheads="1"/>
          </p:cNvSpPr>
          <p:nvPr>
            <p:ph type="body" sz="half" idx="1"/>
          </p:nvPr>
        </p:nvSpPr>
        <p:spPr>
          <a:xfrm>
            <a:off x="323528" y="104311"/>
            <a:ext cx="8280400" cy="673100"/>
          </a:xfrm>
        </p:spPr>
        <p:txBody>
          <a:bodyPr/>
          <a:lstStyle/>
          <a:p>
            <a:pPr marL="0" indent="0" eaLnBrk="1" hangingPunct="1">
              <a:buFontTx/>
              <a:buNone/>
            </a:pPr>
            <a:r>
              <a:rPr lang="en-US" altLang="en-US" sz="3600" b="1" dirty="0" smtClean="0">
                <a:solidFill>
                  <a:schemeClr val="accent1"/>
                </a:solidFill>
              </a:rPr>
              <a:t>Headlines– Professional/Practitioner</a:t>
            </a:r>
            <a:endParaRPr lang="en-US" altLang="en-US" sz="3600" b="1" dirty="0" smtClean="0">
              <a:solidFill>
                <a:schemeClr val="bg1"/>
              </a:solidFill>
            </a:endParaRPr>
          </a:p>
        </p:txBody>
      </p:sp>
      <p:sp>
        <p:nvSpPr>
          <p:cNvPr id="5125" name="Rectangle 3"/>
          <p:cNvSpPr txBox="1">
            <a:spLocks noChangeArrowheads="1"/>
          </p:cNvSpPr>
          <p:nvPr/>
        </p:nvSpPr>
        <p:spPr bwMode="auto">
          <a:xfrm>
            <a:off x="380654" y="1075761"/>
            <a:ext cx="8444805" cy="1296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pPr>
            <a:r>
              <a:rPr lang="en-US" altLang="en-US" sz="1600" dirty="0"/>
              <a:t>36% </a:t>
            </a:r>
            <a:r>
              <a:rPr lang="en-GB" sz="1600" dirty="0" smtClean="0"/>
              <a:t>professionals/practitioners</a:t>
            </a:r>
            <a:r>
              <a:rPr lang="en-US" altLang="en-US" sz="1600" dirty="0" smtClean="0"/>
              <a:t> </a:t>
            </a:r>
            <a:r>
              <a:rPr lang="en-US" altLang="en-US" sz="1600" dirty="0"/>
              <a:t>were ‘Satisfied’ or ‘Very Satisfied’ with level of support available for C/YP with SEND (decrease of 6</a:t>
            </a:r>
            <a:r>
              <a:rPr lang="en-US" altLang="en-US" sz="1600" dirty="0" smtClean="0"/>
              <a:t>%).</a:t>
            </a:r>
          </a:p>
          <a:p>
            <a:pPr eaLnBrk="1" hangingPunct="1">
              <a:lnSpc>
                <a:spcPct val="90000"/>
              </a:lnSpc>
            </a:pPr>
            <a:endParaRPr lang="en-US" altLang="en-US" sz="1600" dirty="0"/>
          </a:p>
          <a:p>
            <a:pPr eaLnBrk="1" hangingPunct="1">
              <a:lnSpc>
                <a:spcPct val="90000"/>
              </a:lnSpc>
            </a:pPr>
            <a:r>
              <a:rPr lang="en-US" altLang="en-US" sz="1600" dirty="0"/>
              <a:t>38% </a:t>
            </a:r>
            <a:r>
              <a:rPr lang="en-GB" sz="1600" dirty="0"/>
              <a:t>professionals/practitioners</a:t>
            </a:r>
            <a:r>
              <a:rPr lang="en-US" altLang="en-US" sz="1600" dirty="0" smtClean="0"/>
              <a:t> </a:t>
            </a:r>
            <a:r>
              <a:rPr lang="en-US" altLang="en-US" sz="1600" dirty="0"/>
              <a:t>stated they were ‘Very Satisfied’ or ‘Satisfied’ with Swindon SEND Services (decrease of 28% since 2020).</a:t>
            </a:r>
          </a:p>
          <a:p>
            <a:pPr eaLnBrk="1" hangingPunct="1">
              <a:lnSpc>
                <a:spcPct val="90000"/>
              </a:lnSpc>
            </a:pPr>
            <a:endParaRPr lang="en-US" altLang="en-US" sz="1600" dirty="0" smtClean="0"/>
          </a:p>
          <a:p>
            <a:pPr eaLnBrk="1" hangingPunct="1">
              <a:lnSpc>
                <a:spcPct val="90000"/>
              </a:lnSpc>
            </a:pPr>
            <a:r>
              <a:rPr lang="en-GB" altLang="en-US" sz="1600" dirty="0" smtClean="0"/>
              <a:t>15% felt </a:t>
            </a:r>
            <a:r>
              <a:rPr lang="en-GB" altLang="en-US" sz="1600" dirty="0"/>
              <a:t>services provided the right support at the right time;  ‘Always’ and ‘Frequently’ (total </a:t>
            </a:r>
            <a:r>
              <a:rPr lang="en-GB" altLang="en-US" sz="1600" dirty="0" smtClean="0"/>
              <a:t>decrease </a:t>
            </a:r>
            <a:r>
              <a:rPr lang="en-GB" altLang="en-US" sz="1600" dirty="0"/>
              <a:t>of </a:t>
            </a:r>
            <a:r>
              <a:rPr lang="en-GB" altLang="en-US" sz="1600" dirty="0" smtClean="0"/>
              <a:t>4%). Over half of respondents rated ‘Sometimes’.</a:t>
            </a:r>
          </a:p>
          <a:p>
            <a:pPr eaLnBrk="1" hangingPunct="1">
              <a:lnSpc>
                <a:spcPct val="90000"/>
              </a:lnSpc>
            </a:pPr>
            <a:endParaRPr lang="en-GB" altLang="en-US" sz="1600" dirty="0"/>
          </a:p>
          <a:p>
            <a:pPr eaLnBrk="1" hangingPunct="1">
              <a:lnSpc>
                <a:spcPct val="90000"/>
              </a:lnSpc>
            </a:pPr>
            <a:r>
              <a:rPr lang="en-US" altLang="en-US" sz="1600" dirty="0"/>
              <a:t>10% </a:t>
            </a:r>
            <a:r>
              <a:rPr lang="en-US" altLang="en-US" sz="1600" dirty="0" smtClean="0"/>
              <a:t>felt </a:t>
            </a:r>
            <a:r>
              <a:rPr lang="en-US" altLang="en-US" sz="1600" dirty="0"/>
              <a:t>that opportunities had improved for C/YP with SEND (decrease of 20%).</a:t>
            </a:r>
          </a:p>
          <a:p>
            <a:pPr eaLnBrk="1" hangingPunct="1">
              <a:lnSpc>
                <a:spcPct val="90000"/>
              </a:lnSpc>
            </a:pPr>
            <a:endParaRPr lang="en-GB" altLang="en-US" sz="1600" dirty="0"/>
          </a:p>
          <a:p>
            <a:pPr eaLnBrk="1" hangingPunct="1">
              <a:lnSpc>
                <a:spcPct val="90000"/>
              </a:lnSpc>
            </a:pPr>
            <a:r>
              <a:rPr lang="en-US" altLang="en-US" sz="1600" dirty="0"/>
              <a:t>‘Positive’ or ‘Very positive’ ratings for how </a:t>
            </a:r>
            <a:r>
              <a:rPr lang="en-GB" sz="1600" dirty="0"/>
              <a:t>professionals/practitioners</a:t>
            </a:r>
            <a:r>
              <a:rPr lang="en-US" altLang="en-US" sz="1600" dirty="0" smtClean="0"/>
              <a:t> </a:t>
            </a:r>
            <a:r>
              <a:rPr lang="en-US" altLang="en-US" sz="1600" dirty="0"/>
              <a:t>felt about </a:t>
            </a:r>
            <a:r>
              <a:rPr lang="en-US" altLang="en-US" sz="1600" dirty="0" smtClean="0"/>
              <a:t>C/YP’s </a:t>
            </a:r>
            <a:r>
              <a:rPr lang="en-US" altLang="en-US" sz="1600" dirty="0"/>
              <a:t>future were: </a:t>
            </a:r>
            <a:r>
              <a:rPr lang="en-US" altLang="en-US" sz="1600" dirty="0" smtClean="0"/>
              <a:t>43% </a:t>
            </a:r>
            <a:r>
              <a:rPr lang="en-US" altLang="en-US" sz="1600" dirty="0"/>
              <a:t>Overall, </a:t>
            </a:r>
            <a:r>
              <a:rPr lang="en-US" altLang="en-US" sz="1600" dirty="0" smtClean="0"/>
              <a:t>37% </a:t>
            </a:r>
            <a:r>
              <a:rPr lang="en-US" altLang="en-US" sz="1600" dirty="0"/>
              <a:t>Social Life &amp; Relationships, </a:t>
            </a:r>
            <a:r>
              <a:rPr lang="en-US" altLang="en-US" sz="1600" dirty="0" smtClean="0"/>
              <a:t>47% </a:t>
            </a:r>
            <a:r>
              <a:rPr lang="en-US" altLang="en-US" sz="1600" dirty="0"/>
              <a:t>Good Health, </a:t>
            </a:r>
            <a:r>
              <a:rPr lang="en-US" altLang="en-US" sz="1600" dirty="0" smtClean="0"/>
              <a:t>44% </a:t>
            </a:r>
            <a:r>
              <a:rPr lang="en-US" altLang="en-US" sz="1600" dirty="0"/>
              <a:t>Independent </a:t>
            </a:r>
            <a:r>
              <a:rPr lang="en-US" altLang="en-US" sz="1600" dirty="0" smtClean="0"/>
              <a:t>Living, 45% </a:t>
            </a:r>
            <a:r>
              <a:rPr lang="en-US" altLang="en-US" sz="1600" dirty="0"/>
              <a:t>EET</a:t>
            </a:r>
            <a:r>
              <a:rPr lang="en-US" altLang="en-US" sz="1600" dirty="0" smtClean="0"/>
              <a:t>.</a:t>
            </a:r>
          </a:p>
          <a:p>
            <a:pPr eaLnBrk="1" hangingPunct="1">
              <a:lnSpc>
                <a:spcPct val="90000"/>
              </a:lnSpc>
            </a:pPr>
            <a:endParaRPr lang="en-US" altLang="en-US" sz="1600" dirty="0"/>
          </a:p>
          <a:p>
            <a:pPr eaLnBrk="1" hangingPunct="1">
              <a:lnSpc>
                <a:spcPct val="90000"/>
              </a:lnSpc>
            </a:pPr>
            <a:r>
              <a:rPr lang="en-GB" sz="1600" dirty="0" smtClean="0"/>
              <a:t>Professionals/practitioners</a:t>
            </a:r>
            <a:r>
              <a:rPr lang="en-US" altLang="en-US" sz="1600" dirty="0" smtClean="0"/>
              <a:t> felt the main barriers to providing the right support and time were long </a:t>
            </a:r>
            <a:r>
              <a:rPr lang="en-US" altLang="en-US" sz="1600" dirty="0"/>
              <a:t>waiting </a:t>
            </a:r>
            <a:r>
              <a:rPr lang="en-US" altLang="en-US" sz="1600" dirty="0" smtClean="0"/>
              <a:t>lists (N=42), limited access to services (N=19), limited </a:t>
            </a:r>
            <a:r>
              <a:rPr lang="en-US" altLang="en-US" sz="1600" dirty="0"/>
              <a:t>support </a:t>
            </a:r>
            <a:r>
              <a:rPr lang="en-US" altLang="en-US" sz="1600" dirty="0" smtClean="0"/>
              <a:t>provided (N=11), delays, and short duration of help.</a:t>
            </a:r>
          </a:p>
          <a:p>
            <a:pPr eaLnBrk="1" hangingPunct="1">
              <a:lnSpc>
                <a:spcPct val="90000"/>
              </a:lnSpc>
            </a:pPr>
            <a:endParaRPr lang="en-US" altLang="en-US" sz="1600" dirty="0" smtClean="0">
              <a:solidFill>
                <a:srgbClr val="0070C0"/>
              </a:solidFill>
            </a:endParaRPr>
          </a:p>
          <a:p>
            <a:pPr eaLnBrk="1" hangingPunct="1">
              <a:lnSpc>
                <a:spcPct val="90000"/>
              </a:lnSpc>
            </a:pPr>
            <a:endParaRPr lang="en-US" altLang="en-US" sz="1600" dirty="0" smtClean="0"/>
          </a:p>
        </p:txBody>
      </p:sp>
    </p:spTree>
    <p:extLst>
      <p:ext uri="{BB962C8B-B14F-4D97-AF65-F5344CB8AC3E}">
        <p14:creationId xmlns:p14="http://schemas.microsoft.com/office/powerpoint/2010/main" val="3501076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380654" y="1052736"/>
            <a:ext cx="8301038" cy="4510087"/>
            <a:chOff x="448344" y="1367408"/>
            <a:chExt cx="8300120" cy="4113213"/>
          </a:xfrm>
        </p:grpSpPr>
        <p:sp>
          <p:nvSpPr>
            <p:cNvPr id="7" name="Rectangle 25"/>
            <p:cNvSpPr>
              <a:spLocks noChangeArrowheads="1"/>
            </p:cNvSpPr>
            <p:nvPr/>
          </p:nvSpPr>
          <p:spPr bwMode="auto">
            <a:xfrm>
              <a:off x="448344" y="1367408"/>
              <a:ext cx="5893736" cy="4113213"/>
            </a:xfrm>
            <a:prstGeom prst="rect">
              <a:avLst/>
            </a:prstGeom>
            <a:solidFill>
              <a:schemeClr val="accent1">
                <a:lumMod val="20000"/>
                <a:lumOff val="80000"/>
              </a:schemeClr>
            </a:solidFill>
            <a:ln>
              <a:noFill/>
            </a:ln>
            <a:extLst>
              <a:ext uri="{91240B29-F687-4f45-9708-019B960494DF}"/>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20000"/>
                </a:spcBef>
                <a:buClr>
                  <a:srgbClr val="7AC6E8"/>
                </a:buClr>
                <a:buFont typeface="Wingdings" panose="05000000000000000000" pitchFamily="2" charset="2"/>
                <a:buChar char="n"/>
                <a:defRPr/>
              </a:pPr>
              <a:endParaRPr lang="en-GB" altLang="en-US" dirty="0" smtClean="0"/>
            </a:p>
          </p:txBody>
        </p:sp>
        <p:sp>
          <p:nvSpPr>
            <p:cNvPr id="8" name="AutoShape 28"/>
            <p:cNvSpPr>
              <a:spLocks noChangeArrowheads="1"/>
            </p:cNvSpPr>
            <p:nvPr/>
          </p:nvSpPr>
          <p:spPr bwMode="auto">
            <a:xfrm>
              <a:off x="4202367" y="1367408"/>
              <a:ext cx="4546097" cy="4113213"/>
            </a:xfrm>
            <a:prstGeom prst="roundRect">
              <a:avLst>
                <a:gd name="adj" fmla="val 16667"/>
              </a:avLst>
            </a:prstGeom>
            <a:solidFill>
              <a:schemeClr val="accent1">
                <a:lumMod val="20000"/>
                <a:lumOff val="80000"/>
              </a:schemeClr>
            </a:solidFill>
            <a:ln>
              <a:noFill/>
            </a:ln>
          </p:spPr>
          <p:txBody>
            <a:bodyPr wrap="none" anchor="ctr"/>
            <a:lstStyle/>
            <a:p>
              <a:pPr algn="ctr">
                <a:defRPr/>
              </a:pPr>
              <a:r>
                <a:rPr lang="en-US" dirty="0">
                  <a:latin typeface="Times" charset="0"/>
                  <a:ea typeface="ＭＳ Ｐゴシック" charset="0"/>
                  <a:cs typeface="ＭＳ Ｐゴシック" charset="0"/>
                </a:rPr>
                <a:t> </a:t>
              </a:r>
            </a:p>
          </p:txBody>
        </p:sp>
      </p:grpSp>
      <p:grpSp>
        <p:nvGrpSpPr>
          <p:cNvPr id="5123" name="Group 10"/>
          <p:cNvGrpSpPr>
            <a:grpSpLocks/>
          </p:cNvGrpSpPr>
          <p:nvPr/>
        </p:nvGrpSpPr>
        <p:grpSpPr bwMode="auto">
          <a:xfrm>
            <a:off x="3995738" y="6165850"/>
            <a:ext cx="4860925" cy="450850"/>
            <a:chOff x="4598671" y="6165304"/>
            <a:chExt cx="4257665" cy="450883"/>
          </a:xfrm>
        </p:grpSpPr>
        <p:pic>
          <p:nvPicPr>
            <p:cNvPr id="512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4"/>
            <p:cNvSpPr>
              <a:spLocks noChangeArrowheads="1"/>
            </p:cNvSpPr>
            <p:nvPr/>
          </p:nvSpPr>
          <p:spPr bwMode="auto">
            <a:xfrm>
              <a:off x="4598671" y="6243409"/>
              <a:ext cx="3290209"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Performance, Intelligence &amp; Insight</a:t>
              </a:r>
              <a:endParaRPr lang="en-US" altLang="en-US" sz="1700" dirty="0"/>
            </a:p>
          </p:txBody>
        </p:sp>
        <p:cxnSp>
          <p:nvCxnSpPr>
            <p:cNvPr id="14" name="Straight Connector 13"/>
            <p:cNvCxnSpPr/>
            <p:nvPr/>
          </p:nvCxnSpPr>
          <p:spPr>
            <a:xfrm>
              <a:off x="7451946"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24" name="Rectangle 3"/>
          <p:cNvSpPr>
            <a:spLocks noGrp="1" noChangeArrowheads="1"/>
          </p:cNvSpPr>
          <p:nvPr>
            <p:ph type="body" sz="half" idx="1"/>
          </p:nvPr>
        </p:nvSpPr>
        <p:spPr>
          <a:xfrm>
            <a:off x="323528" y="104311"/>
            <a:ext cx="8280400" cy="673100"/>
          </a:xfrm>
        </p:spPr>
        <p:txBody>
          <a:bodyPr/>
          <a:lstStyle/>
          <a:p>
            <a:pPr marL="0" indent="0" eaLnBrk="1" hangingPunct="1">
              <a:buFontTx/>
              <a:buNone/>
            </a:pPr>
            <a:r>
              <a:rPr lang="en-US" altLang="en-US" sz="3600" b="1" dirty="0" smtClean="0">
                <a:solidFill>
                  <a:schemeClr val="accent1"/>
                </a:solidFill>
              </a:rPr>
              <a:t>Headlines– Professional/Practitioner</a:t>
            </a:r>
            <a:endParaRPr lang="en-US" altLang="en-US" sz="3600" b="1" dirty="0" smtClean="0">
              <a:solidFill>
                <a:schemeClr val="bg1"/>
              </a:solidFill>
            </a:endParaRPr>
          </a:p>
        </p:txBody>
      </p:sp>
      <p:sp>
        <p:nvSpPr>
          <p:cNvPr id="5125" name="Rectangle 3"/>
          <p:cNvSpPr txBox="1">
            <a:spLocks noChangeArrowheads="1"/>
          </p:cNvSpPr>
          <p:nvPr/>
        </p:nvSpPr>
        <p:spPr bwMode="auto">
          <a:xfrm>
            <a:off x="380654" y="1075761"/>
            <a:ext cx="8444805" cy="1296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endParaRPr lang="en-GB" sz="1600" dirty="0"/>
          </a:p>
          <a:p>
            <a:r>
              <a:rPr lang="en-GB" sz="1600" dirty="0"/>
              <a:t>Professionals/practitioners</a:t>
            </a:r>
            <a:r>
              <a:rPr lang="en-GB" altLang="en-US" sz="1600" dirty="0" smtClean="0"/>
              <a:t> commonly felt services </a:t>
            </a:r>
            <a:r>
              <a:rPr lang="en-GB" altLang="en-US" sz="1600" dirty="0"/>
              <a:t>could be better </a:t>
            </a:r>
            <a:r>
              <a:rPr lang="en-GB" altLang="en-US" sz="1600" dirty="0" smtClean="0"/>
              <a:t>through: </a:t>
            </a:r>
            <a:r>
              <a:rPr lang="en-GB" altLang="en-US" sz="1600" dirty="0"/>
              <a:t>communication, clearer guidance and timely responses, </a:t>
            </a:r>
            <a:r>
              <a:rPr lang="en-GB" altLang="en-US" sz="1600" dirty="0" smtClean="0"/>
              <a:t>staffing</a:t>
            </a:r>
            <a:r>
              <a:rPr lang="en-GB" altLang="en-US" sz="1600" dirty="0"/>
              <a:t>, shorter wait lists, </a:t>
            </a:r>
            <a:r>
              <a:rPr lang="en-GB" altLang="en-US" sz="1600" dirty="0" smtClean="0"/>
              <a:t>clearer guidance, support with workload, increased funding </a:t>
            </a:r>
            <a:r>
              <a:rPr lang="en-GB" sz="1600" dirty="0"/>
              <a:t>and more services/opportunities for children and young </a:t>
            </a:r>
            <a:r>
              <a:rPr lang="en-GB" sz="1600" dirty="0" smtClean="0"/>
              <a:t>people, </a:t>
            </a:r>
            <a:r>
              <a:rPr lang="en-GB" sz="1600" dirty="0"/>
              <a:t>updates on </a:t>
            </a:r>
            <a:r>
              <a:rPr lang="en-GB" sz="1600" dirty="0" smtClean="0"/>
              <a:t>changes </a:t>
            </a:r>
            <a:r>
              <a:rPr lang="en-GB" sz="1600" dirty="0"/>
              <a:t>and staff mental health support</a:t>
            </a:r>
            <a:r>
              <a:rPr lang="en-GB" altLang="en-US" sz="1600" dirty="0" smtClean="0"/>
              <a:t>.</a:t>
            </a:r>
          </a:p>
          <a:p>
            <a:endParaRPr lang="en-GB" sz="1600" dirty="0"/>
          </a:p>
          <a:p>
            <a:r>
              <a:rPr lang="en-GB" sz="1600" dirty="0"/>
              <a:t>Professionals/practitioners</a:t>
            </a:r>
            <a:r>
              <a:rPr lang="en-GB" sz="1600" dirty="0" smtClean="0"/>
              <a:t> </a:t>
            </a:r>
            <a:r>
              <a:rPr lang="en-GB" sz="1600" dirty="0"/>
              <a:t>felt mostly neutral about the support through the pandemic, and more satisfied than unsatisfied</a:t>
            </a:r>
            <a:r>
              <a:rPr lang="en-GB" sz="1600" dirty="0" smtClean="0"/>
              <a:t>.</a:t>
            </a:r>
          </a:p>
          <a:p>
            <a:endParaRPr lang="en-GB" sz="1600" dirty="0"/>
          </a:p>
          <a:p>
            <a:r>
              <a:rPr lang="en-GB" sz="1600" dirty="0"/>
              <a:t>The greatest difficulties faced were associated with not working </a:t>
            </a:r>
            <a:r>
              <a:rPr lang="en-GB" sz="1600" dirty="0" smtClean="0"/>
              <a:t>face-to-face (N=19) </a:t>
            </a:r>
            <a:r>
              <a:rPr lang="en-GB" sz="1600" dirty="0"/>
              <a:t>and </a:t>
            </a:r>
            <a:r>
              <a:rPr lang="en-GB" sz="1600" dirty="0" smtClean="0"/>
              <a:t>communication (N=11). They also reported </a:t>
            </a:r>
            <a:r>
              <a:rPr lang="en-GB" sz="1600" dirty="0"/>
              <a:t>issues with increased workload, IT Issues, staffing and reduced support for families and/or young people</a:t>
            </a:r>
            <a:r>
              <a:rPr lang="en-GB" sz="1600" dirty="0" smtClean="0"/>
              <a:t>.</a:t>
            </a:r>
          </a:p>
          <a:p>
            <a:endParaRPr lang="en-GB" sz="1600" dirty="0"/>
          </a:p>
          <a:p>
            <a:r>
              <a:rPr lang="en-US" altLang="en-US" sz="1600" dirty="0" smtClean="0"/>
              <a:t>90% </a:t>
            </a:r>
            <a:r>
              <a:rPr lang="en-US" altLang="en-US" sz="1600" dirty="0"/>
              <a:t>were </a:t>
            </a:r>
            <a:r>
              <a:rPr lang="en-US" altLang="en-US" sz="1600" dirty="0" smtClean="0"/>
              <a:t>‘Very Confident’ </a:t>
            </a:r>
            <a:r>
              <a:rPr lang="en-US" altLang="en-US" sz="1600" dirty="0"/>
              <a:t>or </a:t>
            </a:r>
            <a:r>
              <a:rPr lang="en-US" altLang="en-US" sz="1600" dirty="0" smtClean="0"/>
              <a:t>‘Quite Confident’ </a:t>
            </a:r>
            <a:r>
              <a:rPr lang="en-US" altLang="en-US" sz="1600" dirty="0"/>
              <a:t>in knowing who to </a:t>
            </a:r>
            <a:r>
              <a:rPr lang="en-US" altLang="en-US" sz="1600" dirty="0" smtClean="0"/>
              <a:t>contact (similar </a:t>
            </a:r>
            <a:r>
              <a:rPr lang="en-US" altLang="en-US" sz="1600" dirty="0"/>
              <a:t>to </a:t>
            </a:r>
            <a:r>
              <a:rPr lang="en-US" altLang="en-US" sz="1600" dirty="0" smtClean="0"/>
              <a:t>2020). </a:t>
            </a:r>
            <a:endParaRPr lang="en-US" altLang="en-US" sz="1600" dirty="0"/>
          </a:p>
          <a:p>
            <a:endParaRPr lang="en-GB" sz="1600" dirty="0"/>
          </a:p>
          <a:p>
            <a:endParaRPr lang="en-GB" sz="1600" dirty="0">
              <a:solidFill>
                <a:srgbClr val="0070C0"/>
              </a:solidFill>
            </a:endParaRPr>
          </a:p>
          <a:p>
            <a:endParaRPr lang="en-GB" sz="1600" dirty="0">
              <a:solidFill>
                <a:srgbClr val="0070C0"/>
              </a:solidFill>
            </a:endParaRPr>
          </a:p>
          <a:p>
            <a:pPr eaLnBrk="1" hangingPunct="1">
              <a:lnSpc>
                <a:spcPct val="90000"/>
              </a:lnSpc>
            </a:pPr>
            <a:endParaRPr lang="en-US" altLang="en-US" sz="1600" dirty="0" smtClean="0"/>
          </a:p>
        </p:txBody>
      </p:sp>
    </p:spTree>
    <p:extLst>
      <p:ext uri="{BB962C8B-B14F-4D97-AF65-F5344CB8AC3E}">
        <p14:creationId xmlns:p14="http://schemas.microsoft.com/office/powerpoint/2010/main" val="3820592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Stronger Together">
      <a:dk1>
        <a:sysClr val="windowText" lastClr="000000"/>
      </a:dk1>
      <a:lt1>
        <a:sysClr val="window" lastClr="FFFFFF"/>
      </a:lt1>
      <a:dk2>
        <a:srgbClr val="1F497D"/>
      </a:dk2>
      <a:lt2>
        <a:srgbClr val="EEECE1"/>
      </a:lt2>
      <a:accent1>
        <a:srgbClr val="E3771B"/>
      </a:accent1>
      <a:accent2>
        <a:srgbClr val="066CA3"/>
      </a:accent2>
      <a:accent3>
        <a:srgbClr val="E3771B"/>
      </a:accent3>
      <a:accent4>
        <a:srgbClr val="F04935"/>
      </a:accent4>
      <a:accent5>
        <a:srgbClr val="066CA3"/>
      </a:accent5>
      <a:accent6>
        <a:srgbClr val="00AA4F"/>
      </a:accent6>
      <a:hlink>
        <a:srgbClr val="0000FF"/>
      </a:hlink>
      <a:folHlink>
        <a:srgbClr val="800080"/>
      </a:folHlink>
    </a:clrScheme>
    <a:fontScheme name="Michael's font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6"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7EB3FA98F7FB41B59BB68EA5AEB237" ma:contentTypeVersion="2" ma:contentTypeDescription="Create a new document." ma:contentTypeScope="" ma:versionID="290ad88d0813ea4e422076dea6b07d0e">
  <xsd:schema xmlns:xsd="http://www.w3.org/2001/XMLSchema" xmlns:xs="http://www.w3.org/2001/XMLSchema" xmlns:p="http://schemas.microsoft.com/office/2006/metadata/properties" xmlns:ns2="0b60d037-a51b-40a0-9aec-841c52328743" targetNamespace="http://schemas.microsoft.com/office/2006/metadata/properties" ma:root="true" ma:fieldsID="28afa6cbf9c42d94e78401446e023a5d" ns2:_="">
    <xsd:import namespace="0b60d037-a51b-40a0-9aec-841c52328743"/>
    <xsd:element name="properties">
      <xsd:complexType>
        <xsd:sequence>
          <xsd:element name="documentManagement">
            <xsd:complexType>
              <xsd:all>
                <xsd:element ref="ns2:Project_x0020_Na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60d037-a51b-40a0-9aec-841c52328743" elementFormDefault="qualified">
    <xsd:import namespace="http://schemas.microsoft.com/office/2006/documentManagement/types"/>
    <xsd:import namespace="http://schemas.microsoft.com/office/infopath/2007/PartnerControls"/>
    <xsd:element name="Project_x0020_Name" ma:index="8" ma:displayName="Project Name" ma:list="{b4dc2313-9ba8-43bb-8991-75769d3c8d98}" ma:internalName="Project_x0020_Name"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roject_x0020_Name xmlns="0b60d037-a51b-40a0-9aec-841c52328743">4</Project_x0020_Name>
  </documentManagement>
</p:properties>
</file>

<file path=customXml/itemProps1.xml><?xml version="1.0" encoding="utf-8"?>
<ds:datastoreItem xmlns:ds="http://schemas.openxmlformats.org/officeDocument/2006/customXml" ds:itemID="{BBD0AD7A-2E94-4591-8F7A-6348328795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60d037-a51b-40a0-9aec-841c523287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DFB907-ABD8-4E74-8A94-CDDB2516AACD}">
  <ds:schemaRefs>
    <ds:schemaRef ds:uri="http://schemas.microsoft.com/office/2006/metadata/longProperties"/>
  </ds:schemaRefs>
</ds:datastoreItem>
</file>

<file path=customXml/itemProps3.xml><?xml version="1.0" encoding="utf-8"?>
<ds:datastoreItem xmlns:ds="http://schemas.openxmlformats.org/officeDocument/2006/customXml" ds:itemID="{4E7456E2-02C6-471C-9DA7-3EFBA3000A72}">
  <ds:schemaRefs>
    <ds:schemaRef ds:uri="http://schemas.microsoft.com/office/2006/metadata/properties"/>
    <ds:schemaRef ds:uri="http://www.w3.org/XML/1998/namespace"/>
    <ds:schemaRef ds:uri="http://purl.org/dc/dcmityp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0b60d037-a51b-40a0-9aec-841c52328743"/>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12805</TotalTime>
  <Words>5283</Words>
  <Application>Microsoft Office PowerPoint</Application>
  <PresentationFormat>On-screen Show (4:3)</PresentationFormat>
  <Paragraphs>870</Paragraphs>
  <Slides>47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MS PGothic</vt:lpstr>
      <vt:lpstr>MS PGothic</vt:lpstr>
      <vt:lpstr>Arial</vt:lpstr>
      <vt:lpstr>Calibri</vt:lpstr>
      <vt:lpstr>Times</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ѵ䀀ҡⅨ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Stronger Together Presentation Template</dc:title>
  <dc:creator>Rachel Freegard</dc:creator>
  <cp:lastModifiedBy>Andrew Myrie</cp:lastModifiedBy>
  <cp:revision>524</cp:revision>
  <dcterms:created xsi:type="dcterms:W3CDTF">2006-08-10T19:18:31Z</dcterms:created>
  <dcterms:modified xsi:type="dcterms:W3CDTF">2022-04-26T13:43:25Z</dcterms:modified>
</cp:coreProperties>
</file>