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80" r:id="rId5"/>
    <p:sldId id="388" r:id="rId6"/>
    <p:sldId id="368" r:id="rId7"/>
    <p:sldId id="369" r:id="rId8"/>
    <p:sldId id="370" r:id="rId9"/>
    <p:sldId id="311" r:id="rId10"/>
    <p:sldId id="390" r:id="rId11"/>
    <p:sldId id="391" r:id="rId12"/>
    <p:sldId id="394" r:id="rId13"/>
    <p:sldId id="395" r:id="rId14"/>
    <p:sldId id="406" r:id="rId15"/>
    <p:sldId id="396" r:id="rId16"/>
    <p:sldId id="397" r:id="rId17"/>
    <p:sldId id="398" r:id="rId18"/>
    <p:sldId id="401" r:id="rId19"/>
    <p:sldId id="407" r:id="rId20"/>
    <p:sldId id="402" r:id="rId21"/>
    <p:sldId id="403" r:id="rId22"/>
    <p:sldId id="404" r:id="rId23"/>
    <p:sldId id="376" r:id="rId24"/>
    <p:sldId id="377" r:id="rId25"/>
    <p:sldId id="378" r:id="rId26"/>
    <p:sldId id="408" r:id="rId27"/>
    <p:sldId id="379" r:id="rId28"/>
    <p:sldId id="422" r:id="rId29"/>
    <p:sldId id="423" r:id="rId30"/>
    <p:sldId id="415" r:id="rId31"/>
    <p:sldId id="414" r:id="rId32"/>
    <p:sldId id="413" r:id="rId33"/>
    <p:sldId id="416" r:id="rId34"/>
    <p:sldId id="380" r:id="rId35"/>
    <p:sldId id="381" r:id="rId36"/>
    <p:sldId id="426" r:id="rId37"/>
    <p:sldId id="383" r:id="rId38"/>
    <p:sldId id="384" r:id="rId39"/>
    <p:sldId id="385" r:id="rId40"/>
    <p:sldId id="418" r:id="rId41"/>
    <p:sldId id="424" r:id="rId42"/>
    <p:sldId id="425" r:id="rId43"/>
    <p:sldId id="419" r:id="rId44"/>
    <p:sldId id="386" r:id="rId45"/>
    <p:sldId id="420" r:id="rId46"/>
    <p:sldId id="387" r:id="rId47"/>
    <p:sldId id="421" r:id="rId48"/>
    <p:sldId id="427" r:id="rId49"/>
    <p:sldId id="283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04935"/>
    <a:srgbClr val="00AA4F"/>
    <a:srgbClr val="CCFF99"/>
    <a:srgbClr val="FDFD9B"/>
    <a:srgbClr val="CC99FF"/>
    <a:srgbClr val="CCFF66"/>
    <a:srgbClr val="FFFD27"/>
    <a:srgbClr val="7A4AAA"/>
    <a:srgbClr val="F08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80" autoAdjust="0"/>
    <p:restoredTop sz="94655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D67D685-822F-44B8-904D-EAEEB919B21F}" type="datetimeFigureOut">
              <a:rPr lang="en-US" altLang="en-US"/>
              <a:pPr>
                <a:defRPr/>
              </a:pPr>
              <a:t>5/5/2023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2909EF4-2768-48FF-A22F-6E2925A7D0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74BCBC-37AE-4836-AD59-1C6B64188C4D}" type="datetimeFigureOut">
              <a:rPr lang="en-GB" altLang="en-US"/>
              <a:pPr>
                <a:defRPr/>
              </a:pPr>
              <a:t>05/05/2023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EA722BA-1D65-43AE-8ECD-867DAD00299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307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66 in 2022; 28 in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Friends: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Health: 7 (6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9 (14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How you are feeling: 35 (18 in 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Parents/Carers/Family: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Health: 46 (22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37 (17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Higher % for How you are feeling: 49 (20 in 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658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(Total: 66 in 2022; 28 in 2021)</a:t>
            </a: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Teacher: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Health: 3 (7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33 (19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‘How you are feeling’: 14 (10 in 2021)</a:t>
            </a:r>
          </a:p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Teaching Assistant: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Health: 5 (7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28 (16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‘How you are feeling’: 13 (9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857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(Total: 66 in 2022; 28 in 2021)</a:t>
            </a:r>
            <a:endParaRPr lang="en-GB" altLang="en-US" sz="1200" b="1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b="1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SENCo</a:t>
            </a:r>
            <a:r>
              <a:rPr lang="en-GB" altLang="en-US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  <a:endParaRPr lang="en-GB" altLang="en-US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Lower % for Health: 3 (6 in 2021)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Lower % for Education: 12 (7 in 2021)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Lower % for ‘How you are feeling’: 9 (8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112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Total: 64 responses (27 in 2021)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Q10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Always: 5 (7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Most of the time: 28 (8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Sometimes: 25 (11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Never: 6 (1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Q11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Always: 0 (2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Most of the time: 28 (8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Sometimes: 29 (15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Never: 8 (0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641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 respondents 64, 28 in 2021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Totals: Positive + Very Positive, and Negative + Very Negative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Employment/Education/Training: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Positive: 39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Neutral: 13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Negative: 12*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Good Health: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Positive: 40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Neutral: 18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Negative: 6*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*Very Negative: 1 (1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023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 respondents: 64, 28 in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Social Life &amp; Relationships: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Positive: 47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Neutral: 7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Negative: 10*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*Very Negative: 6 (0 in 2021)</a:t>
            </a:r>
          </a:p>
          <a:p>
            <a:pPr eaLnBrk="1" hangingPunct="1">
              <a:lnSpc>
                <a:spcPct val="90000"/>
              </a:lnSpc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Independent Living: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Positive: 29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Neutral: 18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Negative: 17*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*Very Negative: 4 (0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48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Q14 Overall: 63 total respondents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Overall: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Positive: 39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Neutral: 16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Negative: 8*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*Very Negative: 2 (1 in 2021)</a:t>
            </a:r>
          </a:p>
          <a:p>
            <a:pPr eaLnBrk="1" hangingPunct="1">
              <a:lnSpc>
                <a:spcPct val="90000"/>
              </a:lnSpc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Q15 Total: 64 (25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Very Happy: 4 (3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Happy 39: (12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Don’t Know: 17 (10 in 2021)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Unhappy: 3 (0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Very Unhappy: 1 (0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5455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Q16: 66 responses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‘I do’: 17 (5 in 2021)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Parents/carers: 56 (22 in 2021)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Teachers/TA: 12 (7 in 2021)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SENCo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: 5 (3 in 2021)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Friends: 3 (3 in 2021)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Doctor: 0 (3 in 2021)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Q17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Total: 56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4608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Q19: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Total: 65 responses, 27 in 2021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Lower % said Yes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Higher % said No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Yes: 14 (12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Some help: 15 (4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No: 36 (11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784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205 (250 in 2021)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Most selected services %</a:t>
            </a:r>
          </a:p>
          <a:p>
            <a:endParaRPr lang="en-GB" sz="1200" u="sng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SENCo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: 104 (183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SALT: 82 (78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Aiming High: 80 (58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Community Paediatrician: 78 (111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Occupational Therapy: 60 (73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324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28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79838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205 (250 in 2021)</a:t>
            </a:r>
            <a:endParaRPr lang="en-GB" b="0" dirty="0"/>
          </a:p>
          <a:p>
            <a:r>
              <a:rPr lang="en-GB" dirty="0"/>
              <a:t>“Project Me” was named Mental Health Trailblazers last year</a:t>
            </a:r>
          </a:p>
          <a:p>
            <a:endParaRPr lang="en-GB" dirty="0"/>
          </a:p>
          <a:p>
            <a:r>
              <a:rPr lang="en-GB" sz="1200" u="sng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Greatest % changes since 2021: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SENCo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: </a:t>
            </a:r>
            <a:r>
              <a:rPr lang="en-GB" sz="1200" kern="12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104 (183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Aiming High: </a:t>
            </a:r>
            <a:r>
              <a:rPr lang="en-GB" sz="1200" kern="1200" dirty="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80 (58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TAMHS: </a:t>
            </a:r>
            <a:r>
              <a:rPr lang="en-GB" sz="1200" kern="12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24 (56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SALT: </a:t>
            </a:r>
            <a:r>
              <a:rPr lang="en-GB" sz="1200" kern="1200" dirty="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82 (78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Adult Social Care: </a:t>
            </a:r>
            <a:r>
              <a:rPr lang="en-GB" sz="1200" kern="1200" dirty="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19 (5 in 2021)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7662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Q21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 199 (259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EHCP: 129 (142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 Support: 40 (70 in 2021)</a:t>
            </a:r>
            <a:endParaRPr lang="en-GB" dirty="0"/>
          </a:p>
          <a:p>
            <a:r>
              <a:rPr lang="en-GB" dirty="0"/>
              <a:t>Neither: -1.3% 25 (36 in 2021)</a:t>
            </a:r>
          </a:p>
          <a:p>
            <a:r>
              <a:rPr lang="en-GB" dirty="0"/>
              <a:t>I don’t know: -1.7% 5 (11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8110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Q22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 responses: 205</a:t>
            </a: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Mainstream School or College (92, 44.9%)</a:t>
            </a: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Specialist School or College (61, 29.8%)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Specialist Resource Provision (SRP) or 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Unit at Mainstream School/College (19, 9.3%)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Other (17, 8.3%): NEET (4), Pre-school/ Nursery (4)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Alternative Education EOTAS/Other (11, 5.4%)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Home Educated (5, 2.4%)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4592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Q23 199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satisfied: 40, Satisfied: 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Neutral: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Dissatisfied: 34, Very dissatisfied: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Q24: 196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Yes 26 (27 in 2021) +2.8%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Stayed the same 94 (110 in 2021) +5.5%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No 76 (122 in 2021) -8.3%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5614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Q25 Total: 199 (259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satisfied: 4 (9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Satisfied: 33 (40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Neutral: 60 (61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Dissatisfied: 64 (87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dissatisfied: 38 (62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Q26: 196 responses, 258 in 2021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Largest change: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Infrequently: 64 (108 in 2021) </a:t>
            </a:r>
            <a:r>
              <a:rPr lang="en-GB" sz="1200" kern="12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-9.2%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351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7441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5095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Q29 199 responses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Q30 Total: 199 (257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1880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Q31: 205 (257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Teacher: 106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Friends: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Doctor: 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Parents/carers: 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SENCo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: 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Teaching Assistant: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Social Worker: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Don’t know: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Other: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6298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199 (258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55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261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6443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205 (242 in 2021)</a:t>
            </a: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Same 5 most common as 2021: 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SEND Families Voice (52.9%)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Social Media (45.0%)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School or Education Setting (40.5%)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SEND News Splash (35.1%)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Local Offer (20.7%)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5736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Q43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205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7061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Q44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197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8165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92 professionals responded, compared to 96 in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”Project Me” – last year was “Mental Health Trailblazers”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The largest decreases were: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SENCo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(59) </a:t>
            </a:r>
            <a:r>
              <a:rPr lang="en-GB" sz="1200" kern="12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-20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Speech and Language (57) </a:t>
            </a:r>
            <a:r>
              <a:rPr lang="en-GB" sz="1200" kern="12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-15</a:t>
            </a:r>
          </a:p>
          <a:p>
            <a:endParaRPr lang="en-GB" sz="1200" kern="1200" dirty="0">
              <a:solidFill>
                <a:srgbClr val="000000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The largest increase was: 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Aiming High (21) </a:t>
            </a:r>
            <a:r>
              <a:rPr lang="en-GB" sz="12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+6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5384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Q34: 92 responses, 97 responses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Satisfied: 6 (+2)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Satisfied: 36 (+5)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Neutral: 31 (+4)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Dissatisfied: 14 (-16)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Dissatisfied: 5 (no change)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2919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Q35: 92 in 2022, 97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Always: 2 (no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Frequently: 19 (+6)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Sometimes: 46 (-4)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Infrequently: 24 (-6)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Never: 1 (-1)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00361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430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4163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7321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Q39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91 (97 in 2021)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Around half said opportunities have Stayed the Same (45)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Over a quarter said Yes (24)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Less than a quarter said No (22)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071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97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4747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Compared to 2021. Total: 92 in 2022, 97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1170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92 (97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Very Confident (43)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+5 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Quite Confident (40)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-10 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Not very confident (8)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no change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Not at all confident (1)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no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353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Totals 2022: 92; 2021: 97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50434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649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45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245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002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Q5: Total: 66 (27 in 2021).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In 2020 ‘No’ was combined</a:t>
            </a:r>
            <a:endParaRPr lang="en-US" altLang="en-US" sz="1200" b="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Yes: 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19 (12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No because I don’t need it: 24 (7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No but I think I need it: 8 (2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365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Q6: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66 in 2022</a:t>
            </a:r>
            <a:endParaRPr lang="en-US" altLang="en-US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Q7: No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15 (3 in 2021), Yes 17 (13 in 2021), Stayed the same 33 (10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8361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Q8: 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Total: 64 in 2022; 27 in 2021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Always: 7 (7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Most of the time: 31 (9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Sometimes: 22 (9 in 2021)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Never: 4 (2 in 2021)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024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Q9: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Total: 66 in 2022; 28 in 2021</a:t>
            </a:r>
          </a:p>
          <a:p>
            <a:endParaRPr lang="en-GB" sz="1200" b="1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Doctor: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Higher % for Health: 42 (17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0 (5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How you are feeling 9 (13 in 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Social Worker:</a:t>
            </a:r>
            <a:endParaRPr lang="en-GB" sz="1200" kern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Health: 5 (7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Education: 2 (8 in 2021)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Lower % for How you are feeling’: 6 (11 in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722BA-1D65-43AE-8ECD-867DAD002994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83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0CDE-5069-431F-8176-7EE98E723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436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D3D8-548C-4AA8-AFB6-58D6455C15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78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D0AF-6B76-4323-8BA2-63E38538D4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41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D7BF-1271-4749-8081-AFE9F0543B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74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62C4-42BF-4BFA-A736-492EEE79D1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3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291C-5DE9-4C25-B8C3-D71F89BED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37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45A9-B968-4A3A-BD34-A8FE8FAACA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16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986F-F56C-4635-82B8-7ABB10FF47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3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0AC8-1163-4D6A-9B1B-163B2A2DC2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36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AEDE-AFCB-47CB-8FF4-A3F508A404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81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6E62-C7CD-4202-973B-C1AB0936B5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47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8CC4-15D8-497F-9795-24E0E2DC59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40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5D520F-F0F5-4B6E-9E2E-2B6057F9E0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9585" y="6165304"/>
            <a:chExt cx="4256751" cy="450883"/>
          </a:xfrm>
        </p:grpSpPr>
        <p:pic>
          <p:nvPicPr>
            <p:cNvPr id="410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4599585" y="6243409"/>
              <a:ext cx="3288395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2248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461375" cy="657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SEND Annual Survey 2022</a:t>
            </a:r>
            <a:endParaRPr lang="en-US" altLang="en-US" sz="40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15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</a:t>
            </a:r>
            <a:endParaRPr lang="en-US" altLang="en-US" sz="2400" dirty="0"/>
          </a:p>
        </p:txBody>
      </p:sp>
      <p:sp>
        <p:nvSpPr>
          <p:cNvPr id="2" name="Round Diagonal Corner Rectangle 1"/>
          <p:cNvSpPr/>
          <p:nvPr/>
        </p:nvSpPr>
        <p:spPr bwMode="auto">
          <a:xfrm>
            <a:off x="2916238" y="1366838"/>
            <a:ext cx="5940425" cy="4113212"/>
          </a:xfrm>
          <a:prstGeom prst="round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dirty="0">
              <a:latin typeface="Times" pitchFamily="16" charset="0"/>
              <a:ea typeface="MS PGothic" charset="-128"/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5940425" y="3424238"/>
            <a:ext cx="2638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Place photo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No clipart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37" y="1366596"/>
            <a:ext cx="5950267" cy="4113454"/>
          </a:xfrm>
          <a:prstGeom prst="round2Diag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780" y="2452797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Performance, Intelligence &amp; Insight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19/01/2023</a:t>
            </a: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2279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12CD2-C141-45FC-A055-C54BB796F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57417"/>
            <a:ext cx="4889576" cy="2039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FD735-51B9-4A96-AF70-2FCAB1738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613569"/>
            <a:ext cx="4889577" cy="2115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B0EA1B-40E1-4732-B085-5D8EF9B12703}"/>
              </a:ext>
            </a:extLst>
          </p:cNvPr>
          <p:cNvSpPr txBox="1"/>
          <p:nvPr/>
        </p:nvSpPr>
        <p:spPr>
          <a:xfrm>
            <a:off x="421481" y="702607"/>
            <a:ext cx="830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  <a:cs typeface="Arial" panose="020B0604020202020204" pitchFamily="34" charset="0"/>
              </a:rPr>
              <a:t>Q9. If you were worried about something who would you choose to talk to about your health, education and how you are feeling?</a:t>
            </a:r>
          </a:p>
        </p:txBody>
      </p:sp>
    </p:spTree>
    <p:extLst>
      <p:ext uri="{BB962C8B-B14F-4D97-AF65-F5344CB8AC3E}">
        <p14:creationId xmlns:p14="http://schemas.microsoft.com/office/powerpoint/2010/main" val="412543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-27812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21481" y="624905"/>
            <a:ext cx="8716010" cy="60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Q9. If you were worried about something who would you choose to talk to about your health, education and how you are feeling? (you can tick more than one)</a:t>
            </a: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4DF7A-4FAE-4C4A-82F8-8FD786E0F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9" y="1430767"/>
            <a:ext cx="5013350" cy="2091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3FE3D-88C1-4BAD-8009-0292843A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19" y="3673201"/>
            <a:ext cx="5032334" cy="2177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9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416" y="91166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21481" y="764421"/>
            <a:ext cx="871601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Q9. If you were worried about something who would you choose to talk to about your health, education and how you are feeling?</a:t>
            </a:r>
            <a:endParaRPr lang="en-GB" altLang="en-US" sz="1600" u="sng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CD01B-D8C1-4F2A-85B0-EB5BF96D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6" y="1506709"/>
            <a:ext cx="4517528" cy="207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F34222-4549-4509-AB91-9AEC08531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3" y="3751566"/>
            <a:ext cx="4517528" cy="2081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24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2668" y="104100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21481" y="801296"/>
            <a:ext cx="8716010" cy="5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Q9. If you were worried about something who would you choose to talk to about your health, education and how you are feeling?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C78230-EF15-42FB-90F4-592C66EF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56" y="1544600"/>
            <a:ext cx="4419983" cy="2060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18885-7D61-4D40-AC83-81AB4F34B868}"/>
              </a:ext>
            </a:extLst>
          </p:cNvPr>
          <p:cNvSpPr txBox="1"/>
          <p:nvPr/>
        </p:nvSpPr>
        <p:spPr>
          <a:xfrm>
            <a:off x="665292" y="3998321"/>
            <a:ext cx="35194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1600" b="1" dirty="0">
                <a:latin typeface="+mj-lt"/>
                <a:cs typeface="Arial" panose="020B0604020202020204" pitchFamily="34" charset="0"/>
              </a:rPr>
              <a:t>Other </a:t>
            </a:r>
            <a:r>
              <a:rPr lang="en-GB" altLang="en-US" sz="1600" dirty="0">
                <a:latin typeface="+mj-lt"/>
                <a:cs typeface="Arial" panose="020B0604020202020204" pitchFamily="34" charset="0"/>
              </a:rPr>
              <a:t>(New category for 2022):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600" b="1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Health: (4), 6%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Education: (6), 9%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How you are feeling: (13), 20%</a:t>
            </a:r>
          </a:p>
        </p:txBody>
      </p:sp>
    </p:spTree>
    <p:extLst>
      <p:ext uri="{BB962C8B-B14F-4D97-AF65-F5344CB8AC3E}">
        <p14:creationId xmlns:p14="http://schemas.microsoft.com/office/powerpoint/2010/main" val="328399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2661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40417" y="795956"/>
            <a:ext cx="8716010" cy="42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600" u="sng" dirty="0">
                <a:latin typeface="+mj-lt"/>
                <a:cs typeface="Arial" panose="020B0604020202020204" pitchFamily="34" charset="0"/>
              </a:rPr>
              <a:t>Q10. Do you feel you are involved in decisions about your life and your future?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808C1-F8D2-4C3E-99CD-B0F29FE5F6D8}"/>
              </a:ext>
            </a:extLst>
          </p:cNvPr>
          <p:cNvSpPr txBox="1"/>
          <p:nvPr/>
        </p:nvSpPr>
        <p:spPr>
          <a:xfrm>
            <a:off x="649788" y="1566537"/>
            <a:ext cx="2801350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Always: </a:t>
            </a:r>
            <a:r>
              <a:rPr lang="en-GB" altLang="en-US" sz="16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-18.1%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Most of the time: +14.1%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179E3D8-D568-4E9B-B493-6C39DC6D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73" y="3429000"/>
            <a:ext cx="8315846" cy="5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600" u="sng" dirty="0">
                <a:latin typeface="+mj-lt"/>
                <a:cs typeface="Arial" panose="020B0604020202020204" pitchFamily="34" charset="0"/>
              </a:rPr>
              <a:t>Q11. Do you feel that services that support you are interested in what you think about them and use your ideas to help them improve?</a:t>
            </a:r>
            <a:endParaRPr lang="en-US" altLang="en-US" sz="1600" u="sng" dirty="0"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434DC-FA33-4585-A71C-09DBCD7F047F}"/>
              </a:ext>
            </a:extLst>
          </p:cNvPr>
          <p:cNvSpPr txBox="1"/>
          <p:nvPr/>
        </p:nvSpPr>
        <p:spPr>
          <a:xfrm>
            <a:off x="563189" y="4196573"/>
            <a:ext cx="297454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Negative changes in the extremes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Most of the time +11.1%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EFA6D-F639-452F-BE75-67A30524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095" y="1266081"/>
            <a:ext cx="4718424" cy="2101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AC6DC7-E4D7-4612-A318-58768AF3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97" y="4050446"/>
            <a:ext cx="5044646" cy="2137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23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81943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7374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85721" y="931194"/>
            <a:ext cx="871601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Q14. How positive do you feel about the future for yourself?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3C42C-46AE-4B0B-A60B-725AB50A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4" y="4618758"/>
            <a:ext cx="5489269" cy="2073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58C62-2559-4A03-80F8-803818BF0FFB}"/>
              </a:ext>
            </a:extLst>
          </p:cNvPr>
          <p:cNvSpPr txBox="1"/>
          <p:nvPr/>
        </p:nvSpPr>
        <p:spPr>
          <a:xfrm>
            <a:off x="460361" y="1461260"/>
            <a:ext cx="76229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Over 50% Positive for all categories, except Independent Living (45.3%)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b="1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‘Very Negative’ selected in each category this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E1CB-6244-42BB-BF21-9F99F701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19" y="2349279"/>
            <a:ext cx="5476618" cy="2073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35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330" y="1395566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7374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85720" y="945794"/>
            <a:ext cx="871601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Q14. How positive do you feel about the future for yourself?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C691C-46E5-4C64-BCAB-28653595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6" y="3678337"/>
            <a:ext cx="4910617" cy="1859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78D1C-020D-4D71-990D-5F08F4CAD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56" y="1506550"/>
            <a:ext cx="4977909" cy="1885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681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81943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 – Overall Opinion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21481" y="889721"/>
            <a:ext cx="8716010" cy="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Q14. How positive do you feel about the future for yourself?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77856-EAFF-427D-B8EF-47AC8FF95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2" y="1425278"/>
            <a:ext cx="5280242" cy="1999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63820-8AEB-4AC4-B133-EFEF0650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0" y="4256151"/>
            <a:ext cx="4911685" cy="2213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7B846-1C40-46CD-997D-D86E84B1286E}"/>
              </a:ext>
            </a:extLst>
          </p:cNvPr>
          <p:cNvSpPr txBox="1"/>
          <p:nvPr/>
        </p:nvSpPr>
        <p:spPr>
          <a:xfrm>
            <a:off x="5786200" y="1932562"/>
            <a:ext cx="2584712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Overall:</a:t>
            </a:r>
          </a:p>
          <a:p>
            <a:pPr eaLnBrk="1" hangingPunct="1">
              <a:lnSpc>
                <a:spcPct val="90000"/>
              </a:lnSpc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+11.4%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57E3-04AC-4B7D-8825-AD4EB09067A5}"/>
              </a:ext>
            </a:extLst>
          </p:cNvPr>
          <p:cNvSpPr txBox="1"/>
          <p:nvPr/>
        </p:nvSpPr>
        <p:spPr>
          <a:xfrm>
            <a:off x="510594" y="3762558"/>
            <a:ext cx="73306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Q15. Overall, what do you think about Swindon's SEND services that support you?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CE354-3401-44CC-B6BA-E3E3F49C85DE}"/>
              </a:ext>
            </a:extLst>
          </p:cNvPr>
          <p:cNvSpPr txBox="1"/>
          <p:nvPr/>
        </p:nvSpPr>
        <p:spPr>
          <a:xfrm>
            <a:off x="5733879" y="4701362"/>
            <a:ext cx="2434207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Happy: </a:t>
            </a:r>
            <a:r>
              <a:rPr lang="en-GB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+12.9%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Negative changes in extremes </a:t>
            </a:r>
          </a:p>
        </p:txBody>
      </p:sp>
    </p:spTree>
    <p:extLst>
      <p:ext uri="{BB962C8B-B14F-4D97-AF65-F5344CB8AC3E}">
        <p14:creationId xmlns:p14="http://schemas.microsoft.com/office/powerpoint/2010/main" val="73285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81943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 – Staying Informed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76456" y="1029782"/>
            <a:ext cx="8716010" cy="45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Q16. Who normally finds out the information you need about services and support for you?</a:t>
            </a:r>
            <a:endParaRPr lang="en-GB" sz="1600" dirty="0"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9F080-5C48-4210-B8BA-31F5691D3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192" y="1363135"/>
            <a:ext cx="5874538" cy="3074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FB391E-EAFE-4DFB-9B1E-7B008F32D133}"/>
              </a:ext>
            </a:extLst>
          </p:cNvPr>
          <p:cNvSpPr/>
          <p:nvPr/>
        </p:nvSpPr>
        <p:spPr>
          <a:xfrm>
            <a:off x="528874" y="5102292"/>
            <a:ext cx="7643526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Online/Internet search (25)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Social Media (Facebook, Twitter, Instagram etc.) (12)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EC758-585A-4424-A9AD-5F2A6FA4A4EA}"/>
              </a:ext>
            </a:extLst>
          </p:cNvPr>
          <p:cNvSpPr/>
          <p:nvPr/>
        </p:nvSpPr>
        <p:spPr>
          <a:xfrm>
            <a:off x="506490" y="4513898"/>
            <a:ext cx="801918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Q17. If you had to find out the information yourself, where would you look/ find this out?</a:t>
            </a:r>
          </a:p>
        </p:txBody>
      </p:sp>
    </p:spTree>
    <p:extLst>
      <p:ext uri="{BB962C8B-B14F-4D97-AF65-F5344CB8AC3E}">
        <p14:creationId xmlns:p14="http://schemas.microsoft.com/office/powerpoint/2010/main" val="10953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93829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 - Communication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79343" y="1595283"/>
            <a:ext cx="7621049" cy="7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53 said STEP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Also selected: ‘Parent/Carer/Family’ (6), School/College (5) and Social Media (5)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600" dirty="0"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1EB22-7A4B-4A89-AFA2-E1AE7F1F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606" y="3182095"/>
            <a:ext cx="5482521" cy="252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5BB52-4779-47F2-8D62-75E87270A5F3}"/>
              </a:ext>
            </a:extLst>
          </p:cNvPr>
          <p:cNvSpPr txBox="1"/>
          <p:nvPr/>
        </p:nvSpPr>
        <p:spPr>
          <a:xfrm>
            <a:off x="390870" y="917007"/>
            <a:ext cx="814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  <a:cs typeface="Arial" panose="020B0604020202020204" pitchFamily="34" charset="0"/>
              </a:rPr>
              <a:t>Q18. How did you hear about this survey? (New Question)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9C539-A2E6-4F71-BF71-71126338D377}"/>
              </a:ext>
            </a:extLst>
          </p:cNvPr>
          <p:cNvSpPr txBox="1"/>
          <p:nvPr/>
        </p:nvSpPr>
        <p:spPr>
          <a:xfrm>
            <a:off x="432631" y="2661972"/>
            <a:ext cx="7126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  <a:cs typeface="Arial" panose="020B0604020202020204" pitchFamily="34" charset="0"/>
              </a:rPr>
              <a:t>Q19. Did you get help to complete this survey?</a:t>
            </a:r>
          </a:p>
        </p:txBody>
      </p:sp>
    </p:spTree>
    <p:extLst>
      <p:ext uri="{BB962C8B-B14F-4D97-AF65-F5344CB8AC3E}">
        <p14:creationId xmlns:p14="http://schemas.microsoft.com/office/powerpoint/2010/main" val="7998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Overview of Consultation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68945" y="1556792"/>
            <a:ext cx="8387718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aims were to gain insight into the young people, parents/carers and practitioners/professionals who engage with SEND services in Swindon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survey opened on 27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September and closed on 16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December 2022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363 responses were received in this period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results have been compared to the results from the previous annual survey in 2021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questions relating to the pandemic have been removed this year, and some questions have been added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It was an online survey promoted through SEND communications, internal SBC communications, STEP and the Local Offer.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931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57615" y="1412776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C2211-114E-432B-9F7C-93C9FD1B43E3}"/>
              </a:ext>
            </a:extLst>
          </p:cNvPr>
          <p:cNvSpPr txBox="1"/>
          <p:nvPr/>
        </p:nvSpPr>
        <p:spPr>
          <a:xfrm>
            <a:off x="484301" y="847346"/>
            <a:ext cx="84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Q20. Which SEND Services have you worked with/ accessed in the last 12 months?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14CBC-0D83-4072-9BBB-8F2BD190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03142"/>
            <a:ext cx="6660878" cy="5221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75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43795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E7B9E-2A45-443D-BDA7-6FEB7737F538}"/>
              </a:ext>
            </a:extLst>
          </p:cNvPr>
          <p:cNvSpPr txBox="1"/>
          <p:nvPr/>
        </p:nvSpPr>
        <p:spPr>
          <a:xfrm>
            <a:off x="479517" y="809193"/>
            <a:ext cx="848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Q20. Which SEND Services have you worked with/ accessed in the last 12 months?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E3381-9E52-4D4B-BA3B-0E6876DAE147}"/>
              </a:ext>
            </a:extLst>
          </p:cNvPr>
          <p:cNvSpPr txBox="1"/>
          <p:nvPr/>
        </p:nvSpPr>
        <p:spPr>
          <a:xfrm>
            <a:off x="590498" y="1609738"/>
            <a:ext cx="25202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Largest increases: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Aiming High: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+15.8%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Speech and Language Therapy: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+8.8%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Adult Social Care: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+7.3%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11962-1561-462F-8F4B-1B8DEE0A1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601" y="1459602"/>
            <a:ext cx="5783479" cy="4496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F4F97ACA-DDB4-4ACB-94BF-C0631314D2AC}"/>
              </a:ext>
            </a:extLst>
          </p:cNvPr>
          <p:cNvSpPr/>
          <p:nvPr/>
        </p:nvSpPr>
        <p:spPr bwMode="auto">
          <a:xfrm>
            <a:off x="4860032" y="1493842"/>
            <a:ext cx="360040" cy="6364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F5B88EC1-62DE-4E44-89CA-FF6F73591732}"/>
              </a:ext>
            </a:extLst>
          </p:cNvPr>
          <p:cNvSpPr/>
          <p:nvPr/>
        </p:nvSpPr>
        <p:spPr bwMode="auto">
          <a:xfrm>
            <a:off x="2968998" y="5013176"/>
            <a:ext cx="425871" cy="38522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1DC80-B85B-464F-A76C-0EA4D5B78DDE}"/>
              </a:ext>
            </a:extLst>
          </p:cNvPr>
          <p:cNvSpPr txBox="1"/>
          <p:nvPr/>
        </p:nvSpPr>
        <p:spPr>
          <a:xfrm>
            <a:off x="660252" y="4437112"/>
            <a:ext cx="209616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Largest decreases:</a:t>
            </a:r>
          </a:p>
          <a:p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+mj-lt"/>
              </a:rPr>
              <a:t>SENCo</a:t>
            </a:r>
            <a:r>
              <a:rPr lang="en-GB" sz="1600" dirty="0">
                <a:latin typeface="+mj-lt"/>
              </a:rPr>
              <a:t>: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-22.5%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TAMHS: </a:t>
            </a:r>
            <a:r>
              <a:rPr lang="en-GB" sz="1600" dirty="0">
                <a:solidFill>
                  <a:schemeClr val="accent4"/>
                </a:solidFill>
                <a:latin typeface="+mj-lt"/>
              </a:rPr>
              <a:t>-10.7%</a:t>
            </a:r>
          </a:p>
        </p:txBody>
      </p:sp>
    </p:spTree>
    <p:extLst>
      <p:ext uri="{BB962C8B-B14F-4D97-AF65-F5344CB8AC3E}">
        <p14:creationId xmlns:p14="http://schemas.microsoft.com/office/powerpoint/2010/main" val="59839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7253287" y="6165850"/>
            <a:ext cx="1603375" cy="450850"/>
            <a:chOff x="7451946" y="6165304"/>
            <a:chExt cx="1404390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-17740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7D17-C12F-4EF8-B581-D09CB7A1D4BC}"/>
              </a:ext>
            </a:extLst>
          </p:cNvPr>
          <p:cNvSpPr txBox="1"/>
          <p:nvPr/>
        </p:nvSpPr>
        <p:spPr>
          <a:xfrm>
            <a:off x="431602" y="655360"/>
            <a:ext cx="89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Q21. Does your child / young person have an Education Health and Care Plan (EHCP) or is your child / young person on SEND Support (receives additional help in school but does not have an EHCP)?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66034-2A87-44AC-B933-C496FD62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67" y="1559896"/>
            <a:ext cx="5040669" cy="2860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26C05-D504-4308-96AC-29C955414E03}"/>
              </a:ext>
            </a:extLst>
          </p:cNvPr>
          <p:cNvSpPr txBox="1"/>
          <p:nvPr/>
        </p:nvSpPr>
        <p:spPr>
          <a:xfrm>
            <a:off x="690137" y="2165087"/>
            <a:ext cx="22813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EHCP: +10.0%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SEN Support: -6.9%</a:t>
            </a:r>
          </a:p>
        </p:txBody>
      </p:sp>
    </p:spTree>
    <p:extLst>
      <p:ext uri="{BB962C8B-B14F-4D97-AF65-F5344CB8AC3E}">
        <p14:creationId xmlns:p14="http://schemas.microsoft.com/office/powerpoint/2010/main" val="69803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876" y="72390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EA7EE-DE3B-4551-AFC2-0C852C2C3FD1}"/>
              </a:ext>
            </a:extLst>
          </p:cNvPr>
          <p:cNvSpPr txBox="1"/>
          <p:nvPr/>
        </p:nvSpPr>
        <p:spPr>
          <a:xfrm>
            <a:off x="447675" y="835620"/>
            <a:ext cx="831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Q22. What is the main educational setting that your child / young person attends?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F62F6-FEE9-4972-8489-BFA7CF1D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74" y="1692256"/>
            <a:ext cx="4752548" cy="3473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C54B1-B53D-4971-8901-9BAA0D508DFB}"/>
              </a:ext>
            </a:extLst>
          </p:cNvPr>
          <p:cNvSpPr txBox="1"/>
          <p:nvPr/>
        </p:nvSpPr>
        <p:spPr>
          <a:xfrm>
            <a:off x="539552" y="2177190"/>
            <a:ext cx="295232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1. Mainstream School or College: 44.9% (92)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2. Specialist School or College: 29.8%  (61)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Other included: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NEET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Preschool/Nursery (4)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005FD-D411-4A68-8D86-18314CA6D6BD}"/>
              </a:ext>
            </a:extLst>
          </p:cNvPr>
          <p:cNvSpPr txBox="1"/>
          <p:nvPr/>
        </p:nvSpPr>
        <p:spPr>
          <a:xfrm>
            <a:off x="5076056" y="31881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New question for 2022</a:t>
            </a:r>
          </a:p>
        </p:txBody>
      </p:sp>
    </p:spTree>
    <p:extLst>
      <p:ext uri="{BB962C8B-B14F-4D97-AF65-F5344CB8AC3E}">
        <p14:creationId xmlns:p14="http://schemas.microsoft.com/office/powerpoint/2010/main" val="148125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370417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0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9F89D-BA5D-4244-B95D-CA62C25621A6}"/>
              </a:ext>
            </a:extLst>
          </p:cNvPr>
          <p:cNvSpPr txBox="1"/>
          <p:nvPr/>
        </p:nvSpPr>
        <p:spPr>
          <a:xfrm>
            <a:off x="436439" y="695541"/>
            <a:ext cx="799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Q23. How confident are you that your child's main education setting meets your child/ young person's needs?</a:t>
            </a:r>
          </a:p>
          <a:p>
            <a:endParaRPr lang="en-GB" sz="1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F3579-95B9-43D5-8A20-485F88009459}"/>
              </a:ext>
            </a:extLst>
          </p:cNvPr>
          <p:cNvSpPr txBox="1"/>
          <p:nvPr/>
        </p:nvSpPr>
        <p:spPr>
          <a:xfrm>
            <a:off x="4882640" y="247772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New question for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5D9A5-5B56-480E-B3BF-05A06737A2BF}"/>
              </a:ext>
            </a:extLst>
          </p:cNvPr>
          <p:cNvSpPr/>
          <p:nvPr/>
        </p:nvSpPr>
        <p:spPr>
          <a:xfrm>
            <a:off x="559695" y="1576743"/>
            <a:ext cx="330684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satisfied + Satisfied: </a:t>
            </a:r>
            <a:r>
              <a:rPr lang="en-GB" sz="1600" b="1" dirty="0">
                <a:latin typeface="+mj-lt"/>
              </a:rPr>
              <a:t>55.8%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Dissatisfied + Very dissatisfied: </a:t>
            </a:r>
            <a:r>
              <a:rPr lang="en-GB" sz="1600" b="1" dirty="0">
                <a:latin typeface="+mj-lt"/>
              </a:rPr>
              <a:t>28.6%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77565-219E-41BE-BD1F-6EEF0A3007F3}"/>
              </a:ext>
            </a:extLst>
          </p:cNvPr>
          <p:cNvSpPr txBox="1"/>
          <p:nvPr/>
        </p:nvSpPr>
        <p:spPr>
          <a:xfrm>
            <a:off x="413678" y="3383278"/>
            <a:ext cx="85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Q24. How much do you agree with the following statement? "I feel that opportunities for children and young people with SEND have improved over the last 12 months"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5E0CA0-1B65-4C86-87D1-CEED95D3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61" y="4081053"/>
            <a:ext cx="4826252" cy="2120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F9400A-EFAB-45F7-A9AC-2B9EBD1207BD}"/>
              </a:ext>
            </a:extLst>
          </p:cNvPr>
          <p:cNvSpPr txBox="1"/>
          <p:nvPr/>
        </p:nvSpPr>
        <p:spPr>
          <a:xfrm>
            <a:off x="737746" y="4642738"/>
            <a:ext cx="265453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No % decreased: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-8.3%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EE4D8-9EC5-4F76-B909-351D3011D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25" y="1470827"/>
            <a:ext cx="4711588" cy="1420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275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366838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0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9F89D-BA5D-4244-B95D-CA62C25621A6}"/>
              </a:ext>
            </a:extLst>
          </p:cNvPr>
          <p:cNvSpPr txBox="1"/>
          <p:nvPr/>
        </p:nvSpPr>
        <p:spPr>
          <a:xfrm>
            <a:off x="395287" y="709503"/>
            <a:ext cx="85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Q25. How do you feel about the level of support available for children and young people with SEND in Swindon?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93-2837-4C80-BA58-32C72A17C813}"/>
              </a:ext>
            </a:extLst>
          </p:cNvPr>
          <p:cNvSpPr txBox="1"/>
          <p:nvPr/>
        </p:nvSpPr>
        <p:spPr>
          <a:xfrm>
            <a:off x="539552" y="1615626"/>
            <a:ext cx="29526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Similar to 2021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Negative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–4.8%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223B5-8CF5-4CC3-BC89-0CD0C788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55" y="1294278"/>
            <a:ext cx="5361615" cy="2172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E979AB-99FA-4BAF-944F-0DA1DF839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243125"/>
            <a:ext cx="4984172" cy="2482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714E8A-EC6F-4D4A-A819-0CE76E9DE199}"/>
              </a:ext>
            </a:extLst>
          </p:cNvPr>
          <p:cNvSpPr txBox="1"/>
          <p:nvPr/>
        </p:nvSpPr>
        <p:spPr>
          <a:xfrm>
            <a:off x="433819" y="4682998"/>
            <a:ext cx="34616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Sometimes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+5.8%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Infrequently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-9.2%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AB85CB-06CF-42F7-9566-6C575A770B0D}"/>
              </a:ext>
            </a:extLst>
          </p:cNvPr>
          <p:cNvSpPr txBox="1"/>
          <p:nvPr/>
        </p:nvSpPr>
        <p:spPr>
          <a:xfrm>
            <a:off x="395287" y="3650585"/>
            <a:ext cx="840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Q26. Overall do services in Swindon provide the right support at the right time, for the right length of time for children and young people with SEND?</a:t>
            </a:r>
          </a:p>
        </p:txBody>
      </p:sp>
    </p:spTree>
    <p:extLst>
      <p:ext uri="{BB962C8B-B14F-4D97-AF65-F5344CB8AC3E}">
        <p14:creationId xmlns:p14="http://schemas.microsoft.com/office/powerpoint/2010/main" val="223108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366838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42589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Overall Opinion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93-2837-4C80-BA58-32C72A17C813}"/>
              </a:ext>
            </a:extLst>
          </p:cNvPr>
          <p:cNvSpPr txBox="1"/>
          <p:nvPr/>
        </p:nvSpPr>
        <p:spPr>
          <a:xfrm>
            <a:off x="395287" y="862481"/>
            <a:ext cx="78460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Q29. How positive do you feel about the future for your child?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A8C94-C642-43B2-85C0-73D524332B31}"/>
              </a:ext>
            </a:extLst>
          </p:cNvPr>
          <p:cNvSpPr txBox="1"/>
          <p:nvPr/>
        </p:nvSpPr>
        <p:spPr>
          <a:xfrm>
            <a:off x="600895" y="1628625"/>
            <a:ext cx="329907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Employment</a:t>
            </a:r>
          </a:p>
          <a:p>
            <a:endParaRPr lang="en-GB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Similar to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Negative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-5.0%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D8A5A-8056-480F-A757-F87723D61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203" y="1406536"/>
            <a:ext cx="4798596" cy="2041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B3EDC-16CB-451F-A8C0-BF1F51C6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917" y="3676326"/>
            <a:ext cx="4867168" cy="190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2CF17-801A-4501-9191-92258B546CC9}"/>
              </a:ext>
            </a:extLst>
          </p:cNvPr>
          <p:cNvSpPr txBox="1"/>
          <p:nvPr/>
        </p:nvSpPr>
        <p:spPr>
          <a:xfrm>
            <a:off x="621046" y="4005399"/>
            <a:ext cx="30737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Good Health</a:t>
            </a:r>
          </a:p>
          <a:p>
            <a:endParaRPr lang="en-GB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Over 50% positive for this category</a:t>
            </a:r>
          </a:p>
        </p:txBody>
      </p:sp>
    </p:spTree>
    <p:extLst>
      <p:ext uri="{BB962C8B-B14F-4D97-AF65-F5344CB8AC3E}">
        <p14:creationId xmlns:p14="http://schemas.microsoft.com/office/powerpoint/2010/main" val="284479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368514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42589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Overall Opinion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93-2837-4C80-BA58-32C72A17C813}"/>
              </a:ext>
            </a:extLst>
          </p:cNvPr>
          <p:cNvSpPr txBox="1"/>
          <p:nvPr/>
        </p:nvSpPr>
        <p:spPr>
          <a:xfrm>
            <a:off x="395287" y="862481"/>
            <a:ext cx="784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Q29. How positive do you feel about the future for your child?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A8C94-C642-43B2-85C0-73D524332B31}"/>
              </a:ext>
            </a:extLst>
          </p:cNvPr>
          <p:cNvSpPr txBox="1"/>
          <p:nvPr/>
        </p:nvSpPr>
        <p:spPr>
          <a:xfrm>
            <a:off x="623775" y="1662172"/>
            <a:ext cx="31798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Social Life &amp; Relationships</a:t>
            </a:r>
          </a:p>
          <a:p>
            <a:endParaRPr lang="en-GB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Negative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-6.4%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CFC79-F0E9-4C07-B60E-908DFCC8C984}"/>
              </a:ext>
            </a:extLst>
          </p:cNvPr>
          <p:cNvSpPr/>
          <p:nvPr/>
        </p:nvSpPr>
        <p:spPr>
          <a:xfrm>
            <a:off x="843421" y="3900454"/>
            <a:ext cx="271804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Independent Living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Similar % to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2E0DF-8B12-4235-8569-4EC463A7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70" y="3716249"/>
            <a:ext cx="4832605" cy="1869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37EF8-9548-49A8-B0C1-B6A8F9258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868" y="1456555"/>
            <a:ext cx="4892507" cy="1972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13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08039" y="1368506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646" y="21910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Overall Opinion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93-2837-4C80-BA58-32C72A17C813}"/>
              </a:ext>
            </a:extLst>
          </p:cNvPr>
          <p:cNvSpPr txBox="1"/>
          <p:nvPr/>
        </p:nvSpPr>
        <p:spPr>
          <a:xfrm>
            <a:off x="539551" y="3403576"/>
            <a:ext cx="784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Q30. What is your overall opinion of Swindon's SEND services?</a:t>
            </a:r>
            <a:endParaRPr lang="en-GB" sz="1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E2947-2D34-4580-83F1-6B9F7579E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33" y="3831998"/>
            <a:ext cx="5744401" cy="2166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B0CB55-44A2-4C9D-B878-6F9E0FA079C7}"/>
              </a:ext>
            </a:extLst>
          </p:cNvPr>
          <p:cNvSpPr/>
          <p:nvPr/>
        </p:nvSpPr>
        <p:spPr>
          <a:xfrm>
            <a:off x="548223" y="4109392"/>
            <a:ext cx="2667573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Similar results to 2021 compared with 2020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Dissatisfied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-5.1%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Dissatisfied +5.9%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9AF86-8432-40D5-B7C0-C96E23BD6A7A}"/>
              </a:ext>
            </a:extLst>
          </p:cNvPr>
          <p:cNvSpPr/>
          <p:nvPr/>
        </p:nvSpPr>
        <p:spPr>
          <a:xfrm>
            <a:off x="546838" y="1459187"/>
            <a:ext cx="345822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Overall</a:t>
            </a:r>
          </a:p>
          <a:p>
            <a:endParaRPr lang="en-GB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Negative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-3.8%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+2.6%</a:t>
            </a:r>
            <a:endParaRPr lang="en-GB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A366A-F150-47DE-B70F-CE1FB1A70D4C}"/>
              </a:ext>
            </a:extLst>
          </p:cNvPr>
          <p:cNvSpPr txBox="1"/>
          <p:nvPr/>
        </p:nvSpPr>
        <p:spPr>
          <a:xfrm>
            <a:off x="395287" y="862481"/>
            <a:ext cx="784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Q29. How positive do you feel about the future for your child?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4D206-B1C3-47A4-8CE7-B0302BBB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572" y="1395469"/>
            <a:ext cx="4463997" cy="173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963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407721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318" y="40274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Working with you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A370A-3567-4BE1-8CA6-211C635FCAAC}"/>
              </a:ext>
            </a:extLst>
          </p:cNvPr>
          <p:cNvSpPr txBox="1"/>
          <p:nvPr/>
        </p:nvSpPr>
        <p:spPr>
          <a:xfrm>
            <a:off x="395287" y="839864"/>
            <a:ext cx="853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Q31. If you were worried about something to do with your child, who would you choose to talk to?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055AC-A389-40B3-BE00-E4F30C48549C}"/>
              </a:ext>
            </a:extLst>
          </p:cNvPr>
          <p:cNvSpPr/>
          <p:nvPr/>
        </p:nvSpPr>
        <p:spPr>
          <a:xfrm>
            <a:off x="489063" y="1590298"/>
            <a:ext cx="184918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Largest % changes: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Teacher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+8.1%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Doctor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+13.7%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+mj-lt"/>
              </a:rPr>
              <a:t>SENCo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-11.1%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95BD5-C59E-47C8-9C56-8B960355F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95" y="1580322"/>
            <a:ext cx="6674502" cy="4120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746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Summary – Young People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1A253-FA54-4C82-86A6-5E6BA2288D93}"/>
              </a:ext>
            </a:extLst>
          </p:cNvPr>
          <p:cNvSpPr txBox="1"/>
          <p:nvPr/>
        </p:nvSpPr>
        <p:spPr>
          <a:xfrm>
            <a:off x="447675" y="920621"/>
            <a:ext cx="85168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latin typeface="+mj-lt"/>
                <a:cs typeface="Arial" panose="020B0604020202020204" pitchFamily="34" charset="0"/>
              </a:rPr>
              <a:t>66 responses, </a:t>
            </a:r>
            <a:r>
              <a:rPr lang="en-US" altLang="en-US" sz="1600" dirty="0">
                <a:latin typeface="+mj-lt"/>
                <a:cs typeface="Arial" panose="020B0604020202020204" pitchFamily="34" charset="0"/>
              </a:rPr>
              <a:t>38 more than last year</a:t>
            </a: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More responses, and generally less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‘Always’ decreased and ‘Most of the time’ increased</a:t>
            </a:r>
          </a:p>
          <a:p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Over 67% feel happy 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about Swindon's SEND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A</a:t>
            </a:r>
            <a:r>
              <a:rPr lang="en-US" altLang="en-US" sz="1600" dirty="0">
                <a:latin typeface="+mj-lt"/>
                <a:cs typeface="Arial" panose="020B0604020202020204" pitchFamily="34" charset="0"/>
              </a:rPr>
              <a:t> lower percentage felt support has improved over the last 12 months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More young people feel positive about social life and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More young people said they receive Mental Health support and Medication</a:t>
            </a:r>
          </a:p>
          <a:p>
            <a:endParaRPr lang="en-GB" sz="16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If worried about health, education and how they are feeling, less people would talk to Social Workers, Teachers, Teaching Assistants, or </a:t>
            </a:r>
            <a:r>
              <a:rPr lang="en-GB" sz="1600" dirty="0" err="1">
                <a:latin typeface="+mj-lt"/>
                <a:cs typeface="Arial" panose="020B0604020202020204" pitchFamily="34" charset="0"/>
              </a:rPr>
              <a:t>SENCos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2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95287" y="1366838"/>
            <a:ext cx="8353426" cy="4510087"/>
            <a:chOff x="395962" y="1367408"/>
            <a:chExt cx="8352502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395962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1036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Working with you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93-2837-4C80-BA58-32C72A17C813}"/>
              </a:ext>
            </a:extLst>
          </p:cNvPr>
          <p:cNvSpPr txBox="1"/>
          <p:nvPr/>
        </p:nvSpPr>
        <p:spPr>
          <a:xfrm>
            <a:off x="395287" y="858852"/>
            <a:ext cx="784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Q32. Do you feel parent/carers and young people are listened to?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30ACF-463A-4A00-815C-F1B47088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45" y="1659710"/>
            <a:ext cx="5400920" cy="2209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119BE-2471-456A-A3E0-D4F3743EDC1D}"/>
              </a:ext>
            </a:extLst>
          </p:cNvPr>
          <p:cNvSpPr txBox="1"/>
          <p:nvPr/>
        </p:nvSpPr>
        <p:spPr>
          <a:xfrm>
            <a:off x="493381" y="1659710"/>
            <a:ext cx="280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Similar to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More people saying Sometimes +2.9% and Frequently +2.6%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Less people saying Occasionally -4.3%</a:t>
            </a:r>
          </a:p>
          <a:p>
            <a:endParaRPr lang="en-GB" sz="1600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85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– Communication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C6495-36C5-428C-9A54-3228E37E4E19}"/>
              </a:ext>
            </a:extLst>
          </p:cNvPr>
          <p:cNvSpPr txBox="1"/>
          <p:nvPr/>
        </p:nvSpPr>
        <p:spPr>
          <a:xfrm>
            <a:off x="447675" y="939339"/>
            <a:ext cx="730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Q42. How do you currently receive information about the services available for SEND?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D5D27-AD95-45B1-BF81-D3948765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468" y="1566818"/>
            <a:ext cx="5655629" cy="3507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DA3B5-6BF3-4B9D-9628-092F737E2A81}"/>
              </a:ext>
            </a:extLst>
          </p:cNvPr>
          <p:cNvSpPr/>
          <p:nvPr/>
        </p:nvSpPr>
        <p:spPr>
          <a:xfrm>
            <a:off x="571327" y="2069528"/>
            <a:ext cx="244827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The same 5 most common categories as 2021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518E4B6-7DF2-4B2E-9725-62A26F87C784}"/>
              </a:ext>
            </a:extLst>
          </p:cNvPr>
          <p:cNvSpPr/>
          <p:nvPr/>
        </p:nvSpPr>
        <p:spPr bwMode="auto">
          <a:xfrm>
            <a:off x="3332029" y="1737954"/>
            <a:ext cx="432048" cy="1228148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67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831" y="402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- Staying Informed</a:t>
            </a:r>
            <a:endParaRPr lang="en-US" altLang="en-US" sz="3600" dirty="0"/>
          </a:p>
          <a:p>
            <a:pPr marL="0" indent="0" eaLnBrk="1" hangingPunct="1">
              <a:buFontTx/>
              <a:buNone/>
            </a:pPr>
            <a:endParaRPr lang="en-GB" altLang="en-US" sz="3600" dirty="0"/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D315-BD2E-4FFC-8100-F730DC2BB584}"/>
              </a:ext>
            </a:extLst>
          </p:cNvPr>
          <p:cNvSpPr txBox="1"/>
          <p:nvPr/>
        </p:nvSpPr>
        <p:spPr>
          <a:xfrm>
            <a:off x="431051" y="647179"/>
            <a:ext cx="828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Q43. What would you like to find out more about in terms of services available for children and young people with SEND?</a:t>
            </a:r>
            <a:endParaRPr lang="en-GB" sz="1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6C6DB-1124-4A9B-9224-72D5E3B58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67" y="1520879"/>
            <a:ext cx="6167065" cy="3654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713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831" y="402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Parents/Carers - Staying Informed</a:t>
            </a:r>
            <a:endParaRPr lang="en-US" altLang="en-US" sz="3600" dirty="0"/>
          </a:p>
          <a:p>
            <a:pPr marL="0" indent="0" eaLnBrk="1" hangingPunct="1">
              <a:buFontTx/>
              <a:buNone/>
            </a:pPr>
            <a:endParaRPr lang="en-GB" altLang="en-US" sz="3600" dirty="0"/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DD066-0795-4D9A-ACEA-43AEDCFA825D}"/>
              </a:ext>
            </a:extLst>
          </p:cNvPr>
          <p:cNvSpPr txBox="1"/>
          <p:nvPr/>
        </p:nvSpPr>
        <p:spPr>
          <a:xfrm>
            <a:off x="467751" y="1873870"/>
            <a:ext cx="11979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  <a:cs typeface="Arial" panose="020B0604020202020204" pitchFamily="34" charset="0"/>
              </a:rPr>
              <a:t>Same top 3 rank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28396-C674-4A1D-B967-450595BC7264}"/>
              </a:ext>
            </a:extLst>
          </p:cNvPr>
          <p:cNvSpPr txBox="1"/>
          <p:nvPr/>
        </p:nvSpPr>
        <p:spPr>
          <a:xfrm>
            <a:off x="454571" y="765630"/>
            <a:ext cx="871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  <a:cs typeface="Arial" panose="020B0604020202020204" pitchFamily="34" charset="0"/>
              </a:rPr>
              <a:t>Q44. How likely are you to access the following channels to find out about services for SEND?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68A6B-6C01-4A7A-BF67-5119F86A7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73" y="1741125"/>
            <a:ext cx="7441683" cy="3231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2FE2F0E9-F187-46FA-9AF4-3F32BB603956}"/>
              </a:ext>
            </a:extLst>
          </p:cNvPr>
          <p:cNvSpPr/>
          <p:nvPr/>
        </p:nvSpPr>
        <p:spPr bwMode="auto">
          <a:xfrm>
            <a:off x="1653645" y="1876182"/>
            <a:ext cx="432048" cy="87442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8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7228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F4435-2075-4589-B6FD-6B71AE7E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8" y="1366838"/>
            <a:ext cx="7757742" cy="4721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425EC-1026-4B83-86CA-70835E72274B}"/>
              </a:ext>
            </a:extLst>
          </p:cNvPr>
          <p:cNvSpPr txBox="1"/>
          <p:nvPr/>
        </p:nvSpPr>
        <p:spPr>
          <a:xfrm>
            <a:off x="421480" y="781042"/>
            <a:ext cx="830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Q33. Which SEND Services have you worked with/ accessed in the last 12 months?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54649-F53E-4A91-BE29-B4E40D51DDEC}"/>
              </a:ext>
            </a:extLst>
          </p:cNvPr>
          <p:cNvSpPr txBox="1"/>
          <p:nvPr/>
        </p:nvSpPr>
        <p:spPr>
          <a:xfrm>
            <a:off x="486666" y="4314425"/>
            <a:ext cx="8995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Aiming High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+7.2%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4717F27-008B-4FA2-AB20-96F2BFE799E4}"/>
              </a:ext>
            </a:extLst>
          </p:cNvPr>
          <p:cNvSpPr/>
          <p:nvPr/>
        </p:nvSpPr>
        <p:spPr bwMode="auto">
          <a:xfrm>
            <a:off x="1651447" y="1662545"/>
            <a:ext cx="288032" cy="46624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D8C89DF-110B-47C5-8998-EC3A3A49E3D2}"/>
              </a:ext>
            </a:extLst>
          </p:cNvPr>
          <p:cNvSpPr/>
          <p:nvPr/>
        </p:nvSpPr>
        <p:spPr bwMode="auto">
          <a:xfrm>
            <a:off x="3300001" y="4460476"/>
            <a:ext cx="189735" cy="17592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1726B-E1D3-4C3F-93F7-77ADC08A1BB3}"/>
              </a:ext>
            </a:extLst>
          </p:cNvPr>
          <p:cNvSpPr txBox="1"/>
          <p:nvPr/>
        </p:nvSpPr>
        <p:spPr>
          <a:xfrm>
            <a:off x="421480" y="1365422"/>
            <a:ext cx="105417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+mj-lt"/>
              </a:rPr>
              <a:t>SENCo</a:t>
            </a:r>
            <a:endParaRPr lang="en-GB" sz="1600" dirty="0">
              <a:latin typeface="+mj-lt"/>
            </a:endParaRPr>
          </a:p>
          <a:p>
            <a:r>
              <a:rPr lang="en-GB" sz="1600" dirty="0">
                <a:solidFill>
                  <a:srgbClr val="FF0000"/>
                </a:solidFill>
                <a:latin typeface="+mj-lt"/>
              </a:rPr>
              <a:t>-18.2%</a:t>
            </a:r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Speech &amp; Language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-13.0%</a:t>
            </a:r>
          </a:p>
        </p:txBody>
      </p:sp>
    </p:spTree>
    <p:extLst>
      <p:ext uri="{BB962C8B-B14F-4D97-AF65-F5344CB8AC3E}">
        <p14:creationId xmlns:p14="http://schemas.microsoft.com/office/powerpoint/2010/main" val="1332632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452" y="-34967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C2BB7-3106-498C-9F29-EAFE7F01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737" y="1700808"/>
            <a:ext cx="5730976" cy="2499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0A699-154B-4DA1-B8C1-9714DA661D47}"/>
              </a:ext>
            </a:extLst>
          </p:cNvPr>
          <p:cNvSpPr txBox="1"/>
          <p:nvPr/>
        </p:nvSpPr>
        <p:spPr>
          <a:xfrm>
            <a:off x="479322" y="638288"/>
            <a:ext cx="830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Q34. How do you feel about the level of support available for children and young people with SEND in Swindon?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50922-B881-40C2-9971-D4E24DFA9D6B}"/>
              </a:ext>
            </a:extLst>
          </p:cNvPr>
          <p:cNvSpPr txBox="1"/>
          <p:nvPr/>
        </p:nvSpPr>
        <p:spPr>
          <a:xfrm>
            <a:off x="538220" y="1930422"/>
            <a:ext cx="238897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Dissatisfied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-15.7%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Neutral +5.9%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+7.2%</a:t>
            </a:r>
          </a:p>
        </p:txBody>
      </p:sp>
    </p:spTree>
    <p:extLst>
      <p:ext uri="{BB962C8B-B14F-4D97-AF65-F5344CB8AC3E}">
        <p14:creationId xmlns:p14="http://schemas.microsoft.com/office/powerpoint/2010/main" val="3513351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628" y="-22212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6B44-DA37-49C4-96A8-F6522D577118}"/>
              </a:ext>
            </a:extLst>
          </p:cNvPr>
          <p:cNvSpPr txBox="1"/>
          <p:nvPr/>
        </p:nvSpPr>
        <p:spPr>
          <a:xfrm>
            <a:off x="429388" y="674757"/>
            <a:ext cx="806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Q35. Overall do services in Swindon provide the right support at the right time, for the right length of time for children and young people with SEND?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08A6C-DE24-4BBC-9476-507198417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56" y="1626245"/>
            <a:ext cx="5875898" cy="2509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6ACA8-3E93-474E-8B96-793F753EF87C}"/>
              </a:ext>
            </a:extLst>
          </p:cNvPr>
          <p:cNvSpPr txBox="1"/>
          <p:nvPr/>
        </p:nvSpPr>
        <p:spPr>
          <a:xfrm>
            <a:off x="563454" y="1996659"/>
            <a:ext cx="23044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Frequently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+7.3%</a:t>
            </a:r>
          </a:p>
          <a:p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Infrequently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 -4.8%</a:t>
            </a:r>
          </a:p>
        </p:txBody>
      </p:sp>
    </p:spTree>
    <p:extLst>
      <p:ext uri="{BB962C8B-B14F-4D97-AF65-F5344CB8AC3E}">
        <p14:creationId xmlns:p14="http://schemas.microsoft.com/office/powerpoint/2010/main" val="2347515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427" y="114969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6B44-DA37-49C4-96A8-F6522D577118}"/>
              </a:ext>
            </a:extLst>
          </p:cNvPr>
          <p:cNvSpPr txBox="1"/>
          <p:nvPr/>
        </p:nvSpPr>
        <p:spPr>
          <a:xfrm>
            <a:off x="429388" y="860161"/>
            <a:ext cx="806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Q38. How positive do you feel about the future of the children you support?</a:t>
            </a:r>
            <a:endParaRPr lang="en-GB" sz="1600" u="sng" dirty="0">
              <a:highlight>
                <a:srgbClr val="FFFF00"/>
              </a:highlight>
              <a:latin typeface="+mj-lt"/>
            </a:endParaRPr>
          </a:p>
          <a:p>
            <a:endParaRPr lang="en-GB" sz="1600" u="sng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F3ACC-8A50-483A-8D33-A4B6E2A35205}"/>
              </a:ext>
            </a:extLst>
          </p:cNvPr>
          <p:cNvSpPr txBox="1"/>
          <p:nvPr/>
        </p:nvSpPr>
        <p:spPr>
          <a:xfrm>
            <a:off x="683568" y="1533650"/>
            <a:ext cx="72747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Increase in Positive % for every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6455B-E181-425E-BCB4-750AA297C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514" y="2346121"/>
            <a:ext cx="5383672" cy="2165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D8BA0-82AC-4937-B028-070884C7B89C}"/>
              </a:ext>
            </a:extLst>
          </p:cNvPr>
          <p:cNvSpPr txBox="1"/>
          <p:nvPr/>
        </p:nvSpPr>
        <p:spPr>
          <a:xfrm>
            <a:off x="526287" y="2399196"/>
            <a:ext cx="30442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Employment/Education/Training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Over 50% Positive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+9.8%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Neutral -13.1%</a:t>
            </a:r>
          </a:p>
        </p:txBody>
      </p:sp>
    </p:spTree>
    <p:extLst>
      <p:ext uri="{BB962C8B-B14F-4D97-AF65-F5344CB8AC3E}">
        <p14:creationId xmlns:p14="http://schemas.microsoft.com/office/powerpoint/2010/main" val="2642942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427" y="114969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6B44-DA37-49C4-96A8-F6522D577118}"/>
              </a:ext>
            </a:extLst>
          </p:cNvPr>
          <p:cNvSpPr txBox="1"/>
          <p:nvPr/>
        </p:nvSpPr>
        <p:spPr>
          <a:xfrm>
            <a:off x="429388" y="860161"/>
            <a:ext cx="806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Q38. How positive do you feel about the future of the children you support?</a:t>
            </a:r>
            <a:endParaRPr lang="en-GB" sz="1600" u="sng" dirty="0">
              <a:highlight>
                <a:srgbClr val="FFFF00"/>
              </a:highlight>
              <a:latin typeface="+mj-lt"/>
            </a:endParaRPr>
          </a:p>
          <a:p>
            <a:endParaRPr lang="en-GB" sz="1600" u="sng" dirty="0"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BA0E1-08AA-4C2F-9C0C-F40251CC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12" y="3682836"/>
            <a:ext cx="5085163" cy="2080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1F034C-40F3-4060-B16D-569E8277AE54}"/>
              </a:ext>
            </a:extLst>
          </p:cNvPr>
          <p:cNvSpPr txBox="1"/>
          <p:nvPr/>
        </p:nvSpPr>
        <p:spPr>
          <a:xfrm>
            <a:off x="755576" y="3815365"/>
            <a:ext cx="251512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Good Health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1600" dirty="0">
                <a:latin typeface="+mj-lt"/>
              </a:rPr>
              <a:t>Over 50% Positive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+11.3%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Neutral –10.7%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D4645C-0374-4528-8FA3-96D242A97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48" y="1366838"/>
            <a:ext cx="5016638" cy="2173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30D2B8-C2D8-40FE-AE1D-8C0FED9846EC}"/>
              </a:ext>
            </a:extLst>
          </p:cNvPr>
          <p:cNvSpPr txBox="1"/>
          <p:nvPr/>
        </p:nvSpPr>
        <p:spPr>
          <a:xfrm>
            <a:off x="755576" y="1517028"/>
            <a:ext cx="251512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Overall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1600" dirty="0">
                <a:latin typeface="+mj-lt"/>
              </a:rPr>
              <a:t>Over 50% Positive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Neutral -11.0%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+10.1%</a:t>
            </a:r>
          </a:p>
        </p:txBody>
      </p:sp>
    </p:spTree>
    <p:extLst>
      <p:ext uri="{BB962C8B-B14F-4D97-AF65-F5344CB8AC3E}">
        <p14:creationId xmlns:p14="http://schemas.microsoft.com/office/powerpoint/2010/main" val="4087333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427" y="114969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6B44-DA37-49C4-96A8-F6522D577118}"/>
              </a:ext>
            </a:extLst>
          </p:cNvPr>
          <p:cNvSpPr txBox="1"/>
          <p:nvPr/>
        </p:nvSpPr>
        <p:spPr>
          <a:xfrm>
            <a:off x="429388" y="860161"/>
            <a:ext cx="806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Q38. How positive do you feel about the future of the children you support?</a:t>
            </a:r>
            <a:endParaRPr lang="en-GB" sz="1600" u="sng" dirty="0">
              <a:highlight>
                <a:srgbClr val="FFFF00"/>
              </a:highlight>
              <a:latin typeface="+mj-lt"/>
            </a:endParaRPr>
          </a:p>
          <a:p>
            <a:endParaRPr lang="en-GB" sz="1600" u="sng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A5CA1-5F98-4D08-96D2-95EABD3F5401}"/>
              </a:ext>
            </a:extLst>
          </p:cNvPr>
          <p:cNvSpPr txBox="1"/>
          <p:nvPr/>
        </p:nvSpPr>
        <p:spPr>
          <a:xfrm>
            <a:off x="721162" y="1613118"/>
            <a:ext cx="285600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Social Life &amp; Relationships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shift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+5.9%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DE51D-0404-4C66-BABE-B400D15E2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384" y="1484221"/>
            <a:ext cx="4898057" cy="2051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49BE2E-59DD-496A-AD55-A11755F104E2}"/>
              </a:ext>
            </a:extLst>
          </p:cNvPr>
          <p:cNvSpPr txBox="1"/>
          <p:nvPr/>
        </p:nvSpPr>
        <p:spPr>
          <a:xfrm>
            <a:off x="702178" y="3886380"/>
            <a:ext cx="285600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Independent Living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Changes to extremes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Similar to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Neutral -5.0%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5C9433-98EA-48B1-9963-CADDF7CCA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400" y="3814300"/>
            <a:ext cx="4967831" cy="2051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77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267793" cy="4510087"/>
            <a:chOff x="448344" y="1367408"/>
            <a:chExt cx="8266879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169126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Summary – Parent/Carers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A33E91-055C-44AD-A7A5-F165C26E7AED}"/>
              </a:ext>
            </a:extLst>
          </p:cNvPr>
          <p:cNvSpPr/>
          <p:nvPr/>
        </p:nvSpPr>
        <p:spPr>
          <a:xfrm>
            <a:off x="482257" y="967011"/>
            <a:ext cx="79606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+mj-lt"/>
                <a:cs typeface="Arial" panose="020B0604020202020204" pitchFamily="34" charset="0"/>
              </a:rPr>
              <a:t>205 parents responded, </a:t>
            </a:r>
            <a:r>
              <a:rPr lang="en-US" altLang="en-US" sz="1600" dirty="0">
                <a:latin typeface="+mj-lt"/>
                <a:cs typeface="Arial" panose="020B0604020202020204" pitchFamily="34" charset="0"/>
              </a:rPr>
              <a:t>56 less than last year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Similar results to last year, but generally more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More parents are feeling positive or neutral about the future of their child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56% are satisfied that the main education setting meets their child’s needs, and 29% are dissatisfied</a:t>
            </a: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Since last year, more parents selected Aiming High and Speech and Language as services they have accessed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Less parents selected </a:t>
            </a:r>
            <a:r>
              <a:rPr lang="en-GB" altLang="en-US" sz="1600" dirty="0" err="1">
                <a:latin typeface="+mj-lt"/>
                <a:cs typeface="Arial" panose="020B0604020202020204" pitchFamily="34" charset="0"/>
              </a:rPr>
              <a:t>SENCo</a:t>
            </a:r>
            <a:r>
              <a:rPr lang="en-GB" altLang="en-US" sz="1600" dirty="0">
                <a:latin typeface="+mj-lt"/>
                <a:cs typeface="Arial" panose="020B0604020202020204" pitchFamily="34" charset="0"/>
              </a:rPr>
              <a:t> and TAMHS than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If they were worried about something to do with their child, they would talk to teachers and doctors more than last year, and </a:t>
            </a:r>
            <a:r>
              <a:rPr lang="en-GB" altLang="en-US" sz="1600" dirty="0" err="1">
                <a:latin typeface="+mj-lt"/>
                <a:cs typeface="Arial" panose="020B0604020202020204" pitchFamily="34" charset="0"/>
              </a:rPr>
              <a:t>SENCo</a:t>
            </a:r>
            <a:r>
              <a:rPr lang="en-GB" altLang="en-US" sz="1600" dirty="0">
                <a:latin typeface="+mj-lt"/>
                <a:cs typeface="Arial" panose="020B0604020202020204" pitchFamily="34" charset="0"/>
              </a:rPr>
              <a:t> less</a:t>
            </a:r>
          </a:p>
        </p:txBody>
      </p:sp>
    </p:spTree>
    <p:extLst>
      <p:ext uri="{BB962C8B-B14F-4D97-AF65-F5344CB8AC3E}">
        <p14:creationId xmlns:p14="http://schemas.microsoft.com/office/powerpoint/2010/main" val="1699732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292" y="8997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Practitioners/Professionals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92667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A6B44-DA37-49C4-96A8-F6522D577118}"/>
              </a:ext>
            </a:extLst>
          </p:cNvPr>
          <p:cNvSpPr txBox="1"/>
          <p:nvPr/>
        </p:nvSpPr>
        <p:spPr>
          <a:xfrm>
            <a:off x="395287" y="628757"/>
            <a:ext cx="8535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Q39. How much do you agree with the following statement? "I feel that opportunities for children and young people with SEND have improved over the last 12 months"</a:t>
            </a:r>
            <a:endParaRPr lang="en-GB" sz="1600" u="sng" dirty="0">
              <a:highlight>
                <a:srgbClr val="FFFF00"/>
              </a:highlight>
              <a:latin typeface="+mj-lt"/>
            </a:endParaRPr>
          </a:p>
          <a:p>
            <a:endParaRPr lang="en-GB" sz="1600" u="sng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F3ACC-8A50-483A-8D33-A4B6E2A35205}"/>
              </a:ext>
            </a:extLst>
          </p:cNvPr>
          <p:cNvSpPr txBox="1"/>
          <p:nvPr/>
        </p:nvSpPr>
        <p:spPr>
          <a:xfrm>
            <a:off x="561868" y="1848331"/>
            <a:ext cx="18113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Yes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+16.1%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No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-12.9%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418F0-F253-4FC9-A915-68899C475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243" y="1477162"/>
            <a:ext cx="6204419" cy="2806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1822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6189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Practitioners/Professionals – Opinion of SEND Services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F9C3B-BB52-412B-8209-8D401EFAEBAE}"/>
              </a:ext>
            </a:extLst>
          </p:cNvPr>
          <p:cNvSpPr txBox="1"/>
          <p:nvPr/>
        </p:nvSpPr>
        <p:spPr>
          <a:xfrm>
            <a:off x="539552" y="1900298"/>
            <a:ext cx="267410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shift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+3.3%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+15.1%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Dissatisfied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-8.6%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Dissatisfied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–7.0%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D36F29-1A3F-45EE-883F-FC36615B2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81" y="1533064"/>
            <a:ext cx="5553139" cy="2183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14FAC-4255-4624-A58E-EF34606712B2}"/>
              </a:ext>
            </a:extLst>
          </p:cNvPr>
          <p:cNvSpPr txBox="1"/>
          <p:nvPr/>
        </p:nvSpPr>
        <p:spPr>
          <a:xfrm>
            <a:off x="539552" y="81587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Q40. What is your overall opinion of Swindon's SEND services?</a:t>
            </a:r>
          </a:p>
        </p:txBody>
      </p:sp>
    </p:spTree>
    <p:extLst>
      <p:ext uri="{BB962C8B-B14F-4D97-AF65-F5344CB8AC3E}">
        <p14:creationId xmlns:p14="http://schemas.microsoft.com/office/powerpoint/2010/main" val="1903349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354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5211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Practitioners/Professionals – Communication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F9C3B-BB52-412B-8209-8D401EFAEBAE}"/>
              </a:ext>
            </a:extLst>
          </p:cNvPr>
          <p:cNvSpPr txBox="1"/>
          <p:nvPr/>
        </p:nvSpPr>
        <p:spPr>
          <a:xfrm>
            <a:off x="516564" y="1700808"/>
            <a:ext cx="280941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Very Confident </a:t>
            </a:r>
            <a:r>
              <a:rPr lang="en-GB" sz="1600" dirty="0">
                <a:solidFill>
                  <a:schemeClr val="accent6"/>
                </a:solidFill>
                <a:latin typeface="+mj-lt"/>
              </a:rPr>
              <a:t>+7.6%</a:t>
            </a:r>
            <a:r>
              <a:rPr lang="en-GB" sz="1600" b="1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Quite Confident -8.1%</a:t>
            </a:r>
            <a:r>
              <a:rPr lang="en-GB" sz="1600" b="1" dirty="0">
                <a:latin typeface="+mj-lt"/>
              </a:rPr>
              <a:t> 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1600" dirty="0">
                <a:latin typeface="+mj-lt"/>
              </a:rPr>
              <a:t>No change for: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Not very confident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Not at all confident</a:t>
            </a:r>
            <a:endParaRPr lang="en-GB" sz="16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F093-E234-44C5-B9B5-626BB6C4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869" y="1654103"/>
            <a:ext cx="5590046" cy="2155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3D338-DB9E-4779-B493-1F74FA18748E}"/>
              </a:ext>
            </a:extLst>
          </p:cNvPr>
          <p:cNvSpPr txBox="1"/>
          <p:nvPr/>
        </p:nvSpPr>
        <p:spPr>
          <a:xfrm>
            <a:off x="470148" y="677721"/>
            <a:ext cx="791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Q41. How confident are you in knowing who to contact to discuss concerns you may have about a child/young person with SEND?</a:t>
            </a:r>
          </a:p>
        </p:txBody>
      </p:sp>
    </p:spTree>
    <p:extLst>
      <p:ext uri="{BB962C8B-B14F-4D97-AF65-F5344CB8AC3E}">
        <p14:creationId xmlns:p14="http://schemas.microsoft.com/office/powerpoint/2010/main" val="194822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17" y="135398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Practitioners/Professionals – Staying Informed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37260-442E-4247-B221-E9CE84B70625}"/>
              </a:ext>
            </a:extLst>
          </p:cNvPr>
          <p:cNvSpPr txBox="1"/>
          <p:nvPr/>
        </p:nvSpPr>
        <p:spPr>
          <a:xfrm>
            <a:off x="513890" y="1557367"/>
            <a:ext cx="1749941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Largest increases:</a:t>
            </a: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Flyers/leaflets/ posters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+33.6%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Colleagues/ Team Network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+30.5%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SEND Families Voice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+21.2%</a:t>
            </a:r>
            <a:endParaRPr lang="en-GB" sz="1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5B833-8CFC-488C-BA27-65CBC91C465F}"/>
              </a:ext>
            </a:extLst>
          </p:cNvPr>
          <p:cNvSpPr txBox="1"/>
          <p:nvPr/>
        </p:nvSpPr>
        <p:spPr>
          <a:xfrm>
            <a:off x="445795" y="833749"/>
            <a:ext cx="7849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Q45. How do you currently receive information about the services available for SEND?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02790-E8F0-43D2-A7B7-DE20EC31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74" y="1539016"/>
            <a:ext cx="6792626" cy="40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9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5211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Practitioners/Professionals – Staying Informed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2E855-7113-4800-8240-707C5C14460D}"/>
              </a:ext>
            </a:extLst>
          </p:cNvPr>
          <p:cNvSpPr txBox="1"/>
          <p:nvPr/>
        </p:nvSpPr>
        <p:spPr>
          <a:xfrm>
            <a:off x="432712" y="69907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Q46. What would you like to find out more about in terms of services available for children and young people with SEND?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57993-F74A-4E33-85F4-09DEBFCD2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92" y="1902362"/>
            <a:ext cx="7196321" cy="2560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07E884C3-995C-4679-8F5A-0A94154DDF0E}"/>
              </a:ext>
            </a:extLst>
          </p:cNvPr>
          <p:cNvSpPr/>
          <p:nvPr/>
        </p:nvSpPr>
        <p:spPr bwMode="auto">
          <a:xfrm>
            <a:off x="1795463" y="2099144"/>
            <a:ext cx="184249" cy="82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34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5211"/>
            <a:ext cx="8712708" cy="673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Practitioners/Professionals – Staying Informed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62B14-B4D9-4A06-A686-AEBB3C26A997}"/>
              </a:ext>
            </a:extLst>
          </p:cNvPr>
          <p:cNvSpPr txBox="1"/>
          <p:nvPr/>
        </p:nvSpPr>
        <p:spPr>
          <a:xfrm>
            <a:off x="431195" y="800459"/>
            <a:ext cx="8425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</a:rPr>
              <a:t>Q47. How likely are you to access the following channels to find out about services for SEND?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334FB-9250-410C-AF9E-0AB5145F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661" y="1628800"/>
            <a:ext cx="6034535" cy="3408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2550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"/>
          <p:cNvGrpSpPr>
            <a:grpSpLocks/>
          </p:cNvGrpSpPr>
          <p:nvPr/>
        </p:nvGrpSpPr>
        <p:grpSpPr bwMode="auto">
          <a:xfrm>
            <a:off x="3924300" y="6165850"/>
            <a:ext cx="4932363" cy="693738"/>
            <a:chOff x="4764068" y="6165304"/>
            <a:chExt cx="4092268" cy="693627"/>
          </a:xfrm>
        </p:grpSpPr>
        <p:pic>
          <p:nvPicPr>
            <p:cNvPr id="3379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4764068" y="6243409"/>
              <a:ext cx="2959410" cy="61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GB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0977" y="6243080"/>
              <a:ext cx="0" cy="3539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620713"/>
            <a:ext cx="7004050" cy="54721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7F7F7F"/>
                </a:solidFill>
              </a:rPr>
              <a:t>Thank you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www.swindon.gov.uk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7F7F7F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b="1" dirty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47675" y="136683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712708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Summary – Professionals/Practitioners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7846070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C90EB-C022-4267-9E6A-86059DF30BEF}"/>
              </a:ext>
            </a:extLst>
          </p:cNvPr>
          <p:cNvSpPr txBox="1"/>
          <p:nvPr/>
        </p:nvSpPr>
        <p:spPr>
          <a:xfrm>
            <a:off x="529680" y="966847"/>
            <a:ext cx="8074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latin typeface="+mj-lt"/>
                <a:cs typeface="Arial" panose="020B0604020202020204" pitchFamily="34" charset="0"/>
              </a:rPr>
              <a:t>92 responses, </a:t>
            </a:r>
            <a:r>
              <a:rPr lang="en-US" altLang="en-US" sz="1600" dirty="0">
                <a:latin typeface="+mj-lt"/>
                <a:cs typeface="Arial" panose="020B0604020202020204" pitchFamily="34" charset="0"/>
              </a:rPr>
              <a:t>5 less than last year</a:t>
            </a: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Overall more positive results than last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 higher percentage feel positive about the level of support available, and that opportunities for children have improved over the last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 higher percentage feel positive about the future of the children they support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Less professionals said they work with </a:t>
            </a:r>
            <a:r>
              <a:rPr lang="en-GB" sz="1600" dirty="0" err="1">
                <a:latin typeface="+mj-lt"/>
              </a:rPr>
              <a:t>SENCos</a:t>
            </a:r>
            <a:r>
              <a:rPr lang="en-GB" sz="1600" dirty="0">
                <a:latin typeface="+mj-lt"/>
              </a:rPr>
              <a:t> and Speech and Language, though these are still the most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More professionals said they work with Aiming High than last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They receive information mostly via Colleagues/Team Network, SEND News Splash and the Swindon Local Offer</a:t>
            </a:r>
          </a:p>
        </p:txBody>
      </p:sp>
    </p:spTree>
    <p:extLst>
      <p:ext uri="{BB962C8B-B14F-4D97-AF65-F5344CB8AC3E}">
        <p14:creationId xmlns:p14="http://schemas.microsoft.com/office/powerpoint/2010/main" val="173175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61075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525" y="121010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Breakdown of Respondents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18104" y="1445361"/>
            <a:ext cx="6631205" cy="207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600" u="sng" dirty="0">
                <a:latin typeface="+mj-lt"/>
                <a:cs typeface="Arial" panose="020B0604020202020204" pitchFamily="34" charset="0"/>
              </a:rPr>
              <a:t>Q1 Are you a…</a:t>
            </a:r>
            <a:endParaRPr lang="en-GB" sz="1600" b="1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cs typeface="Arial" panose="020B0604020202020204" pitchFamily="34" charset="0"/>
              </a:rPr>
              <a:t>Young Person: 66 (18%)</a:t>
            </a:r>
            <a:r>
              <a:rPr lang="en-US" altLang="en-US" sz="1600" dirty="0">
                <a:cs typeface="Arial" panose="020B0604020202020204" pitchFamily="34" charset="0"/>
              </a:rPr>
              <a:t>: 38 more than last year (28)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cs typeface="Arial" panose="020B0604020202020204" pitchFamily="34" charset="0"/>
              </a:rPr>
              <a:t>Parents/Carers: 205 (56%)</a:t>
            </a:r>
            <a:r>
              <a:rPr lang="en-US" altLang="en-US" sz="1600" dirty="0">
                <a:cs typeface="Arial" panose="020B0604020202020204" pitchFamily="34" charset="0"/>
              </a:rPr>
              <a:t>: 56 less than last year (261)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cs typeface="Arial" panose="020B0604020202020204" pitchFamily="34" charset="0"/>
              </a:rPr>
              <a:t>Professionals - 92 (25%)</a:t>
            </a:r>
            <a:r>
              <a:rPr lang="en-US" altLang="en-US" sz="1600" dirty="0">
                <a:cs typeface="Arial" panose="020B0604020202020204" pitchFamily="34" charset="0"/>
              </a:rPr>
              <a:t>: 5 less than last year (97)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A49CC-5429-4DB0-80E9-C0F0A58104B2}"/>
              </a:ext>
            </a:extLst>
          </p:cNvPr>
          <p:cNvSpPr txBox="1"/>
          <p:nvPr/>
        </p:nvSpPr>
        <p:spPr>
          <a:xfrm>
            <a:off x="488499" y="914400"/>
            <a:ext cx="81944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363 responses –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23 less than last year (386)</a:t>
            </a:r>
            <a:endParaRPr lang="en-GB" altLang="en-US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29524-4D18-404A-9412-A558A7A73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789040"/>
            <a:ext cx="5528601" cy="2753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F4797-AB65-47EB-B8DC-1AC573E15949}"/>
              </a:ext>
            </a:extLst>
          </p:cNvPr>
          <p:cNvSpPr txBox="1"/>
          <p:nvPr/>
        </p:nvSpPr>
        <p:spPr>
          <a:xfrm>
            <a:off x="597602" y="4176226"/>
            <a:ext cx="2613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600" u="sng" dirty="0">
                <a:latin typeface="+mj-lt"/>
                <a:cs typeface="Arial" panose="020B0604020202020204" pitchFamily="34" charset="0"/>
              </a:rPr>
              <a:t>Q2. What age are you?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Lower % aged 19-21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4 YP aged 22-25</a:t>
            </a:r>
          </a:p>
        </p:txBody>
      </p:sp>
    </p:spTree>
    <p:extLst>
      <p:ext uri="{BB962C8B-B14F-4D97-AF65-F5344CB8AC3E}">
        <p14:creationId xmlns:p14="http://schemas.microsoft.com/office/powerpoint/2010/main" val="202569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85443" y="1342526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54667" y="885118"/>
            <a:ext cx="8689333" cy="12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Q3. Do you receive extra support to help you with your learning / training / employment?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09279-41BB-4B39-8D5C-6590E008A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881" y="1348830"/>
            <a:ext cx="4760022" cy="2248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3937B-C8D2-4D55-ABC3-86B0A2F3839E}"/>
              </a:ext>
            </a:extLst>
          </p:cNvPr>
          <p:cNvSpPr txBox="1"/>
          <p:nvPr/>
        </p:nvSpPr>
        <p:spPr>
          <a:xfrm>
            <a:off x="599878" y="1553262"/>
            <a:ext cx="352556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Yes: no change</a:t>
            </a:r>
          </a:p>
          <a:p>
            <a:endParaRPr lang="en-US" altLang="en-US" sz="16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No +9.0%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  <a:cs typeface="Arial" panose="020B0604020202020204" pitchFamily="34" charset="0"/>
              </a:rPr>
              <a:t>I don’t know </a:t>
            </a:r>
            <a:r>
              <a:rPr lang="en-GB" alt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-8.7%</a:t>
            </a:r>
            <a:endParaRPr lang="en-US" altLang="en-US" sz="16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9BD58-4F56-4E65-8A17-CF6EC3D64EC5}"/>
              </a:ext>
            </a:extLst>
          </p:cNvPr>
          <p:cNvSpPr txBox="1"/>
          <p:nvPr/>
        </p:nvSpPr>
        <p:spPr>
          <a:xfrm>
            <a:off x="696743" y="4436226"/>
            <a:ext cx="2021433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Yes -15.7%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No because I don’t need it </a:t>
            </a:r>
            <a:r>
              <a:rPr lang="en-US" alt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+10.4%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1C572F8-BDB1-4B99-B389-63BF3D20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7" y="3700560"/>
            <a:ext cx="8428673" cy="4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600" u="sng" dirty="0">
                <a:latin typeface="+mj-lt"/>
                <a:cs typeface="Arial" panose="020B0604020202020204" pitchFamily="34" charset="0"/>
              </a:rPr>
              <a:t>Q5. Do you receive extra support to help you with your health?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3E489B-02D8-4EAE-9E89-52201C83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280" y="4056778"/>
            <a:ext cx="5271102" cy="2090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147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63947" y="1417064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780" y="144864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89B36-A895-4F34-A79F-9691B7676F00}"/>
              </a:ext>
            </a:extLst>
          </p:cNvPr>
          <p:cNvSpPr txBox="1"/>
          <p:nvPr/>
        </p:nvSpPr>
        <p:spPr>
          <a:xfrm>
            <a:off x="507447" y="932464"/>
            <a:ext cx="868005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Q6. If yes, what are the main types of support you receive (select all that apply):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930E1-759E-46AC-8CE6-D369C1F8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018" y="1428510"/>
            <a:ext cx="5414240" cy="2369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7336B-AF42-4506-9BF7-0B1D546EA1D2}"/>
              </a:ext>
            </a:extLst>
          </p:cNvPr>
          <p:cNvSpPr txBox="1"/>
          <p:nvPr/>
        </p:nvSpPr>
        <p:spPr>
          <a:xfrm>
            <a:off x="561016" y="1606507"/>
            <a:ext cx="302793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  <a:cs typeface="Arial" panose="020B0604020202020204" pitchFamily="34" charset="0"/>
              </a:rPr>
              <a:t>Most support was for Mental Health and Medication</a:t>
            </a:r>
          </a:p>
          <a:p>
            <a:endParaRPr lang="en-GB" sz="1600" dirty="0"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latin typeface="+mj-lt"/>
                <a:cs typeface="Arial" panose="020B0604020202020204" pitchFamily="34" charset="0"/>
              </a:rPr>
              <a:t>These had the largest increases since 2021</a:t>
            </a:r>
            <a:endParaRPr lang="en-GB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E3F2E-264E-40B2-994F-CD87DE174D86}"/>
              </a:ext>
            </a:extLst>
          </p:cNvPr>
          <p:cNvSpPr txBox="1"/>
          <p:nvPr/>
        </p:nvSpPr>
        <p:spPr>
          <a:xfrm>
            <a:off x="463946" y="3970566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j-lt"/>
                <a:cs typeface="Arial" panose="020B0604020202020204" pitchFamily="34" charset="0"/>
              </a:rPr>
              <a:t>Q7. Do you feel that the support you’ve had from people over the last 12 months has improved?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19631-5105-46EB-AE82-368B7B2AFC0E}"/>
              </a:ext>
            </a:extLst>
          </p:cNvPr>
          <p:cNvSpPr txBox="1"/>
          <p:nvPr/>
        </p:nvSpPr>
        <p:spPr>
          <a:xfrm>
            <a:off x="919183" y="4726318"/>
            <a:ext cx="2311600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Yes </a:t>
            </a:r>
            <a:r>
              <a:rPr lang="en-GB" sz="16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-23.8%</a:t>
            </a:r>
          </a:p>
          <a:p>
            <a:pPr eaLnBrk="1" hangingPunct="1">
              <a:lnSpc>
                <a:spcPct val="90000"/>
              </a:lnSpc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No </a:t>
            </a:r>
            <a:r>
              <a:rPr lang="en-GB" sz="16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+11.5%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0640C-EBD1-4129-9EC3-77AA1E46E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211" y="4482079"/>
            <a:ext cx="5111149" cy="2231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73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421481" y="1340768"/>
            <a:ext cx="8301038" cy="4510087"/>
            <a:chOff x="448344" y="1367408"/>
            <a:chExt cx="8300120" cy="4113213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48344" y="1367408"/>
              <a:ext cx="5893736" cy="4113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7AC6E8"/>
                </a:buClr>
                <a:buFont typeface="Wingdings" panose="05000000000000000000" pitchFamily="2" charset="2"/>
                <a:buChar char="n"/>
                <a:defRPr/>
              </a:pPr>
              <a:endParaRPr lang="en-GB" altLang="en-US" dirty="0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4202367" y="1367408"/>
              <a:ext cx="4546097" cy="411321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Times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3995738" y="6165850"/>
            <a:ext cx="4860925" cy="450850"/>
            <a:chOff x="4598671" y="6165304"/>
            <a:chExt cx="4257665" cy="450883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165304"/>
              <a:ext cx="1260000" cy="4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4598671" y="6243409"/>
              <a:ext cx="3290209" cy="35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404040"/>
                  </a:solidFill>
                </a:rPr>
                <a:t>Performance, Intelligence &amp; Insight</a:t>
              </a:r>
              <a:endParaRPr lang="en-US" altLang="en-US" sz="17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51946" y="6243098"/>
              <a:ext cx="0" cy="354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-19999"/>
            <a:ext cx="8280400" cy="67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Young People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21481" y="692150"/>
            <a:ext cx="8301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600" u="sng" dirty="0">
                <a:latin typeface="+mj-lt"/>
                <a:cs typeface="Arial" panose="020B0604020202020204" pitchFamily="34" charset="0"/>
              </a:rPr>
              <a:t>Q8. When you need help or support with your education, your health or how you are feeling, do you get the right support at the right time?</a:t>
            </a:r>
            <a:endParaRPr lang="en-US" alt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AC800-30C0-415F-AB17-A68C83FC6D2C}"/>
              </a:ext>
            </a:extLst>
          </p:cNvPr>
          <p:cNvSpPr txBox="1"/>
          <p:nvPr/>
        </p:nvSpPr>
        <p:spPr>
          <a:xfrm>
            <a:off x="539552" y="1700808"/>
            <a:ext cx="2639489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Always </a:t>
            </a:r>
            <a:r>
              <a:rPr lang="en-GB" sz="16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-15.0%</a:t>
            </a:r>
          </a:p>
          <a:p>
            <a:pPr eaLnBrk="1" hangingPunct="1">
              <a:lnSpc>
                <a:spcPct val="90000"/>
              </a:lnSpc>
            </a:pPr>
            <a:endParaRPr lang="en-GB" sz="1600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Most of the time +15.01%</a:t>
            </a:r>
            <a:endParaRPr lang="en-US" altLang="en-US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26082-365C-427D-A1CB-789EA33D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51" y="1321960"/>
            <a:ext cx="5425910" cy="2255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2258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Stronger Togeth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771B"/>
      </a:accent1>
      <a:accent2>
        <a:srgbClr val="066CA3"/>
      </a:accent2>
      <a:accent3>
        <a:srgbClr val="E3771B"/>
      </a:accent3>
      <a:accent4>
        <a:srgbClr val="F04935"/>
      </a:accent4>
      <a:accent5>
        <a:srgbClr val="066CA3"/>
      </a:accent5>
      <a:accent6>
        <a:srgbClr val="00AA4F"/>
      </a:accent6>
      <a:hlink>
        <a:srgbClr val="0000FF"/>
      </a:hlink>
      <a:folHlink>
        <a:srgbClr val="800080"/>
      </a:folHlink>
    </a:clrScheme>
    <a:fontScheme name="Michael's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EB3FA98F7FB41B59BB68EA5AEB237" ma:contentTypeVersion="2" ma:contentTypeDescription="Create a new document." ma:contentTypeScope="" ma:versionID="290ad88d0813ea4e422076dea6b07d0e">
  <xsd:schema xmlns:xsd="http://www.w3.org/2001/XMLSchema" xmlns:xs="http://www.w3.org/2001/XMLSchema" xmlns:p="http://schemas.microsoft.com/office/2006/metadata/properties" xmlns:ns2="0b60d037-a51b-40a0-9aec-841c52328743" targetNamespace="http://schemas.microsoft.com/office/2006/metadata/properties" ma:root="true" ma:fieldsID="28afa6cbf9c42d94e78401446e023a5d" ns2:_="">
    <xsd:import namespace="0b60d037-a51b-40a0-9aec-841c52328743"/>
    <xsd:element name="properties">
      <xsd:complexType>
        <xsd:sequence>
          <xsd:element name="documentManagement">
            <xsd:complexType>
              <xsd:all>
                <xsd:element ref="ns2:Project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0d037-a51b-40a0-9aec-841c52328743" elementFormDefault="qualified">
    <xsd:import namespace="http://schemas.microsoft.com/office/2006/documentManagement/types"/>
    <xsd:import namespace="http://schemas.microsoft.com/office/infopath/2007/PartnerControls"/>
    <xsd:element name="Project_x0020_Name" ma:index="8" ma:displayName="Project Name" ma:list="{b4dc2313-9ba8-43bb-8991-75769d3c8d98}" ma:internalName="Project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Name xmlns="0b60d037-a51b-40a0-9aec-841c52328743">4</Project_x0020_Name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BD0AD7A-2E94-4591-8F7A-634832879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0d037-a51b-40a0-9aec-841c52328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7456E2-02C6-471C-9DA7-3EFBA3000A72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0b60d037-a51b-40a0-9aec-841c5232874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DFB907-ABD8-4E74-8A94-CDDB2516AAC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17031</TotalTime>
  <Words>4081</Words>
  <Application>Microsoft Office PowerPoint</Application>
  <PresentationFormat>On-screen Show (4:3)</PresentationFormat>
  <Paragraphs>823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ѵ䀀ҡⅨ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Together Presentation Template</dc:title>
  <dc:creator>Rachel Freegard</dc:creator>
  <cp:lastModifiedBy>Andrew Myrie</cp:lastModifiedBy>
  <cp:revision>1126</cp:revision>
  <dcterms:created xsi:type="dcterms:W3CDTF">2006-08-10T19:18:31Z</dcterms:created>
  <dcterms:modified xsi:type="dcterms:W3CDTF">2023-05-05T09:30:51Z</dcterms:modified>
</cp:coreProperties>
</file>